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3927" r:id="rId5"/>
    <p:sldId id="4009" r:id="rId6"/>
    <p:sldId id="273" r:id="rId7"/>
    <p:sldId id="3933" r:id="rId8"/>
    <p:sldId id="3979" r:id="rId9"/>
    <p:sldId id="3816" r:id="rId10"/>
    <p:sldId id="3978" r:id="rId11"/>
    <p:sldId id="3980" r:id="rId12"/>
    <p:sldId id="3936" r:id="rId13"/>
    <p:sldId id="3971" r:id="rId14"/>
    <p:sldId id="436" r:id="rId15"/>
    <p:sldId id="496" r:id="rId16"/>
    <p:sldId id="441" r:id="rId17"/>
    <p:sldId id="473" r:id="rId18"/>
    <p:sldId id="497" r:id="rId19"/>
    <p:sldId id="477" r:id="rId20"/>
    <p:sldId id="498" r:id="rId21"/>
    <p:sldId id="475" r:id="rId22"/>
    <p:sldId id="409" r:id="rId23"/>
    <p:sldId id="437" r:id="rId24"/>
    <p:sldId id="261" r:id="rId25"/>
    <p:sldId id="4007" r:id="rId26"/>
    <p:sldId id="4008" r:id="rId27"/>
    <p:sldId id="3967" r:id="rId28"/>
    <p:sldId id="3941" r:id="rId29"/>
    <p:sldId id="3942" r:id="rId30"/>
    <p:sldId id="3943" r:id="rId31"/>
    <p:sldId id="3970" r:id="rId32"/>
    <p:sldId id="3985" r:id="rId33"/>
    <p:sldId id="3986" r:id="rId34"/>
    <p:sldId id="3987" r:id="rId35"/>
    <p:sldId id="3988" r:id="rId36"/>
    <p:sldId id="3989" r:id="rId37"/>
    <p:sldId id="3990" r:id="rId38"/>
    <p:sldId id="3984" r:id="rId39"/>
    <p:sldId id="4010" r:id="rId40"/>
  </p:sldIdLst>
  <p:sldSz cx="12192000" cy="6858000"/>
  <p:notesSz cx="9944100" cy="680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8C5121-8E30-EF89-3575-6FC7F4F521A5}" name="Janet Hutchinson" initials="JH" userId="S::janet.hutchinson@complete-careers.com::85b43dd8-0bc0-426b-8927-9f3439665f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B0055"/>
    <a:srgbClr val="24422B"/>
    <a:srgbClr val="0C00B0"/>
    <a:srgbClr val="C6749D"/>
    <a:srgbClr val="FF0300"/>
    <a:srgbClr val="AC73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9F6265-4990-4935-BBA1-9B5167E69578}" v="24" dt="2025-02-04T08:01:58.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96247" autoAdjust="0"/>
  </p:normalViewPr>
  <p:slideViewPr>
    <p:cSldViewPr snapToGrid="0">
      <p:cViewPr varScale="1">
        <p:scale>
          <a:sx n="96" d="100"/>
          <a:sy n="96" d="100"/>
        </p:scale>
        <p:origin x="52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Green" userId="ac00cadd-6382-41c6-a841-4a3e5c68a274" providerId="ADAL" clId="{D69F6265-4990-4935-BBA1-9B5167E69578}"/>
    <pc:docChg chg="delSld modSld">
      <pc:chgData name="Mandy Green" userId="ac00cadd-6382-41c6-a841-4a3e5c68a274" providerId="ADAL" clId="{D69F6265-4990-4935-BBA1-9B5167E69578}" dt="2025-02-04T08:01:25.305" v="5" actId="47"/>
      <pc:docMkLst>
        <pc:docMk/>
      </pc:docMkLst>
      <pc:sldChg chg="del">
        <pc:chgData name="Mandy Green" userId="ac00cadd-6382-41c6-a841-4a3e5c68a274" providerId="ADAL" clId="{D69F6265-4990-4935-BBA1-9B5167E69578}" dt="2025-02-04T08:01:25.305" v="5" actId="47"/>
        <pc:sldMkLst>
          <pc:docMk/>
          <pc:sldMk cId="2592264205" sldId="261"/>
        </pc:sldMkLst>
      </pc:sldChg>
      <pc:sldChg chg="modSp mod">
        <pc:chgData name="Mandy Green" userId="ac00cadd-6382-41c6-a841-4a3e5c68a274" providerId="ADAL" clId="{D69F6265-4990-4935-BBA1-9B5167E69578}" dt="2025-01-30T13:36:00.264" v="1" actId="122"/>
        <pc:sldMkLst>
          <pc:docMk/>
          <pc:sldMk cId="3452269351" sldId="273"/>
        </pc:sldMkLst>
        <pc:spChg chg="mod">
          <ac:chgData name="Mandy Green" userId="ac00cadd-6382-41c6-a841-4a3e5c68a274" providerId="ADAL" clId="{D69F6265-4990-4935-BBA1-9B5167E69578}" dt="2025-01-30T13:36:00.264" v="1" actId="122"/>
          <ac:spMkLst>
            <pc:docMk/>
            <pc:sldMk cId="3452269351" sldId="273"/>
            <ac:spMk id="5" creationId="{57985194-4386-0049-95AF-53291C857C57}"/>
          </ac:spMkLst>
        </pc:spChg>
      </pc:sldChg>
      <pc:sldChg chg="del">
        <pc:chgData name="Mandy Green" userId="ac00cadd-6382-41c6-a841-4a3e5c68a274" providerId="ADAL" clId="{D69F6265-4990-4935-BBA1-9B5167E69578}" dt="2025-02-04T08:01:25.305" v="5" actId="47"/>
        <pc:sldMkLst>
          <pc:docMk/>
          <pc:sldMk cId="314778241" sldId="409"/>
        </pc:sldMkLst>
      </pc:sldChg>
      <pc:sldChg chg="del">
        <pc:chgData name="Mandy Green" userId="ac00cadd-6382-41c6-a841-4a3e5c68a274" providerId="ADAL" clId="{D69F6265-4990-4935-BBA1-9B5167E69578}" dt="2025-02-04T08:01:25.305" v="5" actId="47"/>
        <pc:sldMkLst>
          <pc:docMk/>
          <pc:sldMk cId="1121638713" sldId="436"/>
        </pc:sldMkLst>
      </pc:sldChg>
      <pc:sldChg chg="del">
        <pc:chgData name="Mandy Green" userId="ac00cadd-6382-41c6-a841-4a3e5c68a274" providerId="ADAL" clId="{D69F6265-4990-4935-BBA1-9B5167E69578}" dt="2025-02-04T08:01:25.305" v="5" actId="47"/>
        <pc:sldMkLst>
          <pc:docMk/>
          <pc:sldMk cId="1220663131" sldId="437"/>
        </pc:sldMkLst>
      </pc:sldChg>
      <pc:sldChg chg="del">
        <pc:chgData name="Mandy Green" userId="ac00cadd-6382-41c6-a841-4a3e5c68a274" providerId="ADAL" clId="{D69F6265-4990-4935-BBA1-9B5167E69578}" dt="2025-02-04T08:01:25.305" v="5" actId="47"/>
        <pc:sldMkLst>
          <pc:docMk/>
          <pc:sldMk cId="1272363813" sldId="441"/>
        </pc:sldMkLst>
      </pc:sldChg>
      <pc:sldChg chg="del">
        <pc:chgData name="Mandy Green" userId="ac00cadd-6382-41c6-a841-4a3e5c68a274" providerId="ADAL" clId="{D69F6265-4990-4935-BBA1-9B5167E69578}" dt="2025-02-04T08:01:25.305" v="5" actId="47"/>
        <pc:sldMkLst>
          <pc:docMk/>
          <pc:sldMk cId="220512964" sldId="473"/>
        </pc:sldMkLst>
      </pc:sldChg>
      <pc:sldChg chg="del">
        <pc:chgData name="Mandy Green" userId="ac00cadd-6382-41c6-a841-4a3e5c68a274" providerId="ADAL" clId="{D69F6265-4990-4935-BBA1-9B5167E69578}" dt="2025-02-04T08:01:25.305" v="5" actId="47"/>
        <pc:sldMkLst>
          <pc:docMk/>
          <pc:sldMk cId="2163353748" sldId="475"/>
        </pc:sldMkLst>
      </pc:sldChg>
      <pc:sldChg chg="del">
        <pc:chgData name="Mandy Green" userId="ac00cadd-6382-41c6-a841-4a3e5c68a274" providerId="ADAL" clId="{D69F6265-4990-4935-BBA1-9B5167E69578}" dt="2025-02-04T08:01:25.305" v="5" actId="47"/>
        <pc:sldMkLst>
          <pc:docMk/>
          <pc:sldMk cId="433664449" sldId="477"/>
        </pc:sldMkLst>
      </pc:sldChg>
      <pc:sldChg chg="del">
        <pc:chgData name="Mandy Green" userId="ac00cadd-6382-41c6-a841-4a3e5c68a274" providerId="ADAL" clId="{D69F6265-4990-4935-BBA1-9B5167E69578}" dt="2025-02-04T08:01:25.305" v="5" actId="47"/>
        <pc:sldMkLst>
          <pc:docMk/>
          <pc:sldMk cId="2867857980" sldId="496"/>
        </pc:sldMkLst>
      </pc:sldChg>
      <pc:sldChg chg="del">
        <pc:chgData name="Mandy Green" userId="ac00cadd-6382-41c6-a841-4a3e5c68a274" providerId="ADAL" clId="{D69F6265-4990-4935-BBA1-9B5167E69578}" dt="2025-02-04T08:01:25.305" v="5" actId="47"/>
        <pc:sldMkLst>
          <pc:docMk/>
          <pc:sldMk cId="4094992870" sldId="497"/>
        </pc:sldMkLst>
      </pc:sldChg>
      <pc:sldChg chg="del">
        <pc:chgData name="Mandy Green" userId="ac00cadd-6382-41c6-a841-4a3e5c68a274" providerId="ADAL" clId="{D69F6265-4990-4935-BBA1-9B5167E69578}" dt="2025-02-04T08:01:25.305" v="5" actId="47"/>
        <pc:sldMkLst>
          <pc:docMk/>
          <pc:sldMk cId="47765877" sldId="498"/>
        </pc:sldMkLst>
      </pc:sldChg>
      <pc:sldChg chg="modSp mod">
        <pc:chgData name="Mandy Green" userId="ac00cadd-6382-41c6-a841-4a3e5c68a274" providerId="ADAL" clId="{D69F6265-4990-4935-BBA1-9B5167E69578}" dt="2025-01-30T13:37:41.708" v="4" actId="27107"/>
        <pc:sldMkLst>
          <pc:docMk/>
          <pc:sldMk cId="2694599185" sldId="4007"/>
        </pc:sldMkLst>
        <pc:spChg chg="mod">
          <ac:chgData name="Mandy Green" userId="ac00cadd-6382-41c6-a841-4a3e5c68a274" providerId="ADAL" clId="{D69F6265-4990-4935-BBA1-9B5167E69578}" dt="2025-01-30T13:37:41.708" v="4" actId="27107"/>
          <ac:spMkLst>
            <pc:docMk/>
            <pc:sldMk cId="2694599185" sldId="4007"/>
            <ac:spMk id="6" creationId="{E7F88BE4-7332-BA8D-7334-5533D59634B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2FBFE-2282-4843-A0F4-E06766770CA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680489A-477B-41B7-B637-CAF09F16D28B}">
      <dgm:prSet/>
      <dgm:spPr/>
      <dgm:t>
        <a:bodyPr/>
        <a:lstStyle/>
        <a:p>
          <a:r>
            <a:rPr lang="en-GB" dirty="0"/>
            <a:t>“A different way of talking about careers &amp; careers leadership: in the realm of overall improvement”</a:t>
          </a:r>
          <a:endParaRPr lang="en-US" dirty="0"/>
        </a:p>
      </dgm:t>
    </dgm:pt>
    <dgm:pt modelId="{69B5A9C3-5D3C-46E3-9E62-B5927DDDC9FE}" type="parTrans" cxnId="{CA5934B6-DC02-4A5A-8FD6-640C4C928972}">
      <dgm:prSet/>
      <dgm:spPr/>
      <dgm:t>
        <a:bodyPr/>
        <a:lstStyle/>
        <a:p>
          <a:endParaRPr lang="en-US"/>
        </a:p>
      </dgm:t>
    </dgm:pt>
    <dgm:pt modelId="{3ECD5FF6-A76E-4C34-8785-8607EB66911C}" type="sibTrans" cxnId="{CA5934B6-DC02-4A5A-8FD6-640C4C928972}">
      <dgm:prSet/>
      <dgm:spPr/>
      <dgm:t>
        <a:bodyPr/>
        <a:lstStyle/>
        <a:p>
          <a:endParaRPr lang="en-US"/>
        </a:p>
      </dgm:t>
    </dgm:pt>
    <dgm:pt modelId="{0FAA7B40-755D-4A70-9A57-6637A668C371}">
      <dgm:prSet/>
      <dgm:spPr/>
      <dgm:t>
        <a:bodyPr/>
        <a:lstStyle/>
        <a:p>
          <a:r>
            <a:rPr lang="en-GB"/>
            <a:t>“An opportunity to identify the actions that will create a more sustainable and embedded approach where leadership is distributed and careers is considered to be everyone’s responsibility”</a:t>
          </a:r>
          <a:endParaRPr lang="en-US"/>
        </a:p>
      </dgm:t>
    </dgm:pt>
    <dgm:pt modelId="{B0A3E466-0E5F-4189-9DAC-17013CF7C5F0}" type="parTrans" cxnId="{265F22BD-7646-445C-9BC8-7605E0741B9F}">
      <dgm:prSet/>
      <dgm:spPr/>
      <dgm:t>
        <a:bodyPr/>
        <a:lstStyle/>
        <a:p>
          <a:endParaRPr lang="en-US"/>
        </a:p>
      </dgm:t>
    </dgm:pt>
    <dgm:pt modelId="{572D09F2-FC59-4872-A294-740C0CCCAF9D}" type="sibTrans" cxnId="{265F22BD-7646-445C-9BC8-7605E0741B9F}">
      <dgm:prSet/>
      <dgm:spPr/>
      <dgm:t>
        <a:bodyPr/>
        <a:lstStyle/>
        <a:p>
          <a:endParaRPr lang="en-US"/>
        </a:p>
      </dgm:t>
    </dgm:pt>
    <dgm:pt modelId="{BFDB8C31-A476-45D0-A6C2-3FD287C5E96D}">
      <dgm:prSet/>
      <dgm:spPr/>
      <dgm:t>
        <a:bodyPr/>
        <a:lstStyle/>
        <a:p>
          <a:r>
            <a:rPr lang="en-GB"/>
            <a:t>“A strategic focus on the impact and outcomes of careers provision, when the temptation can be to focus on the operational inputs and activities”</a:t>
          </a:r>
          <a:endParaRPr lang="en-US"/>
        </a:p>
      </dgm:t>
    </dgm:pt>
    <dgm:pt modelId="{130F8355-B168-4769-AC61-FEC995F5D313}" type="parTrans" cxnId="{8394555D-5475-4E0C-AC95-DC7865F72887}">
      <dgm:prSet/>
      <dgm:spPr/>
      <dgm:t>
        <a:bodyPr/>
        <a:lstStyle/>
        <a:p>
          <a:endParaRPr lang="en-US"/>
        </a:p>
      </dgm:t>
    </dgm:pt>
    <dgm:pt modelId="{86DFFA6A-8378-43AB-93E9-26FC221BB59B}" type="sibTrans" cxnId="{8394555D-5475-4E0C-AC95-DC7865F72887}">
      <dgm:prSet/>
      <dgm:spPr/>
      <dgm:t>
        <a:bodyPr/>
        <a:lstStyle/>
        <a:p>
          <a:endParaRPr lang="en-US"/>
        </a:p>
      </dgm:t>
    </dgm:pt>
    <dgm:pt modelId="{95C32EEA-4813-403C-8E7E-B9747C72ED38}" type="pres">
      <dgm:prSet presAssocID="{FEC2FBFE-2282-4843-A0F4-E06766770CA5}" presName="root" presStyleCnt="0">
        <dgm:presLayoutVars>
          <dgm:dir/>
          <dgm:resizeHandles val="exact"/>
        </dgm:presLayoutVars>
      </dgm:prSet>
      <dgm:spPr/>
    </dgm:pt>
    <dgm:pt modelId="{66E75DDE-7180-4B50-8935-3400289139EE}" type="pres">
      <dgm:prSet presAssocID="{C680489A-477B-41B7-B637-CAF09F16D28B}" presName="compNode" presStyleCnt="0"/>
      <dgm:spPr/>
    </dgm:pt>
    <dgm:pt modelId="{A3588396-5686-41DE-858B-1B30F396B2B8}" type="pres">
      <dgm:prSet presAssocID="{C680489A-477B-41B7-B637-CAF09F16D28B}" presName="bgRect" presStyleLbl="bgShp" presStyleIdx="0" presStyleCnt="3"/>
      <dgm:spPr/>
    </dgm:pt>
    <dgm:pt modelId="{12008F9D-FA32-4B3D-AFA4-871B8623D723}" type="pres">
      <dgm:prSet presAssocID="{C680489A-477B-41B7-B637-CAF09F16D2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B7A46BF-DE76-4F8A-BB5C-4863FBE506E7}" type="pres">
      <dgm:prSet presAssocID="{C680489A-477B-41B7-B637-CAF09F16D28B}" presName="spaceRect" presStyleCnt="0"/>
      <dgm:spPr/>
    </dgm:pt>
    <dgm:pt modelId="{462588E4-4F88-4D89-AC14-B46A4B6E56D6}" type="pres">
      <dgm:prSet presAssocID="{C680489A-477B-41B7-B637-CAF09F16D28B}" presName="parTx" presStyleLbl="revTx" presStyleIdx="0" presStyleCnt="3">
        <dgm:presLayoutVars>
          <dgm:chMax val="0"/>
          <dgm:chPref val="0"/>
        </dgm:presLayoutVars>
      </dgm:prSet>
      <dgm:spPr/>
    </dgm:pt>
    <dgm:pt modelId="{F76B74F6-577A-4875-8C31-47F056619008}" type="pres">
      <dgm:prSet presAssocID="{3ECD5FF6-A76E-4C34-8785-8607EB66911C}" presName="sibTrans" presStyleCnt="0"/>
      <dgm:spPr/>
    </dgm:pt>
    <dgm:pt modelId="{5851317F-A992-4C45-AD01-966BDB159C18}" type="pres">
      <dgm:prSet presAssocID="{0FAA7B40-755D-4A70-9A57-6637A668C371}" presName="compNode" presStyleCnt="0"/>
      <dgm:spPr/>
    </dgm:pt>
    <dgm:pt modelId="{C425A284-B79D-432C-874F-599D161CFA92}" type="pres">
      <dgm:prSet presAssocID="{0FAA7B40-755D-4A70-9A57-6637A668C371}" presName="bgRect" presStyleLbl="bgShp" presStyleIdx="1" presStyleCnt="3"/>
      <dgm:spPr/>
    </dgm:pt>
    <dgm:pt modelId="{71213B5F-C714-409F-A9EC-AC34F69E0DB7}" type="pres">
      <dgm:prSet presAssocID="{0FAA7B40-755D-4A70-9A57-6637A668C3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11EA4A5F-1779-4560-B87B-EA7390478B25}" type="pres">
      <dgm:prSet presAssocID="{0FAA7B40-755D-4A70-9A57-6637A668C371}" presName="spaceRect" presStyleCnt="0"/>
      <dgm:spPr/>
    </dgm:pt>
    <dgm:pt modelId="{0137A687-2594-4025-92E3-9C0DA663334C}" type="pres">
      <dgm:prSet presAssocID="{0FAA7B40-755D-4A70-9A57-6637A668C371}" presName="parTx" presStyleLbl="revTx" presStyleIdx="1" presStyleCnt="3">
        <dgm:presLayoutVars>
          <dgm:chMax val="0"/>
          <dgm:chPref val="0"/>
        </dgm:presLayoutVars>
      </dgm:prSet>
      <dgm:spPr/>
    </dgm:pt>
    <dgm:pt modelId="{F539AECE-0EE1-43E7-BF19-05E330EBA69D}" type="pres">
      <dgm:prSet presAssocID="{572D09F2-FC59-4872-A294-740C0CCCAF9D}" presName="sibTrans" presStyleCnt="0"/>
      <dgm:spPr/>
    </dgm:pt>
    <dgm:pt modelId="{90A0DB69-AEC4-441C-914F-554B4108DA90}" type="pres">
      <dgm:prSet presAssocID="{BFDB8C31-A476-45D0-A6C2-3FD287C5E96D}" presName="compNode" presStyleCnt="0"/>
      <dgm:spPr/>
    </dgm:pt>
    <dgm:pt modelId="{B4042561-EB4F-44BC-95FD-E939BD5094E2}" type="pres">
      <dgm:prSet presAssocID="{BFDB8C31-A476-45D0-A6C2-3FD287C5E96D}" presName="bgRect" presStyleLbl="bgShp" presStyleIdx="2" presStyleCnt="3"/>
      <dgm:spPr/>
    </dgm:pt>
    <dgm:pt modelId="{CFCAF5BA-C2E7-4E7D-B46C-2452BAB5BE7A}" type="pres">
      <dgm:prSet presAssocID="{BFDB8C31-A476-45D0-A6C2-3FD287C5E96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664BF6DE-88DA-411C-9284-614F11D1D793}" type="pres">
      <dgm:prSet presAssocID="{BFDB8C31-A476-45D0-A6C2-3FD287C5E96D}" presName="spaceRect" presStyleCnt="0"/>
      <dgm:spPr/>
    </dgm:pt>
    <dgm:pt modelId="{31074C6E-32CA-4678-8066-5244A16814AA}" type="pres">
      <dgm:prSet presAssocID="{BFDB8C31-A476-45D0-A6C2-3FD287C5E96D}" presName="parTx" presStyleLbl="revTx" presStyleIdx="2" presStyleCnt="3">
        <dgm:presLayoutVars>
          <dgm:chMax val="0"/>
          <dgm:chPref val="0"/>
        </dgm:presLayoutVars>
      </dgm:prSet>
      <dgm:spPr/>
    </dgm:pt>
  </dgm:ptLst>
  <dgm:cxnLst>
    <dgm:cxn modelId="{CE9CBC1B-F9E2-49A7-A964-E5C28B39A56B}" type="presOf" srcId="{FEC2FBFE-2282-4843-A0F4-E06766770CA5}" destId="{95C32EEA-4813-403C-8E7E-B9747C72ED38}" srcOrd="0" destOrd="0" presId="urn:microsoft.com/office/officeart/2018/2/layout/IconVerticalSolidList"/>
    <dgm:cxn modelId="{8394555D-5475-4E0C-AC95-DC7865F72887}" srcId="{FEC2FBFE-2282-4843-A0F4-E06766770CA5}" destId="{BFDB8C31-A476-45D0-A6C2-3FD287C5E96D}" srcOrd="2" destOrd="0" parTransId="{130F8355-B168-4769-AC61-FEC995F5D313}" sibTransId="{86DFFA6A-8378-43AB-93E9-26FC221BB59B}"/>
    <dgm:cxn modelId="{4C89E963-6A28-4A78-A909-5F78B306B27B}" type="presOf" srcId="{C680489A-477B-41B7-B637-CAF09F16D28B}" destId="{462588E4-4F88-4D89-AC14-B46A4B6E56D6}" srcOrd="0" destOrd="0" presId="urn:microsoft.com/office/officeart/2018/2/layout/IconVerticalSolidList"/>
    <dgm:cxn modelId="{FFF58D76-F670-4091-AC07-1147DF330B6B}" type="presOf" srcId="{0FAA7B40-755D-4A70-9A57-6637A668C371}" destId="{0137A687-2594-4025-92E3-9C0DA663334C}" srcOrd="0" destOrd="0" presId="urn:microsoft.com/office/officeart/2018/2/layout/IconVerticalSolidList"/>
    <dgm:cxn modelId="{CA5934B6-DC02-4A5A-8FD6-640C4C928972}" srcId="{FEC2FBFE-2282-4843-A0F4-E06766770CA5}" destId="{C680489A-477B-41B7-B637-CAF09F16D28B}" srcOrd="0" destOrd="0" parTransId="{69B5A9C3-5D3C-46E3-9E62-B5927DDDC9FE}" sibTransId="{3ECD5FF6-A76E-4C34-8785-8607EB66911C}"/>
    <dgm:cxn modelId="{265F22BD-7646-445C-9BC8-7605E0741B9F}" srcId="{FEC2FBFE-2282-4843-A0F4-E06766770CA5}" destId="{0FAA7B40-755D-4A70-9A57-6637A668C371}" srcOrd="1" destOrd="0" parTransId="{B0A3E466-0E5F-4189-9DAC-17013CF7C5F0}" sibTransId="{572D09F2-FC59-4872-A294-740C0CCCAF9D}"/>
    <dgm:cxn modelId="{962FD1F2-2464-4A57-9338-815666FE6F0F}" type="presOf" srcId="{BFDB8C31-A476-45D0-A6C2-3FD287C5E96D}" destId="{31074C6E-32CA-4678-8066-5244A16814AA}" srcOrd="0" destOrd="0" presId="urn:microsoft.com/office/officeart/2018/2/layout/IconVerticalSolidList"/>
    <dgm:cxn modelId="{6CC62DBA-CC97-4F48-8A5F-DD5382D08F2E}" type="presParOf" srcId="{95C32EEA-4813-403C-8E7E-B9747C72ED38}" destId="{66E75DDE-7180-4B50-8935-3400289139EE}" srcOrd="0" destOrd="0" presId="urn:microsoft.com/office/officeart/2018/2/layout/IconVerticalSolidList"/>
    <dgm:cxn modelId="{11B75A08-6B35-4820-A5BF-781365D02EB2}" type="presParOf" srcId="{66E75DDE-7180-4B50-8935-3400289139EE}" destId="{A3588396-5686-41DE-858B-1B30F396B2B8}" srcOrd="0" destOrd="0" presId="urn:microsoft.com/office/officeart/2018/2/layout/IconVerticalSolidList"/>
    <dgm:cxn modelId="{7E7064E5-2CDB-4897-B0C4-B9FE4B38D9A1}" type="presParOf" srcId="{66E75DDE-7180-4B50-8935-3400289139EE}" destId="{12008F9D-FA32-4B3D-AFA4-871B8623D723}" srcOrd="1" destOrd="0" presId="urn:microsoft.com/office/officeart/2018/2/layout/IconVerticalSolidList"/>
    <dgm:cxn modelId="{10D2CA1B-3423-4471-B8C9-61A568A5BC35}" type="presParOf" srcId="{66E75DDE-7180-4B50-8935-3400289139EE}" destId="{FB7A46BF-DE76-4F8A-BB5C-4863FBE506E7}" srcOrd="2" destOrd="0" presId="urn:microsoft.com/office/officeart/2018/2/layout/IconVerticalSolidList"/>
    <dgm:cxn modelId="{C659336C-FA41-4786-A7B4-0A686230D4E0}" type="presParOf" srcId="{66E75DDE-7180-4B50-8935-3400289139EE}" destId="{462588E4-4F88-4D89-AC14-B46A4B6E56D6}" srcOrd="3" destOrd="0" presId="urn:microsoft.com/office/officeart/2018/2/layout/IconVerticalSolidList"/>
    <dgm:cxn modelId="{4B0825E1-F6A7-4C08-85FE-E89DF613A1D2}" type="presParOf" srcId="{95C32EEA-4813-403C-8E7E-B9747C72ED38}" destId="{F76B74F6-577A-4875-8C31-47F056619008}" srcOrd="1" destOrd="0" presId="urn:microsoft.com/office/officeart/2018/2/layout/IconVerticalSolidList"/>
    <dgm:cxn modelId="{6327D168-A0C7-42F6-841D-5CC2ACFE2403}" type="presParOf" srcId="{95C32EEA-4813-403C-8E7E-B9747C72ED38}" destId="{5851317F-A992-4C45-AD01-966BDB159C18}" srcOrd="2" destOrd="0" presId="urn:microsoft.com/office/officeart/2018/2/layout/IconVerticalSolidList"/>
    <dgm:cxn modelId="{6B28ED2D-A2F1-4381-A691-4B2D40F29272}" type="presParOf" srcId="{5851317F-A992-4C45-AD01-966BDB159C18}" destId="{C425A284-B79D-432C-874F-599D161CFA92}" srcOrd="0" destOrd="0" presId="urn:microsoft.com/office/officeart/2018/2/layout/IconVerticalSolidList"/>
    <dgm:cxn modelId="{E78A4C8E-AD3B-4650-B8D6-D7CFF765967A}" type="presParOf" srcId="{5851317F-A992-4C45-AD01-966BDB159C18}" destId="{71213B5F-C714-409F-A9EC-AC34F69E0DB7}" srcOrd="1" destOrd="0" presId="urn:microsoft.com/office/officeart/2018/2/layout/IconVerticalSolidList"/>
    <dgm:cxn modelId="{007E844D-E4EE-4A99-9CED-5A1DC825AFD7}" type="presParOf" srcId="{5851317F-A992-4C45-AD01-966BDB159C18}" destId="{11EA4A5F-1779-4560-B87B-EA7390478B25}" srcOrd="2" destOrd="0" presId="urn:microsoft.com/office/officeart/2018/2/layout/IconVerticalSolidList"/>
    <dgm:cxn modelId="{8CFFB1CB-7D6B-4E1E-9299-E9D83583FB06}" type="presParOf" srcId="{5851317F-A992-4C45-AD01-966BDB159C18}" destId="{0137A687-2594-4025-92E3-9C0DA663334C}" srcOrd="3" destOrd="0" presId="urn:microsoft.com/office/officeart/2018/2/layout/IconVerticalSolidList"/>
    <dgm:cxn modelId="{AE86808C-CF7A-4F3B-B018-2B19F92ED2EA}" type="presParOf" srcId="{95C32EEA-4813-403C-8E7E-B9747C72ED38}" destId="{F539AECE-0EE1-43E7-BF19-05E330EBA69D}" srcOrd="3" destOrd="0" presId="urn:microsoft.com/office/officeart/2018/2/layout/IconVerticalSolidList"/>
    <dgm:cxn modelId="{E6177E8A-3976-4C4B-8B19-6EEB6F74FF0C}" type="presParOf" srcId="{95C32EEA-4813-403C-8E7E-B9747C72ED38}" destId="{90A0DB69-AEC4-441C-914F-554B4108DA90}" srcOrd="4" destOrd="0" presId="urn:microsoft.com/office/officeart/2018/2/layout/IconVerticalSolidList"/>
    <dgm:cxn modelId="{A33B10D6-D4A9-42CB-96FC-9FC921134B7F}" type="presParOf" srcId="{90A0DB69-AEC4-441C-914F-554B4108DA90}" destId="{B4042561-EB4F-44BC-95FD-E939BD5094E2}" srcOrd="0" destOrd="0" presId="urn:microsoft.com/office/officeart/2018/2/layout/IconVerticalSolidList"/>
    <dgm:cxn modelId="{04E79F03-DBFD-4E36-A44B-D6EA6D61486D}" type="presParOf" srcId="{90A0DB69-AEC4-441C-914F-554B4108DA90}" destId="{CFCAF5BA-C2E7-4E7D-B46C-2452BAB5BE7A}" srcOrd="1" destOrd="0" presId="urn:microsoft.com/office/officeart/2018/2/layout/IconVerticalSolidList"/>
    <dgm:cxn modelId="{A452DB84-A245-498B-B182-EBEFFAFBC712}" type="presParOf" srcId="{90A0DB69-AEC4-441C-914F-554B4108DA90}" destId="{664BF6DE-88DA-411C-9284-614F11D1D793}" srcOrd="2" destOrd="0" presId="urn:microsoft.com/office/officeart/2018/2/layout/IconVerticalSolidList"/>
    <dgm:cxn modelId="{097194A8-7F93-4F7B-B718-AE0E16C4829E}" type="presParOf" srcId="{90A0DB69-AEC4-441C-914F-554B4108DA90}" destId="{31074C6E-32CA-4678-8066-5244A16814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36D13C-4930-40B4-8CEC-2B96822484E5}" type="doc">
      <dgm:prSet loTypeId="urn:microsoft.com/office/officeart/2005/8/layout/venn3" loCatId="relationship" qsTypeId="urn:microsoft.com/office/officeart/2005/8/quickstyle/simple1" qsCatId="simple" csTypeId="urn:microsoft.com/office/officeart/2005/8/colors/accent0_2" csCatId="mainScheme" phldr="1"/>
      <dgm:spPr/>
      <dgm:t>
        <a:bodyPr/>
        <a:lstStyle/>
        <a:p>
          <a:endParaRPr lang="en-GB"/>
        </a:p>
      </dgm:t>
    </dgm:pt>
    <dgm:pt modelId="{3173E5FE-2234-446C-A50F-2E8B0409F00E}">
      <dgm:prSet phldrT="[Text]" custT="1"/>
      <dgm:spPr/>
      <dgm:t>
        <a:bodyPr/>
        <a:lstStyle/>
        <a:p>
          <a:r>
            <a:rPr lang="en-GB" sz="1500" b="1" dirty="0"/>
            <a:t>Impact evaluation </a:t>
          </a:r>
          <a:r>
            <a:rPr lang="en-GB" sz="1500" b="0" dirty="0"/>
            <a:t>with robust and regular</a:t>
          </a:r>
          <a:r>
            <a:rPr lang="en-GB" sz="1500" b="1" dirty="0"/>
            <a:t> </a:t>
          </a:r>
          <a:r>
            <a:rPr lang="en-GB" sz="1500" dirty="0"/>
            <a:t>monitoring (by SLT and governance</a:t>
          </a:r>
          <a:r>
            <a:rPr lang="en-GB" sz="1500" dirty="0">
              <a:latin typeface="Calibri Light" panose="020F0302020204030204"/>
            </a:rPr>
            <a:t>)</a:t>
          </a:r>
          <a:r>
            <a:rPr lang="en-GB" sz="1500" dirty="0"/>
            <a:t> and celebration of success</a:t>
          </a:r>
        </a:p>
      </dgm:t>
    </dgm:pt>
    <dgm:pt modelId="{EAD7A170-CBD9-4199-B90E-3B25B2DA6213}" type="parTrans" cxnId="{F0711521-0A3D-4764-A714-7F1621DF7DD4}">
      <dgm:prSet/>
      <dgm:spPr/>
      <dgm:t>
        <a:bodyPr/>
        <a:lstStyle/>
        <a:p>
          <a:endParaRPr lang="en-GB"/>
        </a:p>
      </dgm:t>
    </dgm:pt>
    <dgm:pt modelId="{33968935-3B05-4E6F-B922-7002484D8B72}" type="sibTrans" cxnId="{F0711521-0A3D-4764-A714-7F1621DF7DD4}">
      <dgm:prSet/>
      <dgm:spPr/>
      <dgm:t>
        <a:bodyPr/>
        <a:lstStyle/>
        <a:p>
          <a:endParaRPr lang="en-GB"/>
        </a:p>
      </dgm:t>
    </dgm:pt>
    <dgm:pt modelId="{57FCD221-F8D4-4E71-BF5C-A1B49B84E220}">
      <dgm:prSet phldrT="[Text]" custT="1"/>
      <dgm:spPr/>
      <dgm:t>
        <a:bodyPr/>
        <a:lstStyle/>
        <a:p>
          <a:r>
            <a:rPr lang="en-GB" sz="1500" dirty="0"/>
            <a:t>Allocating relevant resource and </a:t>
          </a:r>
          <a:r>
            <a:rPr lang="en-GB" sz="1500" b="1" dirty="0"/>
            <a:t>distributed leadership of careers </a:t>
          </a:r>
          <a:r>
            <a:rPr lang="en-GB" sz="1500" dirty="0"/>
            <a:t>(</a:t>
          </a:r>
          <a:r>
            <a:rPr lang="en-GB" sz="1500" dirty="0" err="1"/>
            <a:t>inc</a:t>
          </a:r>
          <a:r>
            <a:rPr lang="en-GB" sz="1500" dirty="0"/>
            <a:t> SLT)</a:t>
          </a:r>
        </a:p>
      </dgm:t>
    </dgm:pt>
    <dgm:pt modelId="{80E414A8-9008-4A85-A0AE-F9422DB9B9CC}" type="parTrans" cxnId="{5D64B448-E185-4B11-ADA9-AA0E232899CD}">
      <dgm:prSet/>
      <dgm:spPr/>
      <dgm:t>
        <a:bodyPr/>
        <a:lstStyle/>
        <a:p>
          <a:endParaRPr lang="en-GB"/>
        </a:p>
      </dgm:t>
    </dgm:pt>
    <dgm:pt modelId="{8AA8959C-49E4-497F-8703-249E0FD06DCC}" type="sibTrans" cxnId="{5D64B448-E185-4B11-ADA9-AA0E232899CD}">
      <dgm:prSet/>
      <dgm:spPr/>
      <dgm:t>
        <a:bodyPr/>
        <a:lstStyle/>
        <a:p>
          <a:endParaRPr lang="en-GB"/>
        </a:p>
      </dgm:t>
    </dgm:pt>
    <dgm:pt modelId="{5988DD94-7982-4B90-914F-9EE5BD223F4C}">
      <dgm:prSet phldrT="[Text]" custT="1"/>
      <dgm:spPr/>
      <dgm:t>
        <a:bodyPr/>
        <a:lstStyle/>
        <a:p>
          <a:r>
            <a:rPr lang="en-GB" sz="1500" b="1" dirty="0"/>
            <a:t>Strategic approach to planning </a:t>
          </a:r>
          <a:r>
            <a:rPr lang="en-GB" sz="1500" dirty="0"/>
            <a:t>of careers provision with clearly articulated vision and priorities (link to overall development planning)</a:t>
          </a:r>
        </a:p>
      </dgm:t>
    </dgm:pt>
    <dgm:pt modelId="{F460A216-5FAC-4063-81A9-1EC698F37500}" type="parTrans" cxnId="{C7766BCD-C0AF-4FFB-8BDF-C0E56E587FB8}">
      <dgm:prSet/>
      <dgm:spPr/>
      <dgm:t>
        <a:bodyPr/>
        <a:lstStyle/>
        <a:p>
          <a:endParaRPr lang="en-GB"/>
        </a:p>
      </dgm:t>
    </dgm:pt>
    <dgm:pt modelId="{D4D0CA9A-7ABA-4D32-B1EB-D2FE4EC3CF43}" type="sibTrans" cxnId="{C7766BCD-C0AF-4FFB-8BDF-C0E56E587FB8}">
      <dgm:prSet/>
      <dgm:spPr/>
      <dgm:t>
        <a:bodyPr/>
        <a:lstStyle/>
        <a:p>
          <a:endParaRPr lang="en-GB"/>
        </a:p>
      </dgm:t>
    </dgm:pt>
    <dgm:pt modelId="{DBC7EB85-B89E-4040-9549-24D9DD78AAC9}">
      <dgm:prSet phldrT="[Text]" custT="1"/>
      <dgm:spPr/>
      <dgm:t>
        <a:bodyPr/>
        <a:lstStyle/>
        <a:p>
          <a:r>
            <a:rPr lang="en-GB" sz="1500" dirty="0"/>
            <a:t>Intentionally planned </a:t>
          </a:r>
          <a:r>
            <a:rPr lang="en-GB" sz="1500" b="1" dirty="0"/>
            <a:t>student career learning journeys </a:t>
          </a:r>
          <a:r>
            <a:rPr lang="en-GB" sz="1500" dirty="0"/>
            <a:t>that are responsive to need and that include clear measurable milestones</a:t>
          </a:r>
        </a:p>
      </dgm:t>
    </dgm:pt>
    <dgm:pt modelId="{D4CAEDC8-4ABD-4CB6-9E2C-DB27F6768410}" type="parTrans" cxnId="{FF8B4665-E33A-49C9-B264-FBF52AD7279D}">
      <dgm:prSet/>
      <dgm:spPr/>
      <dgm:t>
        <a:bodyPr/>
        <a:lstStyle/>
        <a:p>
          <a:endParaRPr lang="en-GB"/>
        </a:p>
      </dgm:t>
    </dgm:pt>
    <dgm:pt modelId="{5A6F3923-304A-4454-B57F-AB9A9EF3C110}" type="sibTrans" cxnId="{FF8B4665-E33A-49C9-B264-FBF52AD7279D}">
      <dgm:prSet/>
      <dgm:spPr/>
      <dgm:t>
        <a:bodyPr/>
        <a:lstStyle/>
        <a:p>
          <a:endParaRPr lang="en-GB"/>
        </a:p>
      </dgm:t>
    </dgm:pt>
    <dgm:pt modelId="{A09B1255-C0CC-4FB8-9EEA-046038A0C4E5}">
      <dgm:prSet phldrT="[Text]" custT="1"/>
      <dgm:spPr/>
      <dgm:t>
        <a:bodyPr/>
        <a:lstStyle/>
        <a:p>
          <a:r>
            <a:rPr lang="en-GB" sz="1500" dirty="0"/>
            <a:t>Clear </a:t>
          </a:r>
          <a:r>
            <a:rPr lang="en-GB" sz="1500" b="1" dirty="0"/>
            <a:t>vision</a:t>
          </a:r>
          <a:r>
            <a:rPr lang="en-GB" sz="1500" dirty="0"/>
            <a:t> from leaders with definition of intended impact and identification of relevant success criteria shared with SLT and governance</a:t>
          </a:r>
        </a:p>
      </dgm:t>
    </dgm:pt>
    <dgm:pt modelId="{B7EE8475-197F-4351-9C62-EC060D08E7E6}" type="parTrans" cxnId="{B03557DE-CF4D-4F98-96E2-E79BD676326B}">
      <dgm:prSet/>
      <dgm:spPr/>
      <dgm:t>
        <a:bodyPr/>
        <a:lstStyle/>
        <a:p>
          <a:endParaRPr lang="en-GB"/>
        </a:p>
      </dgm:t>
    </dgm:pt>
    <dgm:pt modelId="{87163134-E19E-4546-BC05-C57B7EF480BE}" type="sibTrans" cxnId="{B03557DE-CF4D-4F98-96E2-E79BD676326B}">
      <dgm:prSet/>
      <dgm:spPr/>
      <dgm:t>
        <a:bodyPr/>
        <a:lstStyle/>
        <a:p>
          <a:endParaRPr lang="en-GB"/>
        </a:p>
      </dgm:t>
    </dgm:pt>
    <dgm:pt modelId="{BC25E9C1-306C-43BA-80B5-B474470EF07E}" type="pres">
      <dgm:prSet presAssocID="{9D36D13C-4930-40B4-8CEC-2B96822484E5}" presName="Name0" presStyleCnt="0">
        <dgm:presLayoutVars>
          <dgm:dir/>
          <dgm:resizeHandles val="exact"/>
        </dgm:presLayoutVars>
      </dgm:prSet>
      <dgm:spPr/>
    </dgm:pt>
    <dgm:pt modelId="{B04D5A03-9D9C-455F-BA7D-76CFA57A6373}" type="pres">
      <dgm:prSet presAssocID="{A09B1255-C0CC-4FB8-9EEA-046038A0C4E5}" presName="Name5" presStyleLbl="vennNode1" presStyleIdx="0" presStyleCnt="5">
        <dgm:presLayoutVars>
          <dgm:bulletEnabled val="1"/>
        </dgm:presLayoutVars>
      </dgm:prSet>
      <dgm:spPr/>
    </dgm:pt>
    <dgm:pt modelId="{C994687F-729C-42F1-95C6-6DF9D8E0003B}" type="pres">
      <dgm:prSet presAssocID="{87163134-E19E-4546-BC05-C57B7EF480BE}" presName="space" presStyleCnt="0"/>
      <dgm:spPr/>
    </dgm:pt>
    <dgm:pt modelId="{FF0B5653-D267-4144-A625-3A25B5DF6930}" type="pres">
      <dgm:prSet presAssocID="{5988DD94-7982-4B90-914F-9EE5BD223F4C}" presName="Name5" presStyleLbl="vennNode1" presStyleIdx="1" presStyleCnt="5">
        <dgm:presLayoutVars>
          <dgm:bulletEnabled val="1"/>
        </dgm:presLayoutVars>
      </dgm:prSet>
      <dgm:spPr/>
    </dgm:pt>
    <dgm:pt modelId="{4FD25579-34CA-4441-85D4-7EE46D1E41BA}" type="pres">
      <dgm:prSet presAssocID="{D4D0CA9A-7ABA-4D32-B1EB-D2FE4EC3CF43}" presName="space" presStyleCnt="0"/>
      <dgm:spPr/>
    </dgm:pt>
    <dgm:pt modelId="{6D548E2A-90D3-448E-913F-2A6ED32969AB}" type="pres">
      <dgm:prSet presAssocID="{DBC7EB85-B89E-4040-9549-24D9DD78AAC9}" presName="Name5" presStyleLbl="vennNode1" presStyleIdx="2" presStyleCnt="5">
        <dgm:presLayoutVars>
          <dgm:bulletEnabled val="1"/>
        </dgm:presLayoutVars>
      </dgm:prSet>
      <dgm:spPr/>
    </dgm:pt>
    <dgm:pt modelId="{BB08BABE-3529-42F0-AC97-9AF18E4253F2}" type="pres">
      <dgm:prSet presAssocID="{5A6F3923-304A-4454-B57F-AB9A9EF3C110}" presName="space" presStyleCnt="0"/>
      <dgm:spPr/>
    </dgm:pt>
    <dgm:pt modelId="{41807D91-74C2-47DD-A96A-2C23C58CC8AD}" type="pres">
      <dgm:prSet presAssocID="{57FCD221-F8D4-4E71-BF5C-A1B49B84E220}" presName="Name5" presStyleLbl="vennNode1" presStyleIdx="3" presStyleCnt="5">
        <dgm:presLayoutVars>
          <dgm:bulletEnabled val="1"/>
        </dgm:presLayoutVars>
      </dgm:prSet>
      <dgm:spPr/>
    </dgm:pt>
    <dgm:pt modelId="{89134F4F-7543-4CD1-AB50-0F86AE918CF9}" type="pres">
      <dgm:prSet presAssocID="{8AA8959C-49E4-497F-8703-249E0FD06DCC}" presName="space" presStyleCnt="0"/>
      <dgm:spPr/>
    </dgm:pt>
    <dgm:pt modelId="{47B3E5A7-E668-4016-95C7-0DB1DDD05A58}" type="pres">
      <dgm:prSet presAssocID="{3173E5FE-2234-446C-A50F-2E8B0409F00E}" presName="Name5" presStyleLbl="vennNode1" presStyleIdx="4" presStyleCnt="5" custLinFactNeighborX="17996">
        <dgm:presLayoutVars>
          <dgm:bulletEnabled val="1"/>
        </dgm:presLayoutVars>
      </dgm:prSet>
      <dgm:spPr/>
    </dgm:pt>
  </dgm:ptLst>
  <dgm:cxnLst>
    <dgm:cxn modelId="{F0711521-0A3D-4764-A714-7F1621DF7DD4}" srcId="{9D36D13C-4930-40B4-8CEC-2B96822484E5}" destId="{3173E5FE-2234-446C-A50F-2E8B0409F00E}" srcOrd="4" destOrd="0" parTransId="{EAD7A170-CBD9-4199-B90E-3B25B2DA6213}" sibTransId="{33968935-3B05-4E6F-B922-7002484D8B72}"/>
    <dgm:cxn modelId="{1C703A21-51D1-4ABC-8F22-943915B4DFE2}" type="presOf" srcId="{9D36D13C-4930-40B4-8CEC-2B96822484E5}" destId="{BC25E9C1-306C-43BA-80B5-B474470EF07E}" srcOrd="0" destOrd="0" presId="urn:microsoft.com/office/officeart/2005/8/layout/venn3"/>
    <dgm:cxn modelId="{7CAB2A5C-FC44-450D-896D-5966109763BA}" type="presOf" srcId="{5988DD94-7982-4B90-914F-9EE5BD223F4C}" destId="{FF0B5653-D267-4144-A625-3A25B5DF6930}" srcOrd="0" destOrd="0" presId="urn:microsoft.com/office/officeart/2005/8/layout/venn3"/>
    <dgm:cxn modelId="{FF8B4665-E33A-49C9-B264-FBF52AD7279D}" srcId="{9D36D13C-4930-40B4-8CEC-2B96822484E5}" destId="{DBC7EB85-B89E-4040-9549-24D9DD78AAC9}" srcOrd="2" destOrd="0" parTransId="{D4CAEDC8-4ABD-4CB6-9E2C-DB27F6768410}" sibTransId="{5A6F3923-304A-4454-B57F-AB9A9EF3C110}"/>
    <dgm:cxn modelId="{5D64B448-E185-4B11-ADA9-AA0E232899CD}" srcId="{9D36D13C-4930-40B4-8CEC-2B96822484E5}" destId="{57FCD221-F8D4-4E71-BF5C-A1B49B84E220}" srcOrd="3" destOrd="0" parTransId="{80E414A8-9008-4A85-A0AE-F9422DB9B9CC}" sibTransId="{8AA8959C-49E4-497F-8703-249E0FD06DCC}"/>
    <dgm:cxn modelId="{0A1E7A75-1333-49B0-AD8E-DF4093D1C803}" type="presOf" srcId="{57FCD221-F8D4-4E71-BF5C-A1B49B84E220}" destId="{41807D91-74C2-47DD-A96A-2C23C58CC8AD}" srcOrd="0" destOrd="0" presId="urn:microsoft.com/office/officeart/2005/8/layout/venn3"/>
    <dgm:cxn modelId="{C75DE39B-511F-4924-92AC-48512B833996}" type="presOf" srcId="{3173E5FE-2234-446C-A50F-2E8B0409F00E}" destId="{47B3E5A7-E668-4016-95C7-0DB1DDD05A58}" srcOrd="0" destOrd="0" presId="urn:microsoft.com/office/officeart/2005/8/layout/venn3"/>
    <dgm:cxn modelId="{C7766BCD-C0AF-4FFB-8BDF-C0E56E587FB8}" srcId="{9D36D13C-4930-40B4-8CEC-2B96822484E5}" destId="{5988DD94-7982-4B90-914F-9EE5BD223F4C}" srcOrd="1" destOrd="0" parTransId="{F460A216-5FAC-4063-81A9-1EC698F37500}" sibTransId="{D4D0CA9A-7ABA-4D32-B1EB-D2FE4EC3CF43}"/>
    <dgm:cxn modelId="{9F6E28DD-1C92-4160-8448-F725A1632FBD}" type="presOf" srcId="{A09B1255-C0CC-4FB8-9EEA-046038A0C4E5}" destId="{B04D5A03-9D9C-455F-BA7D-76CFA57A6373}" srcOrd="0" destOrd="0" presId="urn:microsoft.com/office/officeart/2005/8/layout/venn3"/>
    <dgm:cxn modelId="{614699DD-BA83-49C4-924B-9E46566BE075}" type="presOf" srcId="{DBC7EB85-B89E-4040-9549-24D9DD78AAC9}" destId="{6D548E2A-90D3-448E-913F-2A6ED32969AB}" srcOrd="0" destOrd="0" presId="urn:microsoft.com/office/officeart/2005/8/layout/venn3"/>
    <dgm:cxn modelId="{B03557DE-CF4D-4F98-96E2-E79BD676326B}" srcId="{9D36D13C-4930-40B4-8CEC-2B96822484E5}" destId="{A09B1255-C0CC-4FB8-9EEA-046038A0C4E5}" srcOrd="0" destOrd="0" parTransId="{B7EE8475-197F-4351-9C62-EC060D08E7E6}" sibTransId="{87163134-E19E-4546-BC05-C57B7EF480BE}"/>
    <dgm:cxn modelId="{FDC20254-CCD8-4D7D-978D-958FD7909813}" type="presParOf" srcId="{BC25E9C1-306C-43BA-80B5-B474470EF07E}" destId="{B04D5A03-9D9C-455F-BA7D-76CFA57A6373}" srcOrd="0" destOrd="0" presId="urn:microsoft.com/office/officeart/2005/8/layout/venn3"/>
    <dgm:cxn modelId="{5B5E0BDA-1049-44B4-91B9-3E9FB5D10FCD}" type="presParOf" srcId="{BC25E9C1-306C-43BA-80B5-B474470EF07E}" destId="{C994687F-729C-42F1-95C6-6DF9D8E0003B}" srcOrd="1" destOrd="0" presId="urn:microsoft.com/office/officeart/2005/8/layout/venn3"/>
    <dgm:cxn modelId="{AE26A9B9-8588-4954-BCF0-C43C917977FD}" type="presParOf" srcId="{BC25E9C1-306C-43BA-80B5-B474470EF07E}" destId="{FF0B5653-D267-4144-A625-3A25B5DF6930}" srcOrd="2" destOrd="0" presId="urn:microsoft.com/office/officeart/2005/8/layout/venn3"/>
    <dgm:cxn modelId="{6ADBEF68-FF34-4E0C-8990-C3FEFEEC9215}" type="presParOf" srcId="{BC25E9C1-306C-43BA-80B5-B474470EF07E}" destId="{4FD25579-34CA-4441-85D4-7EE46D1E41BA}" srcOrd="3" destOrd="0" presId="urn:microsoft.com/office/officeart/2005/8/layout/venn3"/>
    <dgm:cxn modelId="{7BF0AC85-8BD6-4C34-876F-FBE316F3AA73}" type="presParOf" srcId="{BC25E9C1-306C-43BA-80B5-B474470EF07E}" destId="{6D548E2A-90D3-448E-913F-2A6ED32969AB}" srcOrd="4" destOrd="0" presId="urn:microsoft.com/office/officeart/2005/8/layout/venn3"/>
    <dgm:cxn modelId="{7433BDB4-7EB8-4309-B9F6-6ADC227A9C2E}" type="presParOf" srcId="{BC25E9C1-306C-43BA-80B5-B474470EF07E}" destId="{BB08BABE-3529-42F0-AC97-9AF18E4253F2}" srcOrd="5" destOrd="0" presId="urn:microsoft.com/office/officeart/2005/8/layout/venn3"/>
    <dgm:cxn modelId="{C2BBC02C-7CFC-411A-A58E-582E93ADAB8A}" type="presParOf" srcId="{BC25E9C1-306C-43BA-80B5-B474470EF07E}" destId="{41807D91-74C2-47DD-A96A-2C23C58CC8AD}" srcOrd="6" destOrd="0" presId="urn:microsoft.com/office/officeart/2005/8/layout/venn3"/>
    <dgm:cxn modelId="{A37206D5-0DC9-4E31-B78A-9CDC82900750}" type="presParOf" srcId="{BC25E9C1-306C-43BA-80B5-B474470EF07E}" destId="{89134F4F-7543-4CD1-AB50-0F86AE918CF9}" srcOrd="7" destOrd="0" presId="urn:microsoft.com/office/officeart/2005/8/layout/venn3"/>
    <dgm:cxn modelId="{78A2A546-4D5C-4132-810D-3A8685E23614}" type="presParOf" srcId="{BC25E9C1-306C-43BA-80B5-B474470EF07E}" destId="{47B3E5A7-E668-4016-95C7-0DB1DDD05A5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3D1D6C-099B-4EDC-8758-EA90B57F58B0}"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n-GB"/>
        </a:p>
      </dgm:t>
    </dgm:pt>
    <dgm:pt modelId="{0D02430E-9035-40A0-A8B4-E2ABFF7D4954}">
      <dgm:prSet phldrT="[Text]"/>
      <dgm:spPr/>
      <dgm:t>
        <a:bodyPr/>
        <a:lstStyle/>
        <a:p>
          <a:r>
            <a:rPr lang="en-GB" dirty="0"/>
            <a:t>1</a:t>
          </a:r>
        </a:p>
      </dgm:t>
    </dgm:pt>
    <dgm:pt modelId="{DA206644-23B5-4F20-8EF9-B60A08A20AF9}" type="parTrans" cxnId="{8EED8278-26A3-450C-9C00-E297C6A5ACE7}">
      <dgm:prSet/>
      <dgm:spPr/>
      <dgm:t>
        <a:bodyPr/>
        <a:lstStyle/>
        <a:p>
          <a:endParaRPr lang="en-GB"/>
        </a:p>
      </dgm:t>
    </dgm:pt>
    <dgm:pt modelId="{CB8576C6-2291-484C-A4E8-AD2E85D50B5C}" type="sibTrans" cxnId="{8EED8278-26A3-450C-9C00-E297C6A5ACE7}">
      <dgm:prSet/>
      <dgm:spPr/>
      <dgm:t>
        <a:bodyPr/>
        <a:lstStyle/>
        <a:p>
          <a:endParaRPr lang="en-GB"/>
        </a:p>
      </dgm:t>
    </dgm:pt>
    <dgm:pt modelId="{DB1A55A5-E6F0-4E26-A12E-B9B074A47038}">
      <dgm:prSet phldrT="[Text]"/>
      <dgm:spPr/>
      <dgm:t>
        <a:bodyPr/>
        <a:lstStyle/>
        <a:p>
          <a:r>
            <a:rPr lang="en-GB" dirty="0"/>
            <a:t>2</a:t>
          </a:r>
        </a:p>
      </dgm:t>
    </dgm:pt>
    <dgm:pt modelId="{1A2EB91E-7075-4656-9203-E1040B0D6C64}" type="parTrans" cxnId="{536CAC40-E00C-41AA-B652-64AF3B163D29}">
      <dgm:prSet/>
      <dgm:spPr/>
      <dgm:t>
        <a:bodyPr/>
        <a:lstStyle/>
        <a:p>
          <a:endParaRPr lang="en-GB"/>
        </a:p>
      </dgm:t>
    </dgm:pt>
    <dgm:pt modelId="{0ADF5BBA-AF07-4049-BE5D-5186DB2E0C2F}" type="sibTrans" cxnId="{536CAC40-E00C-41AA-B652-64AF3B163D29}">
      <dgm:prSet/>
      <dgm:spPr/>
      <dgm:t>
        <a:bodyPr/>
        <a:lstStyle/>
        <a:p>
          <a:endParaRPr lang="en-GB"/>
        </a:p>
      </dgm:t>
    </dgm:pt>
    <dgm:pt modelId="{687DF4E1-4903-4209-8661-1D8C058D8BF9}">
      <dgm:prSet phldrT="[Text]"/>
      <dgm:spPr/>
      <dgm:t>
        <a:bodyPr/>
        <a:lstStyle/>
        <a:p>
          <a:r>
            <a:rPr lang="en-GB" dirty="0">
              <a:cs typeface="Calibri"/>
            </a:rPr>
            <a:t>Represents indicators of intentional provision with conscious decision making, moving towards a more </a:t>
          </a:r>
          <a:r>
            <a:rPr lang="en-GB" b="1" dirty="0">
              <a:cs typeface="Calibri"/>
            </a:rPr>
            <a:t>strategic</a:t>
          </a:r>
          <a:r>
            <a:rPr lang="en-GB" dirty="0">
              <a:cs typeface="Calibri"/>
            </a:rPr>
            <a:t> and </a:t>
          </a:r>
          <a:r>
            <a:rPr lang="en-GB" b="1" dirty="0">
              <a:cs typeface="Calibri"/>
            </a:rPr>
            <a:t>progressive</a:t>
          </a:r>
          <a:r>
            <a:rPr lang="en-GB" dirty="0">
              <a:cs typeface="Calibri"/>
            </a:rPr>
            <a:t> provision that has elements of continuous improvement</a:t>
          </a:r>
          <a:r>
            <a:rPr lang="en-US" dirty="0">
              <a:cs typeface="Calibri"/>
            </a:rPr>
            <a:t> </a:t>
          </a:r>
          <a:endParaRPr lang="en-GB" dirty="0"/>
        </a:p>
      </dgm:t>
    </dgm:pt>
    <dgm:pt modelId="{869D4124-53F7-4C81-9CAD-B755F6E8FA3C}" type="parTrans" cxnId="{E9A8BACD-39D5-45BF-8836-48BCF0C1658E}">
      <dgm:prSet/>
      <dgm:spPr/>
      <dgm:t>
        <a:bodyPr/>
        <a:lstStyle/>
        <a:p>
          <a:endParaRPr lang="en-GB"/>
        </a:p>
      </dgm:t>
    </dgm:pt>
    <dgm:pt modelId="{201AD32E-4C6C-4161-9B8F-534F3284993E}" type="sibTrans" cxnId="{E9A8BACD-39D5-45BF-8836-48BCF0C1658E}">
      <dgm:prSet/>
      <dgm:spPr/>
      <dgm:t>
        <a:bodyPr/>
        <a:lstStyle/>
        <a:p>
          <a:endParaRPr lang="en-GB"/>
        </a:p>
      </dgm:t>
    </dgm:pt>
    <dgm:pt modelId="{F4D72AD4-A0B0-4FDE-95AA-DB43E99385B9}">
      <dgm:prSet phldrT="[Text]"/>
      <dgm:spPr/>
      <dgm:t>
        <a:bodyPr/>
        <a:lstStyle/>
        <a:p>
          <a:r>
            <a:rPr lang="en-GB" dirty="0"/>
            <a:t>3</a:t>
          </a:r>
        </a:p>
      </dgm:t>
    </dgm:pt>
    <dgm:pt modelId="{8C2FED11-3442-49E3-9C3B-349057CCBF55}" type="parTrans" cxnId="{56FA8FAE-CDAB-4F1F-9186-73BAD773C31E}">
      <dgm:prSet/>
      <dgm:spPr/>
      <dgm:t>
        <a:bodyPr/>
        <a:lstStyle/>
        <a:p>
          <a:endParaRPr lang="en-GB"/>
        </a:p>
      </dgm:t>
    </dgm:pt>
    <dgm:pt modelId="{81AF600A-A33E-403F-BADD-33F5F9506C32}" type="sibTrans" cxnId="{56FA8FAE-CDAB-4F1F-9186-73BAD773C31E}">
      <dgm:prSet/>
      <dgm:spPr/>
      <dgm:t>
        <a:bodyPr/>
        <a:lstStyle/>
        <a:p>
          <a:endParaRPr lang="en-GB"/>
        </a:p>
      </dgm:t>
    </dgm:pt>
    <dgm:pt modelId="{5C9EEFEB-F225-4FD7-ADA5-805344AF403D}">
      <dgm:prSet phldrT="[Text]"/>
      <dgm:spPr/>
      <dgm:t>
        <a:bodyPr/>
        <a:lstStyle/>
        <a:p>
          <a:r>
            <a:rPr lang="en-GB" dirty="0">
              <a:cs typeface="Calibri"/>
            </a:rPr>
            <a:t>Starts to move into a </a:t>
          </a:r>
          <a:r>
            <a:rPr lang="en-GB" b="1" dirty="0">
              <a:cs typeface="Calibri"/>
            </a:rPr>
            <a:t>whole school, special school or college approach </a:t>
          </a:r>
          <a:r>
            <a:rPr lang="en-GB" dirty="0">
              <a:cs typeface="Calibri"/>
            </a:rPr>
            <a:t>that is more </a:t>
          </a:r>
          <a:r>
            <a:rPr lang="en-GB" b="1" dirty="0">
              <a:cs typeface="Calibri"/>
            </a:rPr>
            <a:t>responsive</a:t>
          </a:r>
          <a:r>
            <a:rPr lang="en-GB" dirty="0">
              <a:cs typeface="Calibri"/>
            </a:rPr>
            <a:t> to data and cohort needs… leading to </a:t>
          </a:r>
          <a:r>
            <a:rPr lang="en-GB" b="1" dirty="0">
              <a:cs typeface="Calibri"/>
            </a:rPr>
            <a:t>stability</a:t>
          </a:r>
          <a:r>
            <a:rPr lang="en-GB" dirty="0">
              <a:cs typeface="Calibri"/>
            </a:rPr>
            <a:t> and </a:t>
          </a:r>
          <a:r>
            <a:rPr lang="en-GB" b="1" dirty="0">
              <a:cs typeface="Calibri"/>
            </a:rPr>
            <a:t>sustainability</a:t>
          </a:r>
          <a:r>
            <a:rPr lang="en-GB" dirty="0">
              <a:cs typeface="Calibri"/>
            </a:rPr>
            <a:t> of provision</a:t>
          </a:r>
          <a:endParaRPr lang="en-GB" dirty="0"/>
        </a:p>
      </dgm:t>
    </dgm:pt>
    <dgm:pt modelId="{C0C18D0B-B3AF-4A13-87A9-34232DB7F137}" type="parTrans" cxnId="{0D084E6C-98DD-446F-89E3-7889495B7468}">
      <dgm:prSet/>
      <dgm:spPr/>
      <dgm:t>
        <a:bodyPr/>
        <a:lstStyle/>
        <a:p>
          <a:endParaRPr lang="en-GB"/>
        </a:p>
      </dgm:t>
    </dgm:pt>
    <dgm:pt modelId="{945020EC-778F-4D8C-AEE4-69C7A7C95DCE}" type="sibTrans" cxnId="{0D084E6C-98DD-446F-89E3-7889495B7468}">
      <dgm:prSet/>
      <dgm:spPr/>
      <dgm:t>
        <a:bodyPr/>
        <a:lstStyle/>
        <a:p>
          <a:endParaRPr lang="en-GB"/>
        </a:p>
      </dgm:t>
    </dgm:pt>
    <dgm:pt modelId="{0842B40C-316F-449A-8271-AB495D16BDA0}">
      <dgm:prSet phldrT="[Text]"/>
      <dgm:spPr/>
      <dgm:t>
        <a:bodyPr/>
        <a:lstStyle/>
        <a:p>
          <a:r>
            <a:rPr lang="en-GB" dirty="0"/>
            <a:t>4 </a:t>
          </a:r>
        </a:p>
      </dgm:t>
    </dgm:pt>
    <dgm:pt modelId="{AC3F51C8-C4A6-447F-8877-592F23772A96}" type="parTrans" cxnId="{F67386B1-A7F2-4B18-8DFF-4BAC246BB986}">
      <dgm:prSet/>
      <dgm:spPr/>
      <dgm:t>
        <a:bodyPr/>
        <a:lstStyle/>
        <a:p>
          <a:endParaRPr lang="en-GB"/>
        </a:p>
      </dgm:t>
    </dgm:pt>
    <dgm:pt modelId="{38324CE9-4BB4-49F2-B91E-7C6D9C0B4EEC}" type="sibTrans" cxnId="{F67386B1-A7F2-4B18-8DFF-4BAC246BB986}">
      <dgm:prSet/>
      <dgm:spPr/>
      <dgm:t>
        <a:bodyPr/>
        <a:lstStyle/>
        <a:p>
          <a:endParaRPr lang="en-GB"/>
        </a:p>
      </dgm:t>
    </dgm:pt>
    <dgm:pt modelId="{6FA723D8-C7AC-46F5-A679-021DDFE7DDD3}">
      <dgm:prSet/>
      <dgm:spPr/>
      <dgm:t>
        <a:bodyPr/>
        <a:lstStyle/>
        <a:p>
          <a:r>
            <a:rPr lang="en-GB" dirty="0">
              <a:cs typeface="Calibri"/>
            </a:rPr>
            <a:t>Is where careers is a </a:t>
          </a:r>
          <a:r>
            <a:rPr lang="en-GB" b="1" dirty="0">
              <a:cs typeface="Calibri"/>
            </a:rPr>
            <a:t>golden thread </a:t>
          </a:r>
          <a:r>
            <a:rPr lang="en-GB" dirty="0">
              <a:cs typeface="Calibri"/>
            </a:rPr>
            <a:t>to school, special school and college improvement...where careers is hardwired as </a:t>
          </a:r>
          <a:r>
            <a:rPr lang="en-GB" b="1" dirty="0">
              <a:cs typeface="Calibri"/>
            </a:rPr>
            <a:t>part of the solution </a:t>
          </a:r>
          <a:r>
            <a:rPr lang="en-GB" dirty="0">
              <a:cs typeface="Calibri"/>
            </a:rPr>
            <a:t>to the key strategic priorities of the institution</a:t>
          </a:r>
          <a:endParaRPr lang="en-GB" dirty="0"/>
        </a:p>
      </dgm:t>
    </dgm:pt>
    <dgm:pt modelId="{01F5C923-2367-4ED7-88DA-33414DE05248}" type="parTrans" cxnId="{256073AB-BA7B-4997-AEEA-FA3CCD45BC08}">
      <dgm:prSet/>
      <dgm:spPr/>
      <dgm:t>
        <a:bodyPr/>
        <a:lstStyle/>
        <a:p>
          <a:endParaRPr lang="en-GB"/>
        </a:p>
      </dgm:t>
    </dgm:pt>
    <dgm:pt modelId="{B35DF428-365C-422A-8387-EE46F9402023}" type="sibTrans" cxnId="{256073AB-BA7B-4997-AEEA-FA3CCD45BC08}">
      <dgm:prSet/>
      <dgm:spPr/>
      <dgm:t>
        <a:bodyPr/>
        <a:lstStyle/>
        <a:p>
          <a:endParaRPr lang="en-GB"/>
        </a:p>
      </dgm:t>
    </dgm:pt>
    <dgm:pt modelId="{7E85F2CA-0282-4710-87D9-647A25FD869F}">
      <dgm:prSet/>
      <dgm:spPr/>
      <dgm:t>
        <a:bodyPr/>
        <a:lstStyle/>
        <a:p>
          <a:endParaRPr lang="en-GB"/>
        </a:p>
      </dgm:t>
    </dgm:pt>
    <dgm:pt modelId="{977BAFDF-A6E6-40D2-803D-A1D738C782ED}" type="sibTrans" cxnId="{D4FFA342-1B6F-41E5-9A5D-75B77E8D56BF}">
      <dgm:prSet/>
      <dgm:spPr/>
      <dgm:t>
        <a:bodyPr/>
        <a:lstStyle/>
        <a:p>
          <a:endParaRPr lang="en-GB"/>
        </a:p>
      </dgm:t>
    </dgm:pt>
    <dgm:pt modelId="{BE3D270C-240A-4FB0-8CDF-C5F5E5EB9529}" type="parTrans" cxnId="{D4FFA342-1B6F-41E5-9A5D-75B77E8D56BF}">
      <dgm:prSet/>
      <dgm:spPr/>
      <dgm:t>
        <a:bodyPr/>
        <a:lstStyle/>
        <a:p>
          <a:endParaRPr lang="en-GB"/>
        </a:p>
      </dgm:t>
    </dgm:pt>
    <dgm:pt modelId="{F820F409-5283-41A6-92D3-EB5473C3DF27}">
      <dgm:prSet phldrT="[Text]"/>
      <dgm:spPr/>
      <dgm:t>
        <a:bodyPr/>
        <a:lstStyle/>
        <a:p>
          <a:r>
            <a:rPr lang="en-GB" dirty="0">
              <a:cs typeface="Calibri"/>
            </a:rPr>
            <a:t>Generally represents indicators of a </a:t>
          </a:r>
          <a:r>
            <a:rPr lang="en-GB" b="1" dirty="0">
              <a:cs typeface="Calibri"/>
            </a:rPr>
            <a:t>standalone</a:t>
          </a:r>
          <a:r>
            <a:rPr lang="en-GB" dirty="0">
              <a:cs typeface="Calibri"/>
            </a:rPr>
            <a:t> provision with ad hoc activity that may of course bring value yet potentially more from happenstance than design</a:t>
          </a:r>
          <a:endParaRPr lang="en-GB" dirty="0"/>
        </a:p>
      </dgm:t>
    </dgm:pt>
    <dgm:pt modelId="{047ECC7A-45AC-4BCE-B0FD-5DBF3448106B}" type="sibTrans" cxnId="{7E8A63DB-3245-4D38-AA70-B7900E1A0AB3}">
      <dgm:prSet/>
      <dgm:spPr/>
      <dgm:t>
        <a:bodyPr/>
        <a:lstStyle/>
        <a:p>
          <a:endParaRPr lang="en-GB"/>
        </a:p>
      </dgm:t>
    </dgm:pt>
    <dgm:pt modelId="{0B1F1CE8-1430-449E-AA08-72035D063DBD}" type="parTrans" cxnId="{7E8A63DB-3245-4D38-AA70-B7900E1A0AB3}">
      <dgm:prSet/>
      <dgm:spPr/>
      <dgm:t>
        <a:bodyPr/>
        <a:lstStyle/>
        <a:p>
          <a:endParaRPr lang="en-GB"/>
        </a:p>
      </dgm:t>
    </dgm:pt>
    <dgm:pt modelId="{CE23A845-47A6-4602-AF11-AEC29A84AB73}" type="pres">
      <dgm:prSet presAssocID="{AF3D1D6C-099B-4EDC-8758-EA90B57F58B0}" presName="Name0" presStyleCnt="0">
        <dgm:presLayoutVars>
          <dgm:dir/>
          <dgm:animLvl val="lvl"/>
          <dgm:resizeHandles val="exact"/>
        </dgm:presLayoutVars>
      </dgm:prSet>
      <dgm:spPr/>
    </dgm:pt>
    <dgm:pt modelId="{6DDF4052-7361-4907-9E7A-CC4B2570D0B7}" type="pres">
      <dgm:prSet presAssocID="{0D02430E-9035-40A0-A8B4-E2ABFF7D4954}" presName="composite" presStyleCnt="0"/>
      <dgm:spPr/>
    </dgm:pt>
    <dgm:pt modelId="{3204EF85-426C-46C2-BE31-EDD7758290E0}" type="pres">
      <dgm:prSet presAssocID="{0D02430E-9035-40A0-A8B4-E2ABFF7D4954}" presName="parTx" presStyleLbl="node1" presStyleIdx="0" presStyleCnt="4">
        <dgm:presLayoutVars>
          <dgm:chMax val="0"/>
          <dgm:chPref val="0"/>
          <dgm:bulletEnabled val="1"/>
        </dgm:presLayoutVars>
      </dgm:prSet>
      <dgm:spPr/>
    </dgm:pt>
    <dgm:pt modelId="{86F4A905-D4BD-405B-81B3-7400B959C5DD}" type="pres">
      <dgm:prSet presAssocID="{0D02430E-9035-40A0-A8B4-E2ABFF7D4954}" presName="desTx" presStyleLbl="revTx" presStyleIdx="0" presStyleCnt="4">
        <dgm:presLayoutVars>
          <dgm:bulletEnabled val="1"/>
        </dgm:presLayoutVars>
      </dgm:prSet>
      <dgm:spPr/>
    </dgm:pt>
    <dgm:pt modelId="{F55D2544-8890-42EF-9936-395D5B90F88D}" type="pres">
      <dgm:prSet presAssocID="{CB8576C6-2291-484C-A4E8-AD2E85D50B5C}" presName="space" presStyleCnt="0"/>
      <dgm:spPr/>
    </dgm:pt>
    <dgm:pt modelId="{DD8F6506-C0A0-4139-B40D-0FAB9FA42AF7}" type="pres">
      <dgm:prSet presAssocID="{DB1A55A5-E6F0-4E26-A12E-B9B074A47038}" presName="composite" presStyleCnt="0"/>
      <dgm:spPr/>
    </dgm:pt>
    <dgm:pt modelId="{3D28A6E0-EE68-4E10-8120-A067782CC38A}" type="pres">
      <dgm:prSet presAssocID="{DB1A55A5-E6F0-4E26-A12E-B9B074A47038}" presName="parTx" presStyleLbl="node1" presStyleIdx="1" presStyleCnt="4">
        <dgm:presLayoutVars>
          <dgm:chMax val="0"/>
          <dgm:chPref val="0"/>
          <dgm:bulletEnabled val="1"/>
        </dgm:presLayoutVars>
      </dgm:prSet>
      <dgm:spPr/>
    </dgm:pt>
    <dgm:pt modelId="{A953326B-7A25-4851-B980-B22601B0B30E}" type="pres">
      <dgm:prSet presAssocID="{DB1A55A5-E6F0-4E26-A12E-B9B074A47038}" presName="desTx" presStyleLbl="revTx" presStyleIdx="1" presStyleCnt="4">
        <dgm:presLayoutVars>
          <dgm:bulletEnabled val="1"/>
        </dgm:presLayoutVars>
      </dgm:prSet>
      <dgm:spPr/>
    </dgm:pt>
    <dgm:pt modelId="{E663A5F9-B730-4F22-AED1-ACCA6F69DCBB}" type="pres">
      <dgm:prSet presAssocID="{0ADF5BBA-AF07-4049-BE5D-5186DB2E0C2F}" presName="space" presStyleCnt="0"/>
      <dgm:spPr/>
    </dgm:pt>
    <dgm:pt modelId="{8052F60C-A182-453F-9D95-5CA68129D6A7}" type="pres">
      <dgm:prSet presAssocID="{F4D72AD4-A0B0-4FDE-95AA-DB43E99385B9}" presName="composite" presStyleCnt="0"/>
      <dgm:spPr/>
    </dgm:pt>
    <dgm:pt modelId="{09F98A27-B141-406F-A2A0-193E524562F8}" type="pres">
      <dgm:prSet presAssocID="{F4D72AD4-A0B0-4FDE-95AA-DB43E99385B9}" presName="parTx" presStyleLbl="node1" presStyleIdx="2" presStyleCnt="4">
        <dgm:presLayoutVars>
          <dgm:chMax val="0"/>
          <dgm:chPref val="0"/>
          <dgm:bulletEnabled val="1"/>
        </dgm:presLayoutVars>
      </dgm:prSet>
      <dgm:spPr/>
    </dgm:pt>
    <dgm:pt modelId="{4EA5FF6C-A596-4507-938E-BD0FAE17B1B8}" type="pres">
      <dgm:prSet presAssocID="{F4D72AD4-A0B0-4FDE-95AA-DB43E99385B9}" presName="desTx" presStyleLbl="revTx" presStyleIdx="2" presStyleCnt="4">
        <dgm:presLayoutVars>
          <dgm:bulletEnabled val="1"/>
        </dgm:presLayoutVars>
      </dgm:prSet>
      <dgm:spPr/>
    </dgm:pt>
    <dgm:pt modelId="{58FD221C-EDE3-482C-8599-E69AD45D530E}" type="pres">
      <dgm:prSet presAssocID="{81AF600A-A33E-403F-BADD-33F5F9506C32}" presName="space" presStyleCnt="0"/>
      <dgm:spPr/>
    </dgm:pt>
    <dgm:pt modelId="{68349A90-5F78-4B2F-A363-7FE69CEF1561}" type="pres">
      <dgm:prSet presAssocID="{0842B40C-316F-449A-8271-AB495D16BDA0}" presName="composite" presStyleCnt="0"/>
      <dgm:spPr/>
    </dgm:pt>
    <dgm:pt modelId="{D90F30B4-89BC-4FEB-B4C7-5F58EA8EE6F0}" type="pres">
      <dgm:prSet presAssocID="{0842B40C-316F-449A-8271-AB495D16BDA0}" presName="parTx" presStyleLbl="node1" presStyleIdx="3" presStyleCnt="4">
        <dgm:presLayoutVars>
          <dgm:chMax val="0"/>
          <dgm:chPref val="0"/>
          <dgm:bulletEnabled val="1"/>
        </dgm:presLayoutVars>
      </dgm:prSet>
      <dgm:spPr/>
    </dgm:pt>
    <dgm:pt modelId="{C0F02298-1773-4BFF-A38E-C26E5BB2FBB4}" type="pres">
      <dgm:prSet presAssocID="{0842B40C-316F-449A-8271-AB495D16BDA0}" presName="desTx" presStyleLbl="revTx" presStyleIdx="3" presStyleCnt="4">
        <dgm:presLayoutVars>
          <dgm:bulletEnabled val="1"/>
        </dgm:presLayoutVars>
      </dgm:prSet>
      <dgm:spPr/>
    </dgm:pt>
  </dgm:ptLst>
  <dgm:cxnLst>
    <dgm:cxn modelId="{543B9602-25EF-494C-8105-A0A66C6865DB}" type="presOf" srcId="{F4D72AD4-A0B0-4FDE-95AA-DB43E99385B9}" destId="{09F98A27-B141-406F-A2A0-193E524562F8}" srcOrd="0" destOrd="0" presId="urn:microsoft.com/office/officeart/2005/8/layout/chevron1"/>
    <dgm:cxn modelId="{5E20A304-DB75-455E-9D9E-FD1A970653C3}" type="presOf" srcId="{AF3D1D6C-099B-4EDC-8758-EA90B57F58B0}" destId="{CE23A845-47A6-4602-AF11-AEC29A84AB73}" srcOrd="0" destOrd="0" presId="urn:microsoft.com/office/officeart/2005/8/layout/chevron1"/>
    <dgm:cxn modelId="{CBA30311-E78C-4B00-A744-8D190716EEF1}" type="presOf" srcId="{687DF4E1-4903-4209-8661-1D8C058D8BF9}" destId="{A953326B-7A25-4851-B980-B22601B0B30E}" srcOrd="0" destOrd="0" presId="urn:microsoft.com/office/officeart/2005/8/layout/chevron1"/>
    <dgm:cxn modelId="{536CAC40-E00C-41AA-B652-64AF3B163D29}" srcId="{AF3D1D6C-099B-4EDC-8758-EA90B57F58B0}" destId="{DB1A55A5-E6F0-4E26-A12E-B9B074A47038}" srcOrd="1" destOrd="0" parTransId="{1A2EB91E-7075-4656-9203-E1040B0D6C64}" sibTransId="{0ADF5BBA-AF07-4049-BE5D-5186DB2E0C2F}"/>
    <dgm:cxn modelId="{DECD005B-3C25-4D14-8E89-2EC176AF7DA0}" type="presOf" srcId="{DB1A55A5-E6F0-4E26-A12E-B9B074A47038}" destId="{3D28A6E0-EE68-4E10-8120-A067782CC38A}" srcOrd="0" destOrd="0" presId="urn:microsoft.com/office/officeart/2005/8/layout/chevron1"/>
    <dgm:cxn modelId="{D4FFA342-1B6F-41E5-9A5D-75B77E8D56BF}" srcId="{0842B40C-316F-449A-8271-AB495D16BDA0}" destId="{7E85F2CA-0282-4710-87D9-647A25FD869F}" srcOrd="1" destOrd="0" parTransId="{BE3D270C-240A-4FB0-8CDF-C5F5E5EB9529}" sibTransId="{977BAFDF-A6E6-40D2-803D-A1D738C782ED}"/>
    <dgm:cxn modelId="{80A2114C-6B92-4C6C-95DE-82645A725513}" type="presOf" srcId="{F820F409-5283-41A6-92D3-EB5473C3DF27}" destId="{86F4A905-D4BD-405B-81B3-7400B959C5DD}" srcOrd="0" destOrd="0" presId="urn:microsoft.com/office/officeart/2005/8/layout/chevron1"/>
    <dgm:cxn modelId="{0D084E6C-98DD-446F-89E3-7889495B7468}" srcId="{F4D72AD4-A0B0-4FDE-95AA-DB43E99385B9}" destId="{5C9EEFEB-F225-4FD7-ADA5-805344AF403D}" srcOrd="0" destOrd="0" parTransId="{C0C18D0B-B3AF-4A13-87A9-34232DB7F137}" sibTransId="{945020EC-778F-4D8C-AEE4-69C7A7C95DCE}"/>
    <dgm:cxn modelId="{14DB766D-EB82-4B7D-BB4C-08E0CE66BFD8}" type="presOf" srcId="{0D02430E-9035-40A0-A8B4-E2ABFF7D4954}" destId="{3204EF85-426C-46C2-BE31-EDD7758290E0}" srcOrd="0" destOrd="0" presId="urn:microsoft.com/office/officeart/2005/8/layout/chevron1"/>
    <dgm:cxn modelId="{7013E96F-9B5C-476C-84AD-41D00EE68105}" type="presOf" srcId="{5C9EEFEB-F225-4FD7-ADA5-805344AF403D}" destId="{4EA5FF6C-A596-4507-938E-BD0FAE17B1B8}" srcOrd="0" destOrd="0" presId="urn:microsoft.com/office/officeart/2005/8/layout/chevron1"/>
    <dgm:cxn modelId="{8EED8278-26A3-450C-9C00-E297C6A5ACE7}" srcId="{AF3D1D6C-099B-4EDC-8758-EA90B57F58B0}" destId="{0D02430E-9035-40A0-A8B4-E2ABFF7D4954}" srcOrd="0" destOrd="0" parTransId="{DA206644-23B5-4F20-8EF9-B60A08A20AF9}" sibTransId="{CB8576C6-2291-484C-A4E8-AD2E85D50B5C}"/>
    <dgm:cxn modelId="{6B206194-A8CE-4130-978D-FC95184AB835}" type="presOf" srcId="{6FA723D8-C7AC-46F5-A679-021DDFE7DDD3}" destId="{C0F02298-1773-4BFF-A38E-C26E5BB2FBB4}" srcOrd="0" destOrd="0" presId="urn:microsoft.com/office/officeart/2005/8/layout/chevron1"/>
    <dgm:cxn modelId="{256073AB-BA7B-4997-AEEA-FA3CCD45BC08}" srcId="{0842B40C-316F-449A-8271-AB495D16BDA0}" destId="{6FA723D8-C7AC-46F5-A679-021DDFE7DDD3}" srcOrd="0" destOrd="0" parTransId="{01F5C923-2367-4ED7-88DA-33414DE05248}" sibTransId="{B35DF428-365C-422A-8387-EE46F9402023}"/>
    <dgm:cxn modelId="{BD8476AD-8245-4AF0-A592-68459D54D1CF}" type="presOf" srcId="{0842B40C-316F-449A-8271-AB495D16BDA0}" destId="{D90F30B4-89BC-4FEB-B4C7-5F58EA8EE6F0}" srcOrd="0" destOrd="0" presId="urn:microsoft.com/office/officeart/2005/8/layout/chevron1"/>
    <dgm:cxn modelId="{56FA8FAE-CDAB-4F1F-9186-73BAD773C31E}" srcId="{AF3D1D6C-099B-4EDC-8758-EA90B57F58B0}" destId="{F4D72AD4-A0B0-4FDE-95AA-DB43E99385B9}" srcOrd="2" destOrd="0" parTransId="{8C2FED11-3442-49E3-9C3B-349057CCBF55}" sibTransId="{81AF600A-A33E-403F-BADD-33F5F9506C32}"/>
    <dgm:cxn modelId="{F67386B1-A7F2-4B18-8DFF-4BAC246BB986}" srcId="{AF3D1D6C-099B-4EDC-8758-EA90B57F58B0}" destId="{0842B40C-316F-449A-8271-AB495D16BDA0}" srcOrd="3" destOrd="0" parTransId="{AC3F51C8-C4A6-447F-8877-592F23772A96}" sibTransId="{38324CE9-4BB4-49F2-B91E-7C6D9C0B4EEC}"/>
    <dgm:cxn modelId="{31ABADC6-8277-4AA9-9C23-D66277953DBA}" type="presOf" srcId="{7E85F2CA-0282-4710-87D9-647A25FD869F}" destId="{C0F02298-1773-4BFF-A38E-C26E5BB2FBB4}" srcOrd="0" destOrd="1" presId="urn:microsoft.com/office/officeart/2005/8/layout/chevron1"/>
    <dgm:cxn modelId="{E9A8BACD-39D5-45BF-8836-48BCF0C1658E}" srcId="{DB1A55A5-E6F0-4E26-A12E-B9B074A47038}" destId="{687DF4E1-4903-4209-8661-1D8C058D8BF9}" srcOrd="0" destOrd="0" parTransId="{869D4124-53F7-4C81-9CAD-B755F6E8FA3C}" sibTransId="{201AD32E-4C6C-4161-9B8F-534F3284993E}"/>
    <dgm:cxn modelId="{7E8A63DB-3245-4D38-AA70-B7900E1A0AB3}" srcId="{0D02430E-9035-40A0-A8B4-E2ABFF7D4954}" destId="{F820F409-5283-41A6-92D3-EB5473C3DF27}" srcOrd="0" destOrd="0" parTransId="{0B1F1CE8-1430-449E-AA08-72035D063DBD}" sibTransId="{047ECC7A-45AC-4BCE-B0FD-5DBF3448106B}"/>
    <dgm:cxn modelId="{008BD43F-3A87-4407-982B-4371AEFF0AA6}" type="presParOf" srcId="{CE23A845-47A6-4602-AF11-AEC29A84AB73}" destId="{6DDF4052-7361-4907-9E7A-CC4B2570D0B7}" srcOrd="0" destOrd="0" presId="urn:microsoft.com/office/officeart/2005/8/layout/chevron1"/>
    <dgm:cxn modelId="{88EAC2AE-7D9C-4A39-B88D-65C3C9FF76D7}" type="presParOf" srcId="{6DDF4052-7361-4907-9E7A-CC4B2570D0B7}" destId="{3204EF85-426C-46C2-BE31-EDD7758290E0}" srcOrd="0" destOrd="0" presId="urn:microsoft.com/office/officeart/2005/8/layout/chevron1"/>
    <dgm:cxn modelId="{BE204D03-E743-4402-90FA-D17600895EEF}" type="presParOf" srcId="{6DDF4052-7361-4907-9E7A-CC4B2570D0B7}" destId="{86F4A905-D4BD-405B-81B3-7400B959C5DD}" srcOrd="1" destOrd="0" presId="urn:microsoft.com/office/officeart/2005/8/layout/chevron1"/>
    <dgm:cxn modelId="{86F6DEFC-ACC0-46D8-ADC7-224050BBC962}" type="presParOf" srcId="{CE23A845-47A6-4602-AF11-AEC29A84AB73}" destId="{F55D2544-8890-42EF-9936-395D5B90F88D}" srcOrd="1" destOrd="0" presId="urn:microsoft.com/office/officeart/2005/8/layout/chevron1"/>
    <dgm:cxn modelId="{85443E2B-3FDD-4E43-8A09-F1C259941CE2}" type="presParOf" srcId="{CE23A845-47A6-4602-AF11-AEC29A84AB73}" destId="{DD8F6506-C0A0-4139-B40D-0FAB9FA42AF7}" srcOrd="2" destOrd="0" presId="urn:microsoft.com/office/officeart/2005/8/layout/chevron1"/>
    <dgm:cxn modelId="{5D0D56E7-5547-4E00-882D-7633AA5F1B9C}" type="presParOf" srcId="{DD8F6506-C0A0-4139-B40D-0FAB9FA42AF7}" destId="{3D28A6E0-EE68-4E10-8120-A067782CC38A}" srcOrd="0" destOrd="0" presId="urn:microsoft.com/office/officeart/2005/8/layout/chevron1"/>
    <dgm:cxn modelId="{272BCA9F-0A46-4148-B83D-2735003050D1}" type="presParOf" srcId="{DD8F6506-C0A0-4139-B40D-0FAB9FA42AF7}" destId="{A953326B-7A25-4851-B980-B22601B0B30E}" srcOrd="1" destOrd="0" presId="urn:microsoft.com/office/officeart/2005/8/layout/chevron1"/>
    <dgm:cxn modelId="{9D342883-22F1-44CA-A89A-71C864095575}" type="presParOf" srcId="{CE23A845-47A6-4602-AF11-AEC29A84AB73}" destId="{E663A5F9-B730-4F22-AED1-ACCA6F69DCBB}" srcOrd="3" destOrd="0" presId="urn:microsoft.com/office/officeart/2005/8/layout/chevron1"/>
    <dgm:cxn modelId="{770AFBFA-D99E-4EDF-A711-C3BEB3FA0B1B}" type="presParOf" srcId="{CE23A845-47A6-4602-AF11-AEC29A84AB73}" destId="{8052F60C-A182-453F-9D95-5CA68129D6A7}" srcOrd="4" destOrd="0" presId="urn:microsoft.com/office/officeart/2005/8/layout/chevron1"/>
    <dgm:cxn modelId="{4E07B9E4-82DC-4FCD-8475-38A4A1AD4211}" type="presParOf" srcId="{8052F60C-A182-453F-9D95-5CA68129D6A7}" destId="{09F98A27-B141-406F-A2A0-193E524562F8}" srcOrd="0" destOrd="0" presId="urn:microsoft.com/office/officeart/2005/8/layout/chevron1"/>
    <dgm:cxn modelId="{1C3086E5-422F-459C-A54F-E5916CFAD89A}" type="presParOf" srcId="{8052F60C-A182-453F-9D95-5CA68129D6A7}" destId="{4EA5FF6C-A596-4507-938E-BD0FAE17B1B8}" srcOrd="1" destOrd="0" presId="urn:microsoft.com/office/officeart/2005/8/layout/chevron1"/>
    <dgm:cxn modelId="{A7DF9DB5-651E-4328-A2CF-575A0F895587}" type="presParOf" srcId="{CE23A845-47A6-4602-AF11-AEC29A84AB73}" destId="{58FD221C-EDE3-482C-8599-E69AD45D530E}" srcOrd="5" destOrd="0" presId="urn:microsoft.com/office/officeart/2005/8/layout/chevron1"/>
    <dgm:cxn modelId="{AED58BE5-44C4-48E7-B6C3-9417EC83FA2B}" type="presParOf" srcId="{CE23A845-47A6-4602-AF11-AEC29A84AB73}" destId="{68349A90-5F78-4B2F-A363-7FE69CEF1561}" srcOrd="6" destOrd="0" presId="urn:microsoft.com/office/officeart/2005/8/layout/chevron1"/>
    <dgm:cxn modelId="{206543FF-4DFB-49BC-AEF3-76121CF1A60A}" type="presParOf" srcId="{68349A90-5F78-4B2F-A363-7FE69CEF1561}" destId="{D90F30B4-89BC-4FEB-B4C7-5F58EA8EE6F0}" srcOrd="0" destOrd="0" presId="urn:microsoft.com/office/officeart/2005/8/layout/chevron1"/>
    <dgm:cxn modelId="{4BD5F6DC-2237-4BCC-B97D-5CB77E8E751E}" type="presParOf" srcId="{68349A90-5F78-4B2F-A363-7FE69CEF1561}" destId="{C0F02298-1773-4BFF-A38E-C26E5BB2FBB4}"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6A2D28-2A0C-4C05-A527-4777A46FBA95}" type="doc">
      <dgm:prSet loTypeId="urn:microsoft.com/office/officeart/2005/8/layout/hProcess9" loCatId="process" qsTypeId="urn:microsoft.com/office/officeart/2005/8/quickstyle/simple1" qsCatId="simple" csTypeId="urn:microsoft.com/office/officeart/2005/8/colors/accent0_2" csCatId="mainScheme" phldr="1"/>
      <dgm:spPr/>
    </dgm:pt>
    <dgm:pt modelId="{CB430952-DFE3-4EF6-951C-85B53B8A42AC}">
      <dgm:prSet phldrT="[Text]" custT="1"/>
      <dgm:spPr/>
      <dgm:t>
        <a:bodyPr/>
        <a:lstStyle/>
        <a:p>
          <a:r>
            <a:rPr lang="en-GB" sz="1800" b="1"/>
            <a:t>Convene</a:t>
          </a:r>
          <a:endParaRPr lang="en-GB" sz="1800" b="1">
            <a:latin typeface="+mn-lt"/>
          </a:endParaRPr>
        </a:p>
        <a:p>
          <a:r>
            <a:rPr lang="en-GB" sz="1400">
              <a:effectLst/>
              <a:latin typeface="+mn-lt"/>
              <a:ea typeface="Aptos" panose="020B0004020202020204" pitchFamily="34" charset="0"/>
              <a:cs typeface="Times New Roman" panose="02020603050405020304" pitchFamily="18" charset="0"/>
            </a:rPr>
            <a:t>All those involved in the distributed leadership of careers should be involved in the review process </a:t>
          </a:r>
          <a:endParaRPr lang="en-GB" sz="1400">
            <a:latin typeface="+mn-lt"/>
          </a:endParaRPr>
        </a:p>
      </dgm:t>
    </dgm:pt>
    <dgm:pt modelId="{3B7CC127-A84C-4D96-9D0E-F7CDC4B03240}" type="parTrans" cxnId="{97408F97-F9A7-4DE0-A307-AA00AD6ABF9C}">
      <dgm:prSet/>
      <dgm:spPr/>
      <dgm:t>
        <a:bodyPr/>
        <a:lstStyle/>
        <a:p>
          <a:endParaRPr lang="en-GB"/>
        </a:p>
      </dgm:t>
    </dgm:pt>
    <dgm:pt modelId="{BA305904-4F8C-4E0D-9AA0-118139F53559}" type="sibTrans" cxnId="{97408F97-F9A7-4DE0-A307-AA00AD6ABF9C}">
      <dgm:prSet/>
      <dgm:spPr/>
      <dgm:t>
        <a:bodyPr/>
        <a:lstStyle/>
        <a:p>
          <a:endParaRPr lang="en-GB"/>
        </a:p>
      </dgm:t>
    </dgm:pt>
    <dgm:pt modelId="{BC9BBA53-2F1C-4DB6-888B-35A896084227}">
      <dgm:prSet phldrT="[Text]" custT="1"/>
      <dgm:spPr/>
      <dgm:t>
        <a:bodyPr/>
        <a:lstStyle/>
        <a:p>
          <a:r>
            <a:rPr lang="en-GB" sz="1800" b="1"/>
            <a:t>Agree</a:t>
          </a:r>
          <a:endParaRPr lang="en-GB" sz="1800" b="1">
            <a:latin typeface="+mn-lt"/>
          </a:endParaRPr>
        </a:p>
        <a:p>
          <a:r>
            <a:rPr lang="en-GB" sz="1400">
              <a:effectLst/>
              <a:latin typeface="+mn-lt"/>
              <a:ea typeface="Aptos" panose="020B0004020202020204" pitchFamily="34" charset="0"/>
              <a:cs typeface="Times New Roman" panose="02020603050405020304" pitchFamily="18" charset="0"/>
            </a:rPr>
            <a:t>The review involves colleagues reflecting on which statements in the Maturity Model best describe the practice their institution</a:t>
          </a:r>
          <a:endParaRPr lang="en-GB" sz="1400" b="1">
            <a:latin typeface="+mn-lt"/>
          </a:endParaRPr>
        </a:p>
      </dgm:t>
    </dgm:pt>
    <dgm:pt modelId="{4A25EEC7-E006-48BF-A677-9F76F488F6D6}" type="parTrans" cxnId="{2D0BED0C-0A6F-45F2-8263-189C6BDED628}">
      <dgm:prSet/>
      <dgm:spPr/>
      <dgm:t>
        <a:bodyPr/>
        <a:lstStyle/>
        <a:p>
          <a:endParaRPr lang="en-GB"/>
        </a:p>
      </dgm:t>
    </dgm:pt>
    <dgm:pt modelId="{2F65BFBB-2819-4023-8834-C2C13CC131FD}" type="sibTrans" cxnId="{2D0BED0C-0A6F-45F2-8263-189C6BDED628}">
      <dgm:prSet/>
      <dgm:spPr/>
      <dgm:t>
        <a:bodyPr/>
        <a:lstStyle/>
        <a:p>
          <a:endParaRPr lang="en-GB"/>
        </a:p>
      </dgm:t>
    </dgm:pt>
    <dgm:pt modelId="{1EC5AD44-817A-49C3-98AD-6936D3AFEE13}">
      <dgm:prSet phldrT="[Text]" custT="1"/>
      <dgm:spPr/>
      <dgm:t>
        <a:bodyPr/>
        <a:lstStyle/>
        <a:p>
          <a:r>
            <a:rPr lang="en-GB" sz="1800" b="1"/>
            <a:t>Record</a:t>
          </a:r>
          <a:endParaRPr lang="en-GB" sz="1800"/>
        </a:p>
        <a:p>
          <a:r>
            <a:rPr lang="en-GB" sz="1400"/>
            <a:t>The digital feature allows institutions to record the responses collaboratively agreed during an institution’s internal review. Colleagues will have access to a summary of institution's insights, showing a snapshot of indicated areas of strength and priority action areas</a:t>
          </a:r>
        </a:p>
      </dgm:t>
    </dgm:pt>
    <dgm:pt modelId="{41B90BCC-A852-41E5-8B50-3E196A6434B6}" type="parTrans" cxnId="{BC3BD815-D88E-4576-A2DE-1223BEA3035B}">
      <dgm:prSet/>
      <dgm:spPr/>
      <dgm:t>
        <a:bodyPr/>
        <a:lstStyle/>
        <a:p>
          <a:endParaRPr lang="en-GB"/>
        </a:p>
      </dgm:t>
    </dgm:pt>
    <dgm:pt modelId="{C5214DE6-2F47-4F91-AFB7-E7E8F8EA3914}" type="sibTrans" cxnId="{BC3BD815-D88E-4576-A2DE-1223BEA3035B}">
      <dgm:prSet/>
      <dgm:spPr/>
      <dgm:t>
        <a:bodyPr/>
        <a:lstStyle/>
        <a:p>
          <a:endParaRPr lang="en-GB"/>
        </a:p>
      </dgm:t>
    </dgm:pt>
    <dgm:pt modelId="{505D7AEF-F5D4-48FD-95E6-45902B5062C4}">
      <dgm:prSet phldrT="[Text]" custT="1"/>
      <dgm:spPr/>
      <dgm:t>
        <a:bodyPr/>
        <a:lstStyle/>
        <a:p>
          <a:r>
            <a:rPr lang="en-GB" sz="1800" b="1"/>
            <a:t>Act</a:t>
          </a:r>
        </a:p>
        <a:p>
          <a:r>
            <a:rPr lang="en-GB" sz="1400">
              <a:latin typeface="+mn-lt"/>
            </a:rPr>
            <a:t>Institution identification of highest leverage actions to drive school, special school or college improvement and to support improved student outcomes</a:t>
          </a:r>
        </a:p>
      </dgm:t>
    </dgm:pt>
    <dgm:pt modelId="{393586A9-7112-4108-B64F-D9A7134B2EF6}" type="parTrans" cxnId="{E09CEA0D-AAF5-4344-B6E1-0A764E358F24}">
      <dgm:prSet/>
      <dgm:spPr/>
      <dgm:t>
        <a:bodyPr/>
        <a:lstStyle/>
        <a:p>
          <a:endParaRPr lang="en-GB"/>
        </a:p>
      </dgm:t>
    </dgm:pt>
    <dgm:pt modelId="{769D711A-C8EE-4355-A30C-0B260B606C9A}" type="sibTrans" cxnId="{E09CEA0D-AAF5-4344-B6E1-0A764E358F24}">
      <dgm:prSet/>
      <dgm:spPr/>
      <dgm:t>
        <a:bodyPr/>
        <a:lstStyle/>
        <a:p>
          <a:endParaRPr lang="en-GB"/>
        </a:p>
      </dgm:t>
    </dgm:pt>
    <dgm:pt modelId="{4629E8FB-A8F0-4553-9CD9-F9379D36F375}" type="pres">
      <dgm:prSet presAssocID="{E76A2D28-2A0C-4C05-A527-4777A46FBA95}" presName="CompostProcess" presStyleCnt="0">
        <dgm:presLayoutVars>
          <dgm:dir/>
          <dgm:resizeHandles val="exact"/>
        </dgm:presLayoutVars>
      </dgm:prSet>
      <dgm:spPr/>
    </dgm:pt>
    <dgm:pt modelId="{7B58E129-E896-4CD3-AAE0-4FDCF554010C}" type="pres">
      <dgm:prSet presAssocID="{E76A2D28-2A0C-4C05-A527-4777A46FBA95}" presName="arrow" presStyleLbl="bgShp" presStyleIdx="0" presStyleCnt="1"/>
      <dgm:spPr/>
    </dgm:pt>
    <dgm:pt modelId="{607D9158-1656-41C8-BE4A-D6E0A0FF106B}" type="pres">
      <dgm:prSet presAssocID="{E76A2D28-2A0C-4C05-A527-4777A46FBA95}" presName="linearProcess" presStyleCnt="0"/>
      <dgm:spPr/>
    </dgm:pt>
    <dgm:pt modelId="{0A060283-0930-408E-8ED3-E839A10624F9}" type="pres">
      <dgm:prSet presAssocID="{CB430952-DFE3-4EF6-951C-85B53B8A42AC}" presName="textNode" presStyleLbl="node1" presStyleIdx="0" presStyleCnt="4" custScaleY="125684">
        <dgm:presLayoutVars>
          <dgm:bulletEnabled val="1"/>
        </dgm:presLayoutVars>
      </dgm:prSet>
      <dgm:spPr/>
    </dgm:pt>
    <dgm:pt modelId="{55447794-F9D2-47E8-9DBA-1FDD291110FE}" type="pres">
      <dgm:prSet presAssocID="{BA305904-4F8C-4E0D-9AA0-118139F53559}" presName="sibTrans" presStyleCnt="0"/>
      <dgm:spPr/>
    </dgm:pt>
    <dgm:pt modelId="{1F3C736E-A32A-4276-931E-83364FEF4D1C}" type="pres">
      <dgm:prSet presAssocID="{BC9BBA53-2F1C-4DB6-888B-35A896084227}" presName="textNode" presStyleLbl="node1" presStyleIdx="1" presStyleCnt="4" custScaleX="109793" custScaleY="125684">
        <dgm:presLayoutVars>
          <dgm:bulletEnabled val="1"/>
        </dgm:presLayoutVars>
      </dgm:prSet>
      <dgm:spPr/>
    </dgm:pt>
    <dgm:pt modelId="{3AFCDC78-95AB-4B08-8148-7BFEADCE093F}" type="pres">
      <dgm:prSet presAssocID="{2F65BFBB-2819-4023-8834-C2C13CC131FD}" presName="sibTrans" presStyleCnt="0"/>
      <dgm:spPr/>
    </dgm:pt>
    <dgm:pt modelId="{E0E5D9A2-FD88-4719-A5A4-4869733D5F48}" type="pres">
      <dgm:prSet presAssocID="{1EC5AD44-817A-49C3-98AD-6936D3AFEE13}" presName="textNode" presStyleLbl="node1" presStyleIdx="2" presStyleCnt="4" custScaleY="124781">
        <dgm:presLayoutVars>
          <dgm:bulletEnabled val="1"/>
        </dgm:presLayoutVars>
      </dgm:prSet>
      <dgm:spPr/>
    </dgm:pt>
    <dgm:pt modelId="{600C22DE-BD41-4CB5-9D07-FCA7EDC907C0}" type="pres">
      <dgm:prSet presAssocID="{C5214DE6-2F47-4F91-AFB7-E7E8F8EA3914}" presName="sibTrans" presStyleCnt="0"/>
      <dgm:spPr/>
    </dgm:pt>
    <dgm:pt modelId="{D7BB72B1-CE8F-407C-8718-0441BBCA39C0}" type="pres">
      <dgm:prSet presAssocID="{505D7AEF-F5D4-48FD-95E6-45902B5062C4}" presName="textNode" presStyleLbl="node1" presStyleIdx="3" presStyleCnt="4" custScaleY="125684">
        <dgm:presLayoutVars>
          <dgm:bulletEnabled val="1"/>
        </dgm:presLayoutVars>
      </dgm:prSet>
      <dgm:spPr/>
    </dgm:pt>
  </dgm:ptLst>
  <dgm:cxnLst>
    <dgm:cxn modelId="{2D0BED0C-0A6F-45F2-8263-189C6BDED628}" srcId="{E76A2D28-2A0C-4C05-A527-4777A46FBA95}" destId="{BC9BBA53-2F1C-4DB6-888B-35A896084227}" srcOrd="1" destOrd="0" parTransId="{4A25EEC7-E006-48BF-A677-9F76F488F6D6}" sibTransId="{2F65BFBB-2819-4023-8834-C2C13CC131FD}"/>
    <dgm:cxn modelId="{E09CEA0D-AAF5-4344-B6E1-0A764E358F24}" srcId="{E76A2D28-2A0C-4C05-A527-4777A46FBA95}" destId="{505D7AEF-F5D4-48FD-95E6-45902B5062C4}" srcOrd="3" destOrd="0" parTransId="{393586A9-7112-4108-B64F-D9A7134B2EF6}" sibTransId="{769D711A-C8EE-4355-A30C-0B260B606C9A}"/>
    <dgm:cxn modelId="{BC3BD815-D88E-4576-A2DE-1223BEA3035B}" srcId="{E76A2D28-2A0C-4C05-A527-4777A46FBA95}" destId="{1EC5AD44-817A-49C3-98AD-6936D3AFEE13}" srcOrd="2" destOrd="0" parTransId="{41B90BCC-A852-41E5-8B50-3E196A6434B6}" sibTransId="{C5214DE6-2F47-4F91-AFB7-E7E8F8EA3914}"/>
    <dgm:cxn modelId="{CDB7DD61-7B1F-48D3-8E29-686B1FD4D7EB}" type="presOf" srcId="{BC9BBA53-2F1C-4DB6-888B-35A896084227}" destId="{1F3C736E-A32A-4276-931E-83364FEF4D1C}" srcOrd="0" destOrd="0" presId="urn:microsoft.com/office/officeart/2005/8/layout/hProcess9"/>
    <dgm:cxn modelId="{D9EBA845-9260-4DDD-A62E-C7998E225A4A}" type="presOf" srcId="{E76A2D28-2A0C-4C05-A527-4777A46FBA95}" destId="{4629E8FB-A8F0-4553-9CD9-F9379D36F375}" srcOrd="0" destOrd="0" presId="urn:microsoft.com/office/officeart/2005/8/layout/hProcess9"/>
    <dgm:cxn modelId="{B235E672-0B5F-4972-852F-7BB554F1C166}" type="presOf" srcId="{CB430952-DFE3-4EF6-951C-85B53B8A42AC}" destId="{0A060283-0930-408E-8ED3-E839A10624F9}" srcOrd="0" destOrd="0" presId="urn:microsoft.com/office/officeart/2005/8/layout/hProcess9"/>
    <dgm:cxn modelId="{627AB488-552A-47B5-8D1C-42A88D20900E}" type="presOf" srcId="{1EC5AD44-817A-49C3-98AD-6936D3AFEE13}" destId="{E0E5D9A2-FD88-4719-A5A4-4869733D5F48}" srcOrd="0" destOrd="0" presId="urn:microsoft.com/office/officeart/2005/8/layout/hProcess9"/>
    <dgm:cxn modelId="{70D0F58E-2C82-43F2-840C-C76CC5160080}" type="presOf" srcId="{505D7AEF-F5D4-48FD-95E6-45902B5062C4}" destId="{D7BB72B1-CE8F-407C-8718-0441BBCA39C0}" srcOrd="0" destOrd="0" presId="urn:microsoft.com/office/officeart/2005/8/layout/hProcess9"/>
    <dgm:cxn modelId="{97408F97-F9A7-4DE0-A307-AA00AD6ABF9C}" srcId="{E76A2D28-2A0C-4C05-A527-4777A46FBA95}" destId="{CB430952-DFE3-4EF6-951C-85B53B8A42AC}" srcOrd="0" destOrd="0" parTransId="{3B7CC127-A84C-4D96-9D0E-F7CDC4B03240}" sibTransId="{BA305904-4F8C-4E0D-9AA0-118139F53559}"/>
    <dgm:cxn modelId="{15647D20-6CC2-4CCC-8802-F114415CC123}" type="presParOf" srcId="{4629E8FB-A8F0-4553-9CD9-F9379D36F375}" destId="{7B58E129-E896-4CD3-AAE0-4FDCF554010C}" srcOrd="0" destOrd="0" presId="urn:microsoft.com/office/officeart/2005/8/layout/hProcess9"/>
    <dgm:cxn modelId="{51B54903-B27A-4E5D-BD8B-87EE803409D2}" type="presParOf" srcId="{4629E8FB-A8F0-4553-9CD9-F9379D36F375}" destId="{607D9158-1656-41C8-BE4A-D6E0A0FF106B}" srcOrd="1" destOrd="0" presId="urn:microsoft.com/office/officeart/2005/8/layout/hProcess9"/>
    <dgm:cxn modelId="{9E468232-ACC6-4D5E-A2E2-158C8EC520FD}" type="presParOf" srcId="{607D9158-1656-41C8-BE4A-D6E0A0FF106B}" destId="{0A060283-0930-408E-8ED3-E839A10624F9}" srcOrd="0" destOrd="0" presId="urn:microsoft.com/office/officeart/2005/8/layout/hProcess9"/>
    <dgm:cxn modelId="{81794C1A-CA14-4F3C-AA4B-9B7C55628256}" type="presParOf" srcId="{607D9158-1656-41C8-BE4A-D6E0A0FF106B}" destId="{55447794-F9D2-47E8-9DBA-1FDD291110FE}" srcOrd="1" destOrd="0" presId="urn:microsoft.com/office/officeart/2005/8/layout/hProcess9"/>
    <dgm:cxn modelId="{9259EED4-C0BB-4F7A-8010-2CAEE2970C46}" type="presParOf" srcId="{607D9158-1656-41C8-BE4A-D6E0A0FF106B}" destId="{1F3C736E-A32A-4276-931E-83364FEF4D1C}" srcOrd="2" destOrd="0" presId="urn:microsoft.com/office/officeart/2005/8/layout/hProcess9"/>
    <dgm:cxn modelId="{46F75611-767E-45B3-AC6C-871C68C14E8B}" type="presParOf" srcId="{607D9158-1656-41C8-BE4A-D6E0A0FF106B}" destId="{3AFCDC78-95AB-4B08-8148-7BFEADCE093F}" srcOrd="3" destOrd="0" presId="urn:microsoft.com/office/officeart/2005/8/layout/hProcess9"/>
    <dgm:cxn modelId="{6C82C20A-C128-40B2-BE34-E2288933C4F6}" type="presParOf" srcId="{607D9158-1656-41C8-BE4A-D6E0A0FF106B}" destId="{E0E5D9A2-FD88-4719-A5A4-4869733D5F48}" srcOrd="4" destOrd="0" presId="urn:microsoft.com/office/officeart/2005/8/layout/hProcess9"/>
    <dgm:cxn modelId="{ABD9AAE4-AF7C-49D9-968D-7B8FE0153DB7}" type="presParOf" srcId="{607D9158-1656-41C8-BE4A-D6E0A0FF106B}" destId="{600C22DE-BD41-4CB5-9D07-FCA7EDC907C0}" srcOrd="5" destOrd="0" presId="urn:microsoft.com/office/officeart/2005/8/layout/hProcess9"/>
    <dgm:cxn modelId="{67738969-FDFB-4265-8BEC-D30537B10131}" type="presParOf" srcId="{607D9158-1656-41C8-BE4A-D6E0A0FF106B}" destId="{D7BB72B1-CE8F-407C-8718-0441BBCA39C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88396-5686-41DE-858B-1B30F396B2B8}">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008F9D-FA32-4B3D-AFA4-871B8623D723}">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2588E4-4F88-4D89-AC14-B46A4B6E56D6}">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00100">
            <a:lnSpc>
              <a:spcPct val="90000"/>
            </a:lnSpc>
            <a:spcBef>
              <a:spcPct val="0"/>
            </a:spcBef>
            <a:spcAft>
              <a:spcPct val="35000"/>
            </a:spcAft>
            <a:buNone/>
          </a:pPr>
          <a:r>
            <a:rPr lang="en-GB" sz="1800" kern="1200" dirty="0"/>
            <a:t>“A different way of talking about careers &amp; careers leadership: in the realm of overall improvement”</a:t>
          </a:r>
          <a:endParaRPr lang="en-US" sz="1800" kern="1200" dirty="0"/>
        </a:p>
      </dsp:txBody>
      <dsp:txXfrm>
        <a:off x="1844034" y="682"/>
        <a:ext cx="4401230" cy="1596566"/>
      </dsp:txXfrm>
    </dsp:sp>
    <dsp:sp modelId="{C425A284-B79D-432C-874F-599D161CFA92}">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213B5F-C714-409F-A9EC-AC34F69E0DB7}">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37A687-2594-4025-92E3-9C0DA663334C}">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00100">
            <a:lnSpc>
              <a:spcPct val="90000"/>
            </a:lnSpc>
            <a:spcBef>
              <a:spcPct val="0"/>
            </a:spcBef>
            <a:spcAft>
              <a:spcPct val="35000"/>
            </a:spcAft>
            <a:buNone/>
          </a:pPr>
          <a:r>
            <a:rPr lang="en-GB" sz="1800" kern="1200"/>
            <a:t>“An opportunity to identify the actions that will create a more sustainable and embedded approach where leadership is distributed and careers is considered to be everyone’s responsibility”</a:t>
          </a:r>
          <a:endParaRPr lang="en-US" sz="1800" kern="1200"/>
        </a:p>
      </dsp:txBody>
      <dsp:txXfrm>
        <a:off x="1844034" y="1996390"/>
        <a:ext cx="4401230" cy="1596566"/>
      </dsp:txXfrm>
    </dsp:sp>
    <dsp:sp modelId="{B4042561-EB4F-44BC-95FD-E939BD5094E2}">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AF5BA-C2E7-4E7D-B46C-2452BAB5BE7A}">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074C6E-32CA-4678-8066-5244A16814AA}">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00100">
            <a:lnSpc>
              <a:spcPct val="90000"/>
            </a:lnSpc>
            <a:spcBef>
              <a:spcPct val="0"/>
            </a:spcBef>
            <a:spcAft>
              <a:spcPct val="35000"/>
            </a:spcAft>
            <a:buNone/>
          </a:pPr>
          <a:r>
            <a:rPr lang="en-GB" sz="1800" kern="1200"/>
            <a:t>“A strategic focus on the impact and outcomes of careers provision, when the temptation can be to focus on the operational inputs and activities”</a:t>
          </a:r>
          <a:endParaRPr lang="en-US" sz="1800" kern="1200"/>
        </a:p>
      </dsp:txBody>
      <dsp:txXfrm>
        <a:off x="1844034" y="3992098"/>
        <a:ext cx="4401230" cy="1596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D5A03-9D9C-455F-BA7D-76CFA57A6373}">
      <dsp:nvSpPr>
        <dsp:cNvPr id="0" name=""/>
        <dsp:cNvSpPr/>
      </dsp:nvSpPr>
      <dsp:spPr>
        <a:xfrm>
          <a:off x="1435" y="1886982"/>
          <a:ext cx="2799350" cy="2799350"/>
        </a:xfrm>
        <a:prstGeom prst="ellipse">
          <a:avLst/>
        </a:prstGeom>
        <a:solidFill>
          <a:schemeClr val="lt1">
            <a:alpha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4058" tIns="19050" rIns="154058" bIns="19050" numCol="1" spcCol="1270" anchor="ctr" anchorCtr="0">
          <a:noAutofit/>
        </a:bodyPr>
        <a:lstStyle/>
        <a:p>
          <a:pPr marL="0" lvl="0" indent="0" algn="ctr" defTabSz="666750">
            <a:lnSpc>
              <a:spcPct val="90000"/>
            </a:lnSpc>
            <a:spcBef>
              <a:spcPct val="0"/>
            </a:spcBef>
            <a:spcAft>
              <a:spcPct val="35000"/>
            </a:spcAft>
            <a:buNone/>
          </a:pPr>
          <a:r>
            <a:rPr lang="en-GB" sz="1500" kern="1200" dirty="0"/>
            <a:t>Clear </a:t>
          </a:r>
          <a:r>
            <a:rPr lang="en-GB" sz="1500" b="1" kern="1200" dirty="0"/>
            <a:t>vision</a:t>
          </a:r>
          <a:r>
            <a:rPr lang="en-GB" sz="1500" kern="1200" dirty="0"/>
            <a:t> from leaders with definition of intended impact and identification of relevant success criteria shared with SLT and governance</a:t>
          </a:r>
        </a:p>
      </dsp:txBody>
      <dsp:txXfrm>
        <a:off x="411390" y="2296937"/>
        <a:ext cx="1979440" cy="1979440"/>
      </dsp:txXfrm>
    </dsp:sp>
    <dsp:sp modelId="{FF0B5653-D267-4144-A625-3A25B5DF6930}">
      <dsp:nvSpPr>
        <dsp:cNvPr id="0" name=""/>
        <dsp:cNvSpPr/>
      </dsp:nvSpPr>
      <dsp:spPr>
        <a:xfrm>
          <a:off x="2240916" y="1886982"/>
          <a:ext cx="2799350" cy="2799350"/>
        </a:xfrm>
        <a:prstGeom prst="ellipse">
          <a:avLst/>
        </a:prstGeom>
        <a:solidFill>
          <a:schemeClr val="lt1">
            <a:alpha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4058" tIns="19050" rIns="154058"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Strategic approach to planning </a:t>
          </a:r>
          <a:r>
            <a:rPr lang="en-GB" sz="1500" kern="1200" dirty="0"/>
            <a:t>of careers provision with clearly articulated vision and priorities (link to overall development planning)</a:t>
          </a:r>
        </a:p>
      </dsp:txBody>
      <dsp:txXfrm>
        <a:off x="2650871" y="2296937"/>
        <a:ext cx="1979440" cy="1979440"/>
      </dsp:txXfrm>
    </dsp:sp>
    <dsp:sp modelId="{6D548E2A-90D3-448E-913F-2A6ED32969AB}">
      <dsp:nvSpPr>
        <dsp:cNvPr id="0" name=""/>
        <dsp:cNvSpPr/>
      </dsp:nvSpPr>
      <dsp:spPr>
        <a:xfrm>
          <a:off x="4480397" y="1886982"/>
          <a:ext cx="2799350" cy="2799350"/>
        </a:xfrm>
        <a:prstGeom prst="ellipse">
          <a:avLst/>
        </a:prstGeom>
        <a:solidFill>
          <a:schemeClr val="lt1">
            <a:alpha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4058" tIns="19050" rIns="154058" bIns="19050" numCol="1" spcCol="1270" anchor="ctr" anchorCtr="0">
          <a:noAutofit/>
        </a:bodyPr>
        <a:lstStyle/>
        <a:p>
          <a:pPr marL="0" lvl="0" indent="0" algn="ctr" defTabSz="666750">
            <a:lnSpc>
              <a:spcPct val="90000"/>
            </a:lnSpc>
            <a:spcBef>
              <a:spcPct val="0"/>
            </a:spcBef>
            <a:spcAft>
              <a:spcPct val="35000"/>
            </a:spcAft>
            <a:buNone/>
          </a:pPr>
          <a:r>
            <a:rPr lang="en-GB" sz="1500" kern="1200" dirty="0"/>
            <a:t>Intentionally planned </a:t>
          </a:r>
          <a:r>
            <a:rPr lang="en-GB" sz="1500" b="1" kern="1200" dirty="0"/>
            <a:t>student career learning journeys </a:t>
          </a:r>
          <a:r>
            <a:rPr lang="en-GB" sz="1500" kern="1200" dirty="0"/>
            <a:t>that are responsive to need and that include clear measurable milestones</a:t>
          </a:r>
        </a:p>
      </dsp:txBody>
      <dsp:txXfrm>
        <a:off x="4890352" y="2296937"/>
        <a:ext cx="1979440" cy="1979440"/>
      </dsp:txXfrm>
    </dsp:sp>
    <dsp:sp modelId="{41807D91-74C2-47DD-A96A-2C23C58CC8AD}">
      <dsp:nvSpPr>
        <dsp:cNvPr id="0" name=""/>
        <dsp:cNvSpPr/>
      </dsp:nvSpPr>
      <dsp:spPr>
        <a:xfrm>
          <a:off x="6719877" y="1886982"/>
          <a:ext cx="2799350" cy="2799350"/>
        </a:xfrm>
        <a:prstGeom prst="ellipse">
          <a:avLst/>
        </a:prstGeom>
        <a:solidFill>
          <a:schemeClr val="lt1">
            <a:alpha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4058" tIns="19050" rIns="154058" bIns="19050" numCol="1" spcCol="1270" anchor="ctr" anchorCtr="0">
          <a:noAutofit/>
        </a:bodyPr>
        <a:lstStyle/>
        <a:p>
          <a:pPr marL="0" lvl="0" indent="0" algn="ctr" defTabSz="666750">
            <a:lnSpc>
              <a:spcPct val="90000"/>
            </a:lnSpc>
            <a:spcBef>
              <a:spcPct val="0"/>
            </a:spcBef>
            <a:spcAft>
              <a:spcPct val="35000"/>
            </a:spcAft>
            <a:buNone/>
          </a:pPr>
          <a:r>
            <a:rPr lang="en-GB" sz="1500" kern="1200" dirty="0"/>
            <a:t>Allocating relevant resource and </a:t>
          </a:r>
          <a:r>
            <a:rPr lang="en-GB" sz="1500" b="1" kern="1200" dirty="0"/>
            <a:t>distributed leadership of careers </a:t>
          </a:r>
          <a:r>
            <a:rPr lang="en-GB" sz="1500" kern="1200" dirty="0"/>
            <a:t>(</a:t>
          </a:r>
          <a:r>
            <a:rPr lang="en-GB" sz="1500" kern="1200" dirty="0" err="1"/>
            <a:t>inc</a:t>
          </a:r>
          <a:r>
            <a:rPr lang="en-GB" sz="1500" kern="1200" dirty="0"/>
            <a:t> SLT)</a:t>
          </a:r>
        </a:p>
      </dsp:txBody>
      <dsp:txXfrm>
        <a:off x="7129832" y="2296937"/>
        <a:ext cx="1979440" cy="1979440"/>
      </dsp:txXfrm>
    </dsp:sp>
    <dsp:sp modelId="{47B3E5A7-E668-4016-95C7-0DB1DDD05A58}">
      <dsp:nvSpPr>
        <dsp:cNvPr id="0" name=""/>
        <dsp:cNvSpPr/>
      </dsp:nvSpPr>
      <dsp:spPr>
        <a:xfrm>
          <a:off x="8960794" y="1886982"/>
          <a:ext cx="2799350" cy="2799350"/>
        </a:xfrm>
        <a:prstGeom prst="ellipse">
          <a:avLst/>
        </a:prstGeom>
        <a:solidFill>
          <a:schemeClr val="lt1">
            <a:alpha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4058" tIns="19050" rIns="154058"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Impact evaluation </a:t>
          </a:r>
          <a:r>
            <a:rPr lang="en-GB" sz="1500" b="0" kern="1200" dirty="0"/>
            <a:t>with robust and regular</a:t>
          </a:r>
          <a:r>
            <a:rPr lang="en-GB" sz="1500" b="1" kern="1200" dirty="0"/>
            <a:t> </a:t>
          </a:r>
          <a:r>
            <a:rPr lang="en-GB" sz="1500" kern="1200" dirty="0"/>
            <a:t>monitoring (by SLT and governance</a:t>
          </a:r>
          <a:r>
            <a:rPr lang="en-GB" sz="1500" kern="1200" dirty="0">
              <a:latin typeface="Calibri Light" panose="020F0302020204030204"/>
            </a:rPr>
            <a:t>)</a:t>
          </a:r>
          <a:r>
            <a:rPr lang="en-GB" sz="1500" kern="1200" dirty="0"/>
            <a:t> and celebration of success</a:t>
          </a:r>
        </a:p>
      </dsp:txBody>
      <dsp:txXfrm>
        <a:off x="9370749" y="2296937"/>
        <a:ext cx="1979440" cy="1979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4EF85-426C-46C2-BE31-EDD7758290E0}">
      <dsp:nvSpPr>
        <dsp:cNvPr id="0" name=""/>
        <dsp:cNvSpPr/>
      </dsp:nvSpPr>
      <dsp:spPr>
        <a:xfrm>
          <a:off x="4774" y="961440"/>
          <a:ext cx="3078249" cy="108000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p>
      </dsp:txBody>
      <dsp:txXfrm>
        <a:off x="544774" y="961440"/>
        <a:ext cx="1998249" cy="1080000"/>
      </dsp:txXfrm>
    </dsp:sp>
    <dsp:sp modelId="{86F4A905-D4BD-405B-81B3-7400B959C5DD}">
      <dsp:nvSpPr>
        <dsp:cNvPr id="0" name=""/>
        <dsp:cNvSpPr/>
      </dsp:nvSpPr>
      <dsp:spPr>
        <a:xfrm>
          <a:off x="4774" y="2176440"/>
          <a:ext cx="2462599" cy="3167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GB" sz="2000" kern="1200" dirty="0">
              <a:cs typeface="Calibri"/>
            </a:rPr>
            <a:t>Generally represents indicators of a </a:t>
          </a:r>
          <a:r>
            <a:rPr lang="en-GB" sz="2000" b="1" kern="1200" dirty="0">
              <a:cs typeface="Calibri"/>
            </a:rPr>
            <a:t>standalone</a:t>
          </a:r>
          <a:r>
            <a:rPr lang="en-GB" sz="2000" kern="1200" dirty="0">
              <a:cs typeface="Calibri"/>
            </a:rPr>
            <a:t> provision with ad hoc activity that may of course bring value yet potentially more from happenstance than design</a:t>
          </a:r>
          <a:endParaRPr lang="en-GB" sz="2000" kern="1200" dirty="0"/>
        </a:p>
      </dsp:txBody>
      <dsp:txXfrm>
        <a:off x="4774" y="2176440"/>
        <a:ext cx="2462599" cy="3167226"/>
      </dsp:txXfrm>
    </dsp:sp>
    <dsp:sp modelId="{3D28A6E0-EE68-4E10-8120-A067782CC38A}">
      <dsp:nvSpPr>
        <dsp:cNvPr id="0" name=""/>
        <dsp:cNvSpPr/>
      </dsp:nvSpPr>
      <dsp:spPr>
        <a:xfrm>
          <a:off x="2867024" y="961440"/>
          <a:ext cx="3078249" cy="108000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p>
      </dsp:txBody>
      <dsp:txXfrm>
        <a:off x="3407024" y="961440"/>
        <a:ext cx="1998249" cy="1080000"/>
      </dsp:txXfrm>
    </dsp:sp>
    <dsp:sp modelId="{A953326B-7A25-4851-B980-B22601B0B30E}">
      <dsp:nvSpPr>
        <dsp:cNvPr id="0" name=""/>
        <dsp:cNvSpPr/>
      </dsp:nvSpPr>
      <dsp:spPr>
        <a:xfrm>
          <a:off x="2867024" y="2176440"/>
          <a:ext cx="2462599" cy="3167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GB" sz="2000" kern="1200" dirty="0">
              <a:cs typeface="Calibri"/>
            </a:rPr>
            <a:t>Represents indicators of intentional provision with conscious decision making, moving towards a more </a:t>
          </a:r>
          <a:r>
            <a:rPr lang="en-GB" sz="2000" b="1" kern="1200" dirty="0">
              <a:cs typeface="Calibri"/>
            </a:rPr>
            <a:t>strategic</a:t>
          </a:r>
          <a:r>
            <a:rPr lang="en-GB" sz="2000" kern="1200" dirty="0">
              <a:cs typeface="Calibri"/>
            </a:rPr>
            <a:t> and </a:t>
          </a:r>
          <a:r>
            <a:rPr lang="en-GB" sz="2000" b="1" kern="1200" dirty="0">
              <a:cs typeface="Calibri"/>
            </a:rPr>
            <a:t>progressive</a:t>
          </a:r>
          <a:r>
            <a:rPr lang="en-GB" sz="2000" kern="1200" dirty="0">
              <a:cs typeface="Calibri"/>
            </a:rPr>
            <a:t> provision that has elements of continuous improvement</a:t>
          </a:r>
          <a:r>
            <a:rPr lang="en-US" sz="2000" kern="1200" dirty="0">
              <a:cs typeface="Calibri"/>
            </a:rPr>
            <a:t> </a:t>
          </a:r>
          <a:endParaRPr lang="en-GB" sz="2000" kern="1200" dirty="0"/>
        </a:p>
      </dsp:txBody>
      <dsp:txXfrm>
        <a:off x="2867024" y="2176440"/>
        <a:ext cx="2462599" cy="3167226"/>
      </dsp:txXfrm>
    </dsp:sp>
    <dsp:sp modelId="{09F98A27-B141-406F-A2A0-193E524562F8}">
      <dsp:nvSpPr>
        <dsp:cNvPr id="0" name=""/>
        <dsp:cNvSpPr/>
      </dsp:nvSpPr>
      <dsp:spPr>
        <a:xfrm>
          <a:off x="5729274" y="961440"/>
          <a:ext cx="3078249" cy="108000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p>
      </dsp:txBody>
      <dsp:txXfrm>
        <a:off x="6269274" y="961440"/>
        <a:ext cx="1998249" cy="1080000"/>
      </dsp:txXfrm>
    </dsp:sp>
    <dsp:sp modelId="{4EA5FF6C-A596-4507-938E-BD0FAE17B1B8}">
      <dsp:nvSpPr>
        <dsp:cNvPr id="0" name=""/>
        <dsp:cNvSpPr/>
      </dsp:nvSpPr>
      <dsp:spPr>
        <a:xfrm>
          <a:off x="5729274" y="2176440"/>
          <a:ext cx="2462599" cy="3167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GB" sz="2000" kern="1200" dirty="0">
              <a:cs typeface="Calibri"/>
            </a:rPr>
            <a:t>Starts to move into a </a:t>
          </a:r>
          <a:r>
            <a:rPr lang="en-GB" sz="2000" b="1" kern="1200" dirty="0">
              <a:cs typeface="Calibri"/>
            </a:rPr>
            <a:t>whole school, special school or college approach </a:t>
          </a:r>
          <a:r>
            <a:rPr lang="en-GB" sz="2000" kern="1200" dirty="0">
              <a:cs typeface="Calibri"/>
            </a:rPr>
            <a:t>that is more </a:t>
          </a:r>
          <a:r>
            <a:rPr lang="en-GB" sz="2000" b="1" kern="1200" dirty="0">
              <a:cs typeface="Calibri"/>
            </a:rPr>
            <a:t>responsive</a:t>
          </a:r>
          <a:r>
            <a:rPr lang="en-GB" sz="2000" kern="1200" dirty="0">
              <a:cs typeface="Calibri"/>
            </a:rPr>
            <a:t> to data and cohort needs… leading to </a:t>
          </a:r>
          <a:r>
            <a:rPr lang="en-GB" sz="2000" b="1" kern="1200" dirty="0">
              <a:cs typeface="Calibri"/>
            </a:rPr>
            <a:t>stability</a:t>
          </a:r>
          <a:r>
            <a:rPr lang="en-GB" sz="2000" kern="1200" dirty="0">
              <a:cs typeface="Calibri"/>
            </a:rPr>
            <a:t> and </a:t>
          </a:r>
          <a:r>
            <a:rPr lang="en-GB" sz="2000" b="1" kern="1200" dirty="0">
              <a:cs typeface="Calibri"/>
            </a:rPr>
            <a:t>sustainability</a:t>
          </a:r>
          <a:r>
            <a:rPr lang="en-GB" sz="2000" kern="1200" dirty="0">
              <a:cs typeface="Calibri"/>
            </a:rPr>
            <a:t> of provision</a:t>
          </a:r>
          <a:endParaRPr lang="en-GB" sz="2000" kern="1200" dirty="0"/>
        </a:p>
      </dsp:txBody>
      <dsp:txXfrm>
        <a:off x="5729274" y="2176440"/>
        <a:ext cx="2462599" cy="3167226"/>
      </dsp:txXfrm>
    </dsp:sp>
    <dsp:sp modelId="{D90F30B4-89BC-4FEB-B4C7-5F58EA8EE6F0}">
      <dsp:nvSpPr>
        <dsp:cNvPr id="0" name=""/>
        <dsp:cNvSpPr/>
      </dsp:nvSpPr>
      <dsp:spPr>
        <a:xfrm>
          <a:off x="8591523" y="961440"/>
          <a:ext cx="3078249" cy="108000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 </a:t>
          </a:r>
        </a:p>
      </dsp:txBody>
      <dsp:txXfrm>
        <a:off x="9131523" y="961440"/>
        <a:ext cx="1998249" cy="1080000"/>
      </dsp:txXfrm>
    </dsp:sp>
    <dsp:sp modelId="{C0F02298-1773-4BFF-A38E-C26E5BB2FBB4}">
      <dsp:nvSpPr>
        <dsp:cNvPr id="0" name=""/>
        <dsp:cNvSpPr/>
      </dsp:nvSpPr>
      <dsp:spPr>
        <a:xfrm>
          <a:off x="8591523" y="2176440"/>
          <a:ext cx="2462599" cy="3167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GB" sz="2000" kern="1200" dirty="0">
              <a:cs typeface="Calibri"/>
            </a:rPr>
            <a:t>Is where careers is a </a:t>
          </a:r>
          <a:r>
            <a:rPr lang="en-GB" sz="2000" b="1" kern="1200" dirty="0">
              <a:cs typeface="Calibri"/>
            </a:rPr>
            <a:t>golden thread </a:t>
          </a:r>
          <a:r>
            <a:rPr lang="en-GB" sz="2000" kern="1200" dirty="0">
              <a:cs typeface="Calibri"/>
            </a:rPr>
            <a:t>to school, special school and college improvement...where careers is hardwired as </a:t>
          </a:r>
          <a:r>
            <a:rPr lang="en-GB" sz="2000" b="1" kern="1200" dirty="0">
              <a:cs typeface="Calibri"/>
            </a:rPr>
            <a:t>part of the solution </a:t>
          </a:r>
          <a:r>
            <a:rPr lang="en-GB" sz="2000" kern="1200" dirty="0">
              <a:cs typeface="Calibri"/>
            </a:rPr>
            <a:t>to the key strategic priorities of the institution</a:t>
          </a:r>
          <a:endParaRPr lang="en-GB" sz="2000" kern="1200" dirty="0"/>
        </a:p>
        <a:p>
          <a:pPr marL="228600" lvl="1" indent="-228600" algn="l" defTabSz="889000">
            <a:lnSpc>
              <a:spcPct val="90000"/>
            </a:lnSpc>
            <a:spcBef>
              <a:spcPct val="0"/>
            </a:spcBef>
            <a:spcAft>
              <a:spcPct val="15000"/>
            </a:spcAft>
            <a:buChar char="•"/>
          </a:pPr>
          <a:endParaRPr lang="en-GB" sz="2000" kern="1200"/>
        </a:p>
      </dsp:txBody>
      <dsp:txXfrm>
        <a:off x="8591523" y="2176440"/>
        <a:ext cx="2462599" cy="3167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8E129-E896-4CD3-AAE0-4FDCF554010C}">
      <dsp:nvSpPr>
        <dsp:cNvPr id="0" name=""/>
        <dsp:cNvSpPr/>
      </dsp:nvSpPr>
      <dsp:spPr>
        <a:xfrm>
          <a:off x="855790" y="0"/>
          <a:ext cx="9698964" cy="503422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60283-0930-408E-8ED3-E839A10624F9}">
      <dsp:nvSpPr>
        <dsp:cNvPr id="0" name=""/>
        <dsp:cNvSpPr/>
      </dsp:nvSpPr>
      <dsp:spPr>
        <a:xfrm>
          <a:off x="513" y="1251669"/>
          <a:ext cx="2499922" cy="253088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Convene</a:t>
          </a:r>
          <a:endParaRPr lang="en-GB" sz="1800" b="1" kern="1200">
            <a:latin typeface="+mn-lt"/>
          </a:endParaRPr>
        </a:p>
        <a:p>
          <a:pPr marL="0" lvl="0" indent="0" algn="ctr" defTabSz="800100">
            <a:lnSpc>
              <a:spcPct val="90000"/>
            </a:lnSpc>
            <a:spcBef>
              <a:spcPct val="0"/>
            </a:spcBef>
            <a:spcAft>
              <a:spcPct val="35000"/>
            </a:spcAft>
            <a:buNone/>
          </a:pPr>
          <a:r>
            <a:rPr lang="en-GB" sz="1400" kern="1200">
              <a:effectLst/>
              <a:latin typeface="+mn-lt"/>
              <a:ea typeface="Aptos" panose="020B0004020202020204" pitchFamily="34" charset="0"/>
              <a:cs typeface="Times New Roman" panose="02020603050405020304" pitchFamily="18" charset="0"/>
            </a:rPr>
            <a:t>All those involved in the distributed leadership of careers should be involved in the review process </a:t>
          </a:r>
          <a:endParaRPr lang="en-GB" sz="1400" kern="1200">
            <a:latin typeface="+mn-lt"/>
          </a:endParaRPr>
        </a:p>
      </dsp:txBody>
      <dsp:txXfrm>
        <a:off x="122549" y="1373705"/>
        <a:ext cx="2255850" cy="2286814"/>
      </dsp:txXfrm>
    </dsp:sp>
    <dsp:sp modelId="{1F3C736E-A32A-4276-931E-83364FEF4D1C}">
      <dsp:nvSpPr>
        <dsp:cNvPr id="0" name=""/>
        <dsp:cNvSpPr/>
      </dsp:nvSpPr>
      <dsp:spPr>
        <a:xfrm>
          <a:off x="2888773" y="1251669"/>
          <a:ext cx="2744739" cy="253088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Agree</a:t>
          </a:r>
          <a:endParaRPr lang="en-GB" sz="1800" b="1" kern="1200">
            <a:latin typeface="+mn-lt"/>
          </a:endParaRPr>
        </a:p>
        <a:p>
          <a:pPr marL="0" lvl="0" indent="0" algn="ctr" defTabSz="800100">
            <a:lnSpc>
              <a:spcPct val="90000"/>
            </a:lnSpc>
            <a:spcBef>
              <a:spcPct val="0"/>
            </a:spcBef>
            <a:spcAft>
              <a:spcPct val="35000"/>
            </a:spcAft>
            <a:buNone/>
          </a:pPr>
          <a:r>
            <a:rPr lang="en-GB" sz="1400" kern="1200">
              <a:effectLst/>
              <a:latin typeface="+mn-lt"/>
              <a:ea typeface="Aptos" panose="020B0004020202020204" pitchFamily="34" charset="0"/>
              <a:cs typeface="Times New Roman" panose="02020603050405020304" pitchFamily="18" charset="0"/>
            </a:rPr>
            <a:t>The review involves colleagues reflecting on which statements in the Maturity Model best describe the practice their institution</a:t>
          </a:r>
          <a:endParaRPr lang="en-GB" sz="1400" b="1" kern="1200">
            <a:latin typeface="+mn-lt"/>
          </a:endParaRPr>
        </a:p>
      </dsp:txBody>
      <dsp:txXfrm>
        <a:off x="3012321" y="1375217"/>
        <a:ext cx="2497643" cy="2283790"/>
      </dsp:txXfrm>
    </dsp:sp>
    <dsp:sp modelId="{E0E5D9A2-FD88-4719-A5A4-4869733D5F48}">
      <dsp:nvSpPr>
        <dsp:cNvPr id="0" name=""/>
        <dsp:cNvSpPr/>
      </dsp:nvSpPr>
      <dsp:spPr>
        <a:xfrm>
          <a:off x="6021850" y="1260761"/>
          <a:ext cx="2499922" cy="251270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Record</a:t>
          </a:r>
          <a:endParaRPr lang="en-GB" sz="1800" kern="1200"/>
        </a:p>
        <a:p>
          <a:pPr marL="0" lvl="0" indent="0" algn="ctr" defTabSz="800100">
            <a:lnSpc>
              <a:spcPct val="90000"/>
            </a:lnSpc>
            <a:spcBef>
              <a:spcPct val="0"/>
            </a:spcBef>
            <a:spcAft>
              <a:spcPct val="35000"/>
            </a:spcAft>
            <a:buNone/>
          </a:pPr>
          <a:r>
            <a:rPr lang="en-GB" sz="1400" kern="1200"/>
            <a:t>The digital feature allows institutions to record the responses collaboratively agreed during an institution’s internal review. Colleagues will have access to a summary of institution's insights, showing a snapshot of indicated areas of strength and priority action areas</a:t>
          </a:r>
        </a:p>
      </dsp:txBody>
      <dsp:txXfrm>
        <a:off x="6143886" y="1382797"/>
        <a:ext cx="2255850" cy="2268630"/>
      </dsp:txXfrm>
    </dsp:sp>
    <dsp:sp modelId="{D7BB72B1-CE8F-407C-8718-0441BBCA39C0}">
      <dsp:nvSpPr>
        <dsp:cNvPr id="0" name=""/>
        <dsp:cNvSpPr/>
      </dsp:nvSpPr>
      <dsp:spPr>
        <a:xfrm>
          <a:off x="8910110" y="1251669"/>
          <a:ext cx="2499922" cy="253088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Act</a:t>
          </a:r>
        </a:p>
        <a:p>
          <a:pPr marL="0" lvl="0" indent="0" algn="ctr" defTabSz="800100">
            <a:lnSpc>
              <a:spcPct val="90000"/>
            </a:lnSpc>
            <a:spcBef>
              <a:spcPct val="0"/>
            </a:spcBef>
            <a:spcAft>
              <a:spcPct val="35000"/>
            </a:spcAft>
            <a:buNone/>
          </a:pPr>
          <a:r>
            <a:rPr lang="en-GB" sz="1400" kern="1200">
              <a:latin typeface="+mn-lt"/>
            </a:rPr>
            <a:t>Institution identification of highest leverage actions to drive school, special school or college improvement and to support improved student outcomes</a:t>
          </a:r>
        </a:p>
      </dsp:txBody>
      <dsp:txXfrm>
        <a:off x="9032146" y="1373705"/>
        <a:ext cx="2255850" cy="22868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14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2689" y="0"/>
            <a:ext cx="4309110" cy="341463"/>
          </a:xfrm>
          <a:prstGeom prst="rect">
            <a:avLst/>
          </a:prstGeom>
        </p:spPr>
        <p:txBody>
          <a:bodyPr vert="horz" lIns="91440" tIns="45720" rIns="91440" bIns="45720" rtlCol="0"/>
          <a:lstStyle>
            <a:lvl1pPr algn="r">
              <a:defRPr sz="1200"/>
            </a:lvl1pPr>
          </a:lstStyle>
          <a:p>
            <a:fld id="{1F5D08FF-8C1A-4472-9B76-5C54D833366D}" type="datetimeFigureOut">
              <a:rPr lang="en-GB" smtClean="0"/>
              <a:t>04/02/2025</a:t>
            </a:fld>
            <a:endParaRPr lang="en-GB"/>
          </a:p>
        </p:txBody>
      </p:sp>
      <p:sp>
        <p:nvSpPr>
          <p:cNvPr id="4" name="Slide Image Placeholder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4410" y="3275201"/>
            <a:ext cx="7955280" cy="26797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64151"/>
            <a:ext cx="4309110" cy="3414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2689" y="6464151"/>
            <a:ext cx="4309110" cy="341462"/>
          </a:xfrm>
          <a:prstGeom prst="rect">
            <a:avLst/>
          </a:prstGeom>
        </p:spPr>
        <p:txBody>
          <a:bodyPr vert="horz" lIns="91440" tIns="45720" rIns="91440" bIns="45720" rtlCol="0" anchor="b"/>
          <a:lstStyle>
            <a:lvl1pPr algn="r">
              <a:defRPr sz="1200"/>
            </a:lvl1pPr>
          </a:lstStyle>
          <a:p>
            <a:fld id="{481AB703-ACBE-45CC-9735-36F98393141B}" type="slidenum">
              <a:rPr lang="en-GB" smtClean="0"/>
              <a:t>‹#›</a:t>
            </a:fld>
            <a:endParaRPr lang="en-GB"/>
          </a:p>
        </p:txBody>
      </p:sp>
    </p:spTree>
    <p:extLst>
      <p:ext uri="{BB962C8B-B14F-4D97-AF65-F5344CB8AC3E}">
        <p14:creationId xmlns:p14="http://schemas.microsoft.com/office/powerpoint/2010/main" val="2130746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esources.careersandenterprise.co.uk/careers-impact-internal-leadership-review"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sources.careersandenterprise.co.uk/careers-impact-internal-leadership-review"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resources.careersandenterprise.co.uk/careers-impact-internal-leadership-review"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6A7A875-82CA-438E-839B-8C02F61E3A4E}" type="slidenum">
              <a:rPr lang="en-GB" smtClean="0"/>
              <a:t>1</a:t>
            </a:fld>
            <a:endParaRPr lang="en-GB"/>
          </a:p>
        </p:txBody>
      </p:sp>
    </p:spTree>
    <p:extLst>
      <p:ext uri="{BB962C8B-B14F-4D97-AF65-F5344CB8AC3E}">
        <p14:creationId xmlns:p14="http://schemas.microsoft.com/office/powerpoint/2010/main" val="225391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1AB703-ACBE-45CC-9735-36F98393141B}" type="slidenum">
              <a:rPr lang="en-GB" smtClean="0"/>
              <a:t>14</a:t>
            </a:fld>
            <a:endParaRPr lang="en-GB"/>
          </a:p>
        </p:txBody>
      </p:sp>
    </p:spTree>
    <p:extLst>
      <p:ext uri="{BB962C8B-B14F-4D97-AF65-F5344CB8AC3E}">
        <p14:creationId xmlns:p14="http://schemas.microsoft.com/office/powerpoint/2010/main" val="2023854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AB703-ACBE-45CC-9735-36F9839314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547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main page for internal leadership reviews via resource directory – there are also a plethora of guidance and help centre articles to support colleagues in the process </a:t>
            </a:r>
          </a:p>
          <a:p>
            <a:endParaRPr lang="en-GB"/>
          </a:p>
          <a:p>
            <a:r>
              <a:rPr lang="en-GB"/>
              <a:t>Your schools can get started on this today </a:t>
            </a:r>
          </a:p>
          <a:p>
            <a:endParaRPr lang="en-GB"/>
          </a:p>
          <a:p>
            <a:r>
              <a:rPr lang="en-GB"/>
              <a:t>Find out more: </a:t>
            </a:r>
            <a:r>
              <a:rPr lang="en-GB">
                <a:hlinkClick r:id="rId3"/>
              </a:rPr>
              <a:t>Careers Impact Internal Leadership Review | CEC Resource Directory (careersandenterprise.co.uk)</a:t>
            </a:r>
            <a:endParaRPr lang="en-GB"/>
          </a:p>
          <a:p>
            <a:endParaRPr lang="en-GB"/>
          </a:p>
          <a:p>
            <a:r>
              <a:rPr lang="en-GB"/>
              <a:t>Following this session, you will receive a copy of these slides, a link to an animation, an engagement </a:t>
            </a:r>
            <a:r>
              <a:rPr lang="en-GB" err="1"/>
              <a:t>deckyou</a:t>
            </a:r>
            <a:r>
              <a:rPr lang="en-GB"/>
              <a:t> can deliver to your CLs and pdf of an overview briefing  about the reviews that you can share </a:t>
            </a:r>
            <a:r>
              <a:rPr lang="en-GB" err="1"/>
              <a:t>vai</a:t>
            </a:r>
            <a:r>
              <a:rPr lang="en-GB"/>
              <a:t> email with Careers and Education Leaders</a:t>
            </a:r>
          </a:p>
          <a:p>
            <a:endParaRPr lang="en-GB"/>
          </a:p>
        </p:txBody>
      </p:sp>
      <p:sp>
        <p:nvSpPr>
          <p:cNvPr id="4" name="Slide Number Placeholder 3"/>
          <p:cNvSpPr>
            <a:spLocks noGrp="1"/>
          </p:cNvSpPr>
          <p:nvPr>
            <p:ph type="sldNum" sz="quarter" idx="5"/>
          </p:nvPr>
        </p:nvSpPr>
        <p:spPr/>
        <p:txBody>
          <a:bodyPr/>
          <a:lstStyle/>
          <a:p>
            <a:fld id="{B6A7A875-82CA-438E-839B-8C02F61E3A4E}" type="slidenum">
              <a:rPr lang="en-GB" smtClean="0"/>
              <a:t>22</a:t>
            </a:fld>
            <a:endParaRPr lang="en-GB"/>
          </a:p>
        </p:txBody>
      </p:sp>
    </p:spTree>
    <p:extLst>
      <p:ext uri="{BB962C8B-B14F-4D97-AF65-F5344CB8AC3E}">
        <p14:creationId xmlns:p14="http://schemas.microsoft.com/office/powerpoint/2010/main" val="2729852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main page for internal leadership reviews via resource directory – there are also a plethora of guidance and help centre articles to support colleagues in the process </a:t>
            </a:r>
          </a:p>
          <a:p>
            <a:endParaRPr lang="en-GB"/>
          </a:p>
          <a:p>
            <a:r>
              <a:rPr lang="en-GB"/>
              <a:t>Your schools can get started on this today </a:t>
            </a:r>
          </a:p>
          <a:p>
            <a:endParaRPr lang="en-GB"/>
          </a:p>
          <a:p>
            <a:r>
              <a:rPr lang="en-GB"/>
              <a:t>Find out more: </a:t>
            </a:r>
            <a:r>
              <a:rPr lang="en-GB">
                <a:hlinkClick r:id="rId3"/>
              </a:rPr>
              <a:t>Careers Impact Internal Leadership Review | CEC Resource Directory (careersandenterprise.co.uk)</a:t>
            </a:r>
            <a:endParaRPr lang="en-GB"/>
          </a:p>
          <a:p>
            <a:endParaRPr lang="en-GB"/>
          </a:p>
          <a:p>
            <a:r>
              <a:rPr lang="en-GB"/>
              <a:t>Following this session, you will receive a copy of these slides, a link to an animation, an engagement </a:t>
            </a:r>
            <a:r>
              <a:rPr lang="en-GB" err="1"/>
              <a:t>deckyou</a:t>
            </a:r>
            <a:r>
              <a:rPr lang="en-GB"/>
              <a:t> can deliver to your CLs and pdf of an overview briefing  about the reviews that you can share </a:t>
            </a:r>
            <a:r>
              <a:rPr lang="en-GB" err="1"/>
              <a:t>vai</a:t>
            </a:r>
            <a:r>
              <a:rPr lang="en-GB"/>
              <a:t> email with Careers and Education Leaders</a:t>
            </a:r>
          </a:p>
          <a:p>
            <a:endParaRPr lang="en-GB"/>
          </a:p>
        </p:txBody>
      </p:sp>
      <p:sp>
        <p:nvSpPr>
          <p:cNvPr id="4" name="Slide Number Placeholder 3"/>
          <p:cNvSpPr>
            <a:spLocks noGrp="1"/>
          </p:cNvSpPr>
          <p:nvPr>
            <p:ph type="sldNum" sz="quarter" idx="5"/>
          </p:nvPr>
        </p:nvSpPr>
        <p:spPr/>
        <p:txBody>
          <a:bodyPr/>
          <a:lstStyle/>
          <a:p>
            <a:fld id="{B6A7A875-82CA-438E-839B-8C02F61E3A4E}" type="slidenum">
              <a:rPr lang="en-GB" smtClean="0"/>
              <a:t>23</a:t>
            </a:fld>
            <a:endParaRPr lang="en-GB"/>
          </a:p>
        </p:txBody>
      </p:sp>
    </p:spTree>
    <p:extLst>
      <p:ext uri="{BB962C8B-B14F-4D97-AF65-F5344CB8AC3E}">
        <p14:creationId xmlns:p14="http://schemas.microsoft.com/office/powerpoint/2010/main" val="2741021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62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I referenced earlier – the whole process is underpinned by the maturity model and includes colleagues reflecting on each row to decide their best fit</a:t>
            </a:r>
          </a:p>
          <a:p>
            <a:endParaRPr lang="en-GB"/>
          </a:p>
          <a:p>
            <a:endParaRPr lang="en-GB"/>
          </a:p>
          <a:p>
            <a:endParaRPr lang="en-GB"/>
          </a:p>
          <a:p>
            <a:r>
              <a:rPr lang="en-GB"/>
              <a:t>Consider for a moment how you imagine colleagues would convene to do to agree the best fit responses?</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691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do these match with the ideas that you had in your head?</a:t>
            </a:r>
          </a:p>
          <a:p>
            <a:r>
              <a:rPr lang="en-GB"/>
              <a:t>What do you notice and what reflections do you have?</a:t>
            </a:r>
          </a:p>
          <a:p>
            <a:endParaRPr lang="en-GB"/>
          </a:p>
          <a:p>
            <a:endParaRPr lang="en-GB"/>
          </a:p>
          <a:p>
            <a:r>
              <a:rPr lang="en-GB"/>
              <a:t>You will notice that this activity is offline </a:t>
            </a:r>
            <a:r>
              <a:rPr lang="en-GB">
                <a:sym typeface="Wingdings" panose="05000000000000000000" pitchFamily="2" charset="2"/>
              </a:rPr>
              <a:t></a:t>
            </a:r>
          </a:p>
          <a:p>
            <a:endParaRPr lang="en-GB">
              <a:sym typeface="Wingdings" panose="05000000000000000000" pitchFamily="2" charset="2"/>
            </a:endParaRP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406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makes the digital feature unique amongst our suite of tools as the main action is conducted online</a:t>
            </a:r>
          </a:p>
          <a:p>
            <a:r>
              <a:rPr lang="en-GB"/>
              <a:t>Colleagues go online to access the guidance and download the maturity model and then convene with colleagues to agree their best fit</a:t>
            </a:r>
          </a:p>
          <a:p>
            <a:endParaRPr lang="en-GB"/>
          </a:p>
          <a:p>
            <a:r>
              <a:rPr lang="en-GB"/>
              <a:t>The </a:t>
            </a:r>
            <a:r>
              <a:rPr lang="en-GB" err="1"/>
              <a:t>usp</a:t>
            </a:r>
            <a:r>
              <a:rPr lang="en-GB"/>
              <a:t> of returning to record responses are the data visualisations and the signposting – which is primarily to the CL and wider workforce CPD offer</a:t>
            </a:r>
          </a:p>
          <a:p>
            <a:endParaRPr lang="en-GB"/>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736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US"/>
              <a:t>The RECORD stage is facilitated by a new feature in Compass and Compass+ available to all from September 24.</a:t>
            </a:r>
          </a:p>
          <a:p>
            <a:endParaRPr lang="en-US"/>
          </a:p>
          <a:p>
            <a:r>
              <a:rPr lang="en-US"/>
              <a:t>You should have already convened as a group and agreed the responses. You have most likely downloaded the digital version from Compass+ to complete by hand. However, having a digital version means you can see progress year on year. Within the tool are also recommendations for action, highlighting areas to focus upon.</a:t>
            </a:r>
          </a:p>
          <a:p>
            <a:endParaRPr lang="en-US"/>
          </a:p>
          <a:p>
            <a:r>
              <a:rPr lang="en-US"/>
              <a:t>In addition, the Help Centre articles support users through every step of the process, including providing examples of how pilot institutions effectively carried out the CONVENE/AGREE stage, and how to get the most out of the new digital functionality.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EFBFB-AB24-4A9B-A1FE-76C9A93F595B}"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341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US"/>
              <a:t>The RECORD stage is facilitated by a new feature in Compass and Compass+ available to all from September 24.</a:t>
            </a:r>
          </a:p>
          <a:p>
            <a:endParaRPr lang="en-US"/>
          </a:p>
          <a:p>
            <a:r>
              <a:rPr lang="en-US"/>
              <a:t>You should have already convened as a group and agreed the responses. You have most likely downloaded the digital version form Compass+ to complete by hand. However, having a digital version means you can see progress year on year. Within the tool are also recommendations for action, highlighting areas to focus upon.</a:t>
            </a:r>
          </a:p>
          <a:p>
            <a:endParaRPr lang="en-US"/>
          </a:p>
          <a:p>
            <a:r>
              <a:rPr lang="en-US"/>
              <a:t>In addition, the Help Centre articles support users through every step of the process, including providing examples of how pilot institutions effectively carried out the CONVENE/AGREE stage, and how to get the most out of the new digital functionality.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EFBFB-AB24-4A9B-A1FE-76C9A93F595B}"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00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6A7A875-82CA-438E-839B-8C02F61E3A4E}" type="slidenum">
              <a:rPr lang="en-GB" smtClean="0"/>
              <a:t>2</a:t>
            </a:fld>
            <a:endParaRPr lang="en-GB"/>
          </a:p>
        </p:txBody>
      </p:sp>
    </p:spTree>
    <p:extLst>
      <p:ext uri="{BB962C8B-B14F-4D97-AF65-F5344CB8AC3E}">
        <p14:creationId xmlns:p14="http://schemas.microsoft.com/office/powerpoint/2010/main" val="1333897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see a screenshot here of what your leadership review dashboard will look like once a few reviews are completed. This will take Careers leaders a couple of years to get to this stage of multiple reviews.</a:t>
            </a:r>
          </a:p>
          <a:p>
            <a:endParaRPr lang="en-GB"/>
          </a:p>
          <a:p>
            <a:r>
              <a:rPr lang="en-GB"/>
              <a:t>There is the option in tool to compare progress from one to the next which I’ll show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EFBFB-AB24-4A9B-A1FE-76C9A93F595B}"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370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Once completed you can view your responses to themes 1 and 2.</a:t>
            </a:r>
          </a:p>
          <a:p>
            <a:r>
              <a:rPr lang="en-GB"/>
              <a:t>You can download them into a single pdf or share via email with key stakeholders.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EFBFB-AB24-4A9B-A1FE-76C9A93F595B}"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676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view all responses and share this as you wish</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EFBFB-AB24-4A9B-A1FE-76C9A93F595B}"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012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view recommendations too be selecting any statement</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EFBFB-AB24-4A9B-A1FE-76C9A93F595B}"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18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Once you have completed two or more internal leadership reviews (usually only completed at least annually) you can compare progress made. This is helpful to share with SLT/Governors and use to report success.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EFBFB-AB24-4A9B-A1FE-76C9A93F595B}"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869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US"/>
              <a:t>The RECORD stage is facilitated by a new feature in Compass and Compass+ available to all from September 24.</a:t>
            </a:r>
          </a:p>
          <a:p>
            <a:endParaRPr lang="en-US"/>
          </a:p>
          <a:p>
            <a:r>
              <a:rPr lang="en-US"/>
              <a:t>Digital version of the maturity model so once an institution has CONVENED and AGREED, a representative is ready to use the feature to record their responses so they have central record and can see progress year on year. It also sets them up for the final stage, ACT, by providing them with recommended actions, highlighting areas to focus on. Key recommended actions include CLT training, and other modules on the Digital Hub for educators, plus content such as My Learning, My Future and Talking Futures.</a:t>
            </a:r>
          </a:p>
          <a:p>
            <a:endParaRPr lang="en-US"/>
          </a:p>
          <a:p>
            <a:r>
              <a:rPr lang="en-US"/>
              <a:t>The Help Centre articles support users through every step of the process, including providing examples of how pilot institutions effectively carried out the CONVENE/AGREE stage, and how to get the most out of the new digital functionality.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EFBFB-AB24-4A9B-A1FE-76C9A93F595B}"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878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main page for internal leadership reviews via resource directory – there are also a plethora of guidance and help centre articles to support colleagues in the process </a:t>
            </a:r>
          </a:p>
          <a:p>
            <a:endParaRPr lang="en-GB"/>
          </a:p>
          <a:p>
            <a:r>
              <a:rPr lang="en-GB"/>
              <a:t>Your schools can get started on this today </a:t>
            </a:r>
          </a:p>
          <a:p>
            <a:endParaRPr lang="en-GB"/>
          </a:p>
          <a:p>
            <a:r>
              <a:rPr lang="en-GB"/>
              <a:t>Find out more: </a:t>
            </a:r>
            <a:r>
              <a:rPr lang="en-GB">
                <a:hlinkClick r:id="rId3"/>
              </a:rPr>
              <a:t>Careers Impact Internal Leadership Review | CEC Resource Directory (careersandenterprise.co.uk)</a:t>
            </a:r>
            <a:endParaRPr lang="en-GB"/>
          </a:p>
          <a:p>
            <a:endParaRPr lang="en-GB"/>
          </a:p>
          <a:p>
            <a:r>
              <a:rPr lang="en-GB"/>
              <a:t>Following this session, you will receive a copy of these slides, a link to an animation, an engagement </a:t>
            </a:r>
            <a:r>
              <a:rPr lang="en-GB" err="1"/>
              <a:t>deckyou</a:t>
            </a:r>
            <a:r>
              <a:rPr lang="en-GB"/>
              <a:t> can deliver to your CLs and pdf of an overview briefing  about the reviews that you can share </a:t>
            </a:r>
            <a:r>
              <a:rPr lang="en-GB" err="1"/>
              <a:t>vai</a:t>
            </a:r>
            <a:r>
              <a:rPr lang="en-GB"/>
              <a:t> email with Careers and Education Leaders</a:t>
            </a:r>
          </a:p>
          <a:p>
            <a:endParaRPr lang="en-GB"/>
          </a:p>
        </p:txBody>
      </p:sp>
      <p:sp>
        <p:nvSpPr>
          <p:cNvPr id="4" name="Slide Number Placeholder 3"/>
          <p:cNvSpPr>
            <a:spLocks noGrp="1"/>
          </p:cNvSpPr>
          <p:nvPr>
            <p:ph type="sldNum" sz="quarter" idx="5"/>
          </p:nvPr>
        </p:nvSpPr>
        <p:spPr/>
        <p:txBody>
          <a:bodyPr/>
          <a:lstStyle/>
          <a:p>
            <a:fld id="{B6A7A875-82CA-438E-839B-8C02F61E3A4E}" type="slidenum">
              <a:rPr lang="en-GB" smtClean="0"/>
              <a:t>36</a:t>
            </a:fld>
            <a:endParaRPr lang="en-GB"/>
          </a:p>
        </p:txBody>
      </p:sp>
    </p:spTree>
    <p:extLst>
      <p:ext uri="{BB962C8B-B14F-4D97-AF65-F5344CB8AC3E}">
        <p14:creationId xmlns:p14="http://schemas.microsoft.com/office/powerpoint/2010/main" val="26642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0" i="0" u="none" strike="noStrike">
                <a:solidFill>
                  <a:srgbClr val="585857"/>
                </a:solidFill>
                <a:effectLst/>
                <a:latin typeface="Calibri" panose="020F0502020204030204" pitchFamily="34" charset="0"/>
              </a:rPr>
              <a:t>The system overall provides us with a different way of talking about careers and careers leadership, specifically through the lens of wider school, special school and college improvement</a:t>
            </a:r>
          </a:p>
          <a:p>
            <a:pPr algn="l" rtl="0" fontAlgn="base">
              <a:buFont typeface="Arial" panose="020B0604020202020204" pitchFamily="34" charset="0"/>
              <a:buNone/>
            </a:pPr>
            <a:endParaRPr lang="en-GB" sz="1800" b="0" i="0" u="none" strike="noStrike">
              <a:solidFill>
                <a:srgbClr val="585857"/>
              </a:solidFill>
              <a:effectLst/>
              <a:latin typeface="Calibri" panose="020F0502020204030204" pitchFamily="34" charset="0"/>
            </a:endParaRPr>
          </a:p>
          <a:p>
            <a:pPr algn="l" rtl="0" fontAlgn="base">
              <a:buFont typeface="Arial" panose="020B0604020202020204" pitchFamily="34" charset="0"/>
              <a:buNone/>
            </a:pPr>
            <a:r>
              <a:rPr lang="en-GB" sz="1800" b="0" i="0" u="none" strike="noStrike">
                <a:solidFill>
                  <a:srgbClr val="585857"/>
                </a:solidFill>
                <a:effectLst/>
                <a:latin typeface="Calibri" panose="020F0502020204030204" pitchFamily="34" charset="0"/>
              </a:rPr>
              <a:t>The reviews within the system allow us all to reflect on practice and to identify actions that will create a more sustainable and strategic approach to careers leadership </a:t>
            </a:r>
            <a:endParaRPr lang="en-US" b="0" i="0">
              <a:solidFill>
                <a:srgbClr val="585857"/>
              </a:solidFill>
              <a:effectLst/>
              <a:latin typeface="Arial" panose="020B0604020202020204" pitchFamily="34" charset="0"/>
            </a:endParaRPr>
          </a:p>
          <a:p>
            <a:endParaRPr lang="en-GB"/>
          </a:p>
          <a:p>
            <a:endParaRPr lang="en-GB"/>
          </a:p>
          <a:p>
            <a:r>
              <a:rPr lang="en-GB"/>
              <a:t>The reviews give you a safe space to focus on the strategic leadership of careers and to step back from the to-do list to re-calibrate</a:t>
            </a:r>
          </a:p>
          <a:p>
            <a:endParaRPr lang="en-GB"/>
          </a:p>
          <a:p>
            <a:r>
              <a:rPr lang="en-GB"/>
              <a:t>The structure starts with the maturity model itself so let’s look at this element of the system in more detail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D37EEC-1AD9-4BD1-97B9-55588DD8B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An ambitious and comprehensive vision from leaders that is clearly articulated and measurable and widely shared and understood</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A strategic approach to planning for careers with articulated priorities and clear and distributed lines of accountability/robust monitoring of progress by SLT/Govs</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Definition of what impact they wanted to see for learners with intentional careers learning journeys that were responsive to need and underpinned by: LOs and progressive learning experiences and encounters</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Finally, we also saw robust monitoring of success and impact of this towards school vision and intent for learners as leavers – this was strongest where there was a clear articulation of vision and specific priorities and related learning outcomes</a:t>
            </a:r>
          </a:p>
          <a:p>
            <a:pPr marR="540385">
              <a:lnSpc>
                <a:spcPct val="130000"/>
              </a:lnSpc>
              <a:spcBef>
                <a:spcPts val="1200"/>
              </a:spcBef>
              <a:spcAft>
                <a:spcPts val="1200"/>
              </a:spcAft>
            </a:pPr>
            <a:endParaRPr lang="en-GB" sz="1200" dirty="0">
              <a:solidFill>
                <a:srgbClr val="262626"/>
              </a:solidFill>
              <a:effectLst/>
              <a:uFill>
                <a:solidFill>
                  <a:srgbClr val="111111"/>
                </a:solidFill>
              </a:uFill>
              <a:latin typeface="Calibri" panose="020F0502020204030204" pitchFamily="34" charset="0"/>
              <a:ea typeface="Arial Unicode MS"/>
            </a:endParaRP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There is a video to follow highlighting the 5 conditions for success</a:t>
            </a:r>
          </a:p>
          <a:p>
            <a:pPr marL="0" marR="540385" lvl="0" indent="0" algn="l" defTabSz="457200" rtl="0" eaLnBrk="1" fontAlgn="auto" latinLnBrk="0" hangingPunct="1">
              <a:lnSpc>
                <a:spcPct val="130000"/>
              </a:lnSpc>
              <a:spcBef>
                <a:spcPts val="1200"/>
              </a:spcBef>
              <a:spcAft>
                <a:spcPts val="1200"/>
              </a:spcAft>
              <a:buClrTx/>
              <a:buSzTx/>
              <a:buFontTx/>
              <a:buNone/>
              <a:tabLst/>
              <a:defRPr/>
            </a:pPr>
            <a:endParaRPr lang="en-GB" dirty="0"/>
          </a:p>
          <a:p>
            <a:pPr marL="0" marR="540385" lvl="0" indent="0" algn="l" defTabSz="457200" rtl="0" eaLnBrk="1" fontAlgn="auto" latinLnBrk="0" hangingPunct="1">
              <a:lnSpc>
                <a:spcPct val="130000"/>
              </a:lnSpc>
              <a:spcBef>
                <a:spcPts val="1200"/>
              </a:spcBef>
              <a:spcAft>
                <a:spcPts val="12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17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another nod to the quiz – here is a reminder of the 6 themes of the Maturity Model!</a:t>
            </a:r>
          </a:p>
          <a:p>
            <a:endParaRPr lang="en-GB"/>
          </a:p>
          <a:p>
            <a:r>
              <a:rPr lang="en-GB"/>
              <a:t>This makes the links to the BMs explicit – it is interesting to hover here and think about some of the language we use about BMs  - I sometimes hear colleagues talking about ‘going beyond the BMs’ – the BMs are a world class standard that we are supporting all schools, special schools and colleges to meet – the Maturity Model supports us in that work </a:t>
            </a:r>
            <a:r>
              <a:rPr lang="en-GB" b="1"/>
              <a:t>to get underneath </a:t>
            </a:r>
            <a:r>
              <a:rPr lang="en-GB"/>
              <a:t>the BMs and to really focus on meaningful practice, impact led practice – to focus on the ‘so what’ and to embed practice that is sustainable and strategic and that is aligned to priorities of the schools, special schools and colleges and therefore that is in the improvement fabric of institutions but that is also aligned to measurable positive student outcomes</a:t>
            </a:r>
          </a:p>
          <a:p>
            <a:endParaRPr lang="en-GB"/>
          </a:p>
          <a:p>
            <a:endParaRPr lang="en-GB"/>
          </a:p>
          <a:p>
            <a:r>
              <a:rPr lang="en-GB"/>
              <a:t>The maturity model allows us to position careers leadership and the Gatsby BMs in the language of school, special school and college improvement</a:t>
            </a:r>
          </a:p>
          <a:p>
            <a:endParaRPr lang="en-GB"/>
          </a:p>
          <a:p>
            <a:endParaRPr lang="en-GB"/>
          </a:p>
        </p:txBody>
      </p:sp>
      <p:sp>
        <p:nvSpPr>
          <p:cNvPr id="4" name="Slide Number Placeholder 3"/>
          <p:cNvSpPr>
            <a:spLocks noGrp="1"/>
          </p:cNvSpPr>
          <p:nvPr>
            <p:ph type="sldNum" sz="quarter" idx="5"/>
          </p:nvPr>
        </p:nvSpPr>
        <p:spPr/>
        <p:txBody>
          <a:bodyPr/>
          <a:lstStyle/>
          <a:p>
            <a:fld id="{B6A7A875-82CA-438E-839B-8C02F61E3A4E}" type="slidenum">
              <a:rPr lang="en-GB" smtClean="0"/>
              <a:t>5</a:t>
            </a:fld>
            <a:endParaRPr lang="en-GB"/>
          </a:p>
        </p:txBody>
      </p:sp>
    </p:spTree>
    <p:extLst>
      <p:ext uri="{BB962C8B-B14F-4D97-AF65-F5344CB8AC3E}">
        <p14:creationId xmlns:p14="http://schemas.microsoft.com/office/powerpoint/2010/main" val="98513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As I alluded to previously – the model is front loaded with the core elements, the conditions of success that embed strategic and sustainable careers leadership – these are focused in Theme 1&amp;2 as keystone </a:t>
            </a:r>
            <a:r>
              <a:rPr lang="en-GB" err="1">
                <a:ea typeface="Calibri"/>
                <a:cs typeface="Calibri"/>
              </a:rPr>
              <a:t>themses</a:t>
            </a:r>
            <a:endParaRPr lang="en-GB">
              <a:ea typeface="Calibri"/>
              <a:cs typeface="Calibri"/>
            </a:endParaRPr>
          </a:p>
          <a:p>
            <a:endParaRPr lang="en-GB">
              <a:ea typeface="Calibri"/>
              <a:cs typeface="Calibri"/>
            </a:endParaRPr>
          </a:p>
          <a:p>
            <a:r>
              <a:rPr lang="en-GB">
                <a:ea typeface="Calibri"/>
                <a:cs typeface="Calibri"/>
              </a:rPr>
              <a:t>You will notice a focus on these keystone themes in both the internal review process and tool and also within the methodology for peer-to-peer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268580-9404-4918-BF21-0A0FB27743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666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000000"/>
                </a:solidFill>
                <a:cs typeface="Calibri"/>
              </a:rPr>
              <a:t>We resisted calls to label the columns as the process is self-reflective for an institution and is non-judgemental  - we however can notice what each column represents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000000"/>
                </a:solidFill>
                <a:cs typeface="Calibri"/>
              </a:rPr>
              <a:t>We will focus more on the core elements of Theme 1 &amp; 2 in a moment but the elevations to maturity emerge from core rows of the model that allow institutions to move through maturity from well-meaning but potentially ad hoc practice into more progressive and planned provision through to responsive and sustainable practice that ultimately is threaded through school, special school or college improvement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64DE5C-30D5-4E37-900F-30DF9041B2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764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an excerpt from the maturity model Theme 1 and reflects some of those factors and conditions for success</a:t>
            </a:r>
          </a:p>
          <a:p>
            <a:endParaRPr lang="en-GB"/>
          </a:p>
          <a:p>
            <a:r>
              <a:rPr lang="en-GB"/>
              <a:t> Straight away you can see the description of practice and articulation of what good looks like and straight away I bet you are already plotting some of your caseload on this…this is how the internal leadership review came into being </a:t>
            </a:r>
            <a:r>
              <a:rPr lang="en-GB">
                <a:sym typeface="Wingdings" panose="05000000000000000000" pitchFamily="2" charset="2"/>
              </a:rPr>
              <a:t></a:t>
            </a:r>
          </a:p>
          <a:p>
            <a:endParaRPr lang="en-GB">
              <a:sym typeface="Wingdings" panose="05000000000000000000" pitchFamily="2" charset="2"/>
            </a:endParaRPr>
          </a:p>
          <a:p>
            <a:r>
              <a:rPr lang="en-GB">
                <a:sym typeface="Wingdings" panose="05000000000000000000" pitchFamily="2" charset="2"/>
              </a:rPr>
              <a:t>This process of reflection has always been step 1 of a p2p review – within that process it was referred to as self-evaluation part B, which is not a very catchy title and is also a mis-representation about the process. </a:t>
            </a:r>
          </a:p>
          <a:p>
            <a:endParaRPr lang="en-GB">
              <a:sym typeface="Wingdings" panose="05000000000000000000" pitchFamily="2" charset="2"/>
            </a:endParaRPr>
          </a:p>
          <a:p>
            <a:r>
              <a:rPr lang="en-GB">
                <a:sym typeface="Wingdings" panose="05000000000000000000" pitchFamily="2" charset="2"/>
              </a:rPr>
              <a:t>Before a p2p review schools, special schools and colleges were asked to RAG rate themselves on this document with key SLT colleagues and with sign off from the Head</a:t>
            </a:r>
          </a:p>
          <a:p>
            <a:endParaRPr lang="en-GB">
              <a:sym typeface="Wingdings" panose="05000000000000000000" pitchFamily="2" charset="2"/>
            </a:endParaRPr>
          </a:p>
          <a:p>
            <a:r>
              <a:rPr lang="en-GB">
                <a:sym typeface="Wingdings" panose="05000000000000000000" pitchFamily="2" charset="2"/>
              </a:rPr>
              <a:t>We found that this stage of the process really started the process of continuous improvement and started to spark lightbulb moment before the review had even happened – this is what prompted u to look more closely at this first step of a P2P review and to test it as a review in its own right for that is exactly what it is!</a:t>
            </a:r>
          </a:p>
          <a:p>
            <a:endParaRPr lang="en-GB">
              <a:sym typeface="Wingdings" panose="05000000000000000000" pitchFamily="2" charset="2"/>
            </a:endParaRPr>
          </a:p>
          <a:p>
            <a:r>
              <a:rPr lang="en-GB">
                <a:sym typeface="Wingdings" panose="05000000000000000000" pitchFamily="2" charset="2"/>
              </a:rPr>
              <a:t>When we started to reflect on how institutions had approach the internal leadership review we noticed that there was a real difference in the maturity of different approaches and that this was okay! I will move non to some of the detail from </a:t>
            </a:r>
            <a:r>
              <a:rPr lang="en-GB" err="1">
                <a:sym typeface="Wingdings" panose="05000000000000000000" pitchFamily="2" charset="2"/>
              </a:rPr>
              <a:t>theguidance</a:t>
            </a:r>
            <a:r>
              <a:rPr lang="en-GB">
                <a:sym typeface="Wingdings" panose="05000000000000000000" pitchFamily="2" charset="2"/>
              </a:rPr>
              <a:t> that accompanies the internal leadership reviews in a moment and you could almost plot them in the columns of the maturity model!</a:t>
            </a:r>
          </a:p>
          <a:p>
            <a:endParaRPr lang="en-GB">
              <a:sym typeface="Wingdings" panose="05000000000000000000" pitchFamily="2" charset="2"/>
            </a:endParaRP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595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6A147-FCF1-4F8D-D92E-0A8281F56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A6F40-722D-796E-B9B0-28440147C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65E48E-EBE3-DBFE-A36D-9FCD830BBE8E}"/>
              </a:ext>
            </a:extLst>
          </p:cNvPr>
          <p:cNvSpPr>
            <a:spLocks noGrp="1"/>
          </p:cNvSpPr>
          <p:nvPr>
            <p:ph type="body" idx="1"/>
          </p:nvPr>
        </p:nvSpPr>
        <p:spPr/>
        <p:txBody>
          <a:bodyPr/>
          <a:lstStyle/>
          <a:p>
            <a:endParaRPr lang="en-GB"/>
          </a:p>
          <a:p>
            <a:r>
              <a:rPr lang="en-GB"/>
              <a:t>They are deliberately named: these are internal to the institution AND they are to engage all those involved in distributed leadership of careers, including education leaders </a:t>
            </a:r>
          </a:p>
          <a:p>
            <a:endParaRPr lang="en-GB"/>
          </a:p>
          <a:p>
            <a:endParaRPr lang="en-GB"/>
          </a:p>
          <a:p>
            <a:r>
              <a:rPr lang="en-GB"/>
              <a:t>Ambition that every school, special school and college undertakes a careers impact internal leadership review annually within their impact evaluation process</a:t>
            </a:r>
          </a:p>
          <a:p>
            <a:endParaRPr lang="en-GB">
              <a:ea typeface="Calibri"/>
              <a:cs typeface="Calibri"/>
            </a:endParaRPr>
          </a:p>
          <a:p>
            <a:r>
              <a:rPr lang="en-GB">
                <a:ea typeface="Calibri"/>
                <a:cs typeface="Calibri"/>
              </a:rPr>
              <a:t>The key steps to a review are highlighted on this slide</a:t>
            </a:r>
          </a:p>
          <a:p>
            <a:endParaRPr lang="en-GB">
              <a:ea typeface="Calibri"/>
              <a:cs typeface="Calibri"/>
            </a:endParaRPr>
          </a:p>
          <a:p>
            <a:r>
              <a:rPr lang="en-GB">
                <a:ea typeface="Calibri"/>
                <a:cs typeface="Calibri"/>
              </a:rPr>
              <a:t>All those involved in distributed leadership of careers within an institution should convene in the review process</a:t>
            </a:r>
          </a:p>
          <a:p>
            <a:r>
              <a:rPr lang="en-GB">
                <a:ea typeface="Calibri"/>
                <a:cs typeface="Calibri"/>
              </a:rPr>
              <a:t>Those convened then consider the maturity model and agree the best ft statements on each line that describes practice in their institutions</a:t>
            </a:r>
          </a:p>
          <a:p>
            <a:r>
              <a:rPr lang="en-GB">
                <a:ea typeface="Calibri"/>
                <a:cs typeface="Calibri"/>
              </a:rPr>
              <a:t>We then encourage colleagues to return to the digital tool to record their responses – crucial that this lands as an offline review/discussion process where responses are recorded online through compass/Compass+</a:t>
            </a:r>
          </a:p>
          <a:p>
            <a:r>
              <a:rPr lang="en-GB">
                <a:ea typeface="Calibri"/>
                <a:cs typeface="Calibri"/>
              </a:rPr>
              <a:t>The digital functionality allows institutions to see data visualisations of their strengths and areas for focus and recommendations for improvement</a:t>
            </a:r>
          </a:p>
          <a:p>
            <a:endParaRPr lang="en-GB">
              <a:ea typeface="Calibri"/>
              <a:cs typeface="Calibri"/>
            </a:endParaRPr>
          </a:p>
          <a:p>
            <a:r>
              <a:rPr lang="en-GB">
                <a:ea typeface="Calibri"/>
                <a:cs typeface="Calibri"/>
              </a:rPr>
              <a:t>The data that institutions see will inform next steps and action planning</a:t>
            </a:r>
          </a:p>
          <a:p>
            <a:endParaRPr lang="en-GB">
              <a:cs typeface="Calibri"/>
            </a:endParaRPr>
          </a:p>
          <a:p>
            <a:r>
              <a:rPr lang="en-GB">
                <a:cs typeface="Calibri"/>
              </a:rPr>
              <a:t>The engagement collateral folder will include an overview doc of internal leadership review value, purpose and process. There is also an animation in train that should be ready for September</a:t>
            </a:r>
            <a:endParaRPr lang="en-GB"/>
          </a:p>
          <a:p>
            <a:endParaRPr lang="en-GB"/>
          </a:p>
        </p:txBody>
      </p:sp>
      <p:sp>
        <p:nvSpPr>
          <p:cNvPr id="4" name="Slide Number Placeholder 3">
            <a:extLst>
              <a:ext uri="{FF2B5EF4-FFF2-40B4-BE49-F238E27FC236}">
                <a16:creationId xmlns:a16="http://schemas.microsoft.com/office/drawing/2014/main" id="{8FD85ED7-E46D-22AF-EFE3-81605A59BA0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0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9693-7577-4133-81D0-A2DDE373DC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763F06-F01C-4AAC-9D65-F52A566F4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0E89A5-D84B-4C25-9DDC-19F521D8C688}"/>
              </a:ext>
            </a:extLst>
          </p:cNvPr>
          <p:cNvSpPr>
            <a:spLocks noGrp="1"/>
          </p:cNvSpPr>
          <p:nvPr>
            <p:ph type="dt" sz="half" idx="10"/>
          </p:nvPr>
        </p:nvSpPr>
        <p:spPr/>
        <p:txBody>
          <a:bodyPr/>
          <a:lstStyle/>
          <a:p>
            <a:fld id="{90A5B54E-FBA5-4646-B46A-33AD681BE540}" type="datetimeFigureOut">
              <a:rPr lang="en-GB" smtClean="0"/>
              <a:t>04/02/2025</a:t>
            </a:fld>
            <a:endParaRPr lang="en-GB"/>
          </a:p>
        </p:txBody>
      </p:sp>
      <p:sp>
        <p:nvSpPr>
          <p:cNvPr id="5" name="Footer Placeholder 4">
            <a:extLst>
              <a:ext uri="{FF2B5EF4-FFF2-40B4-BE49-F238E27FC236}">
                <a16:creationId xmlns:a16="http://schemas.microsoft.com/office/drawing/2014/main" id="{4FBA0FFB-6BAE-4C91-A669-C6E8D02F8C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4032EC-F972-4AF0-B170-9AECB39CACF3}"/>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280448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E767-CEA9-4147-8CC4-8E6570A40B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6CC8C1-1BFB-4D00-9622-823FEC9AF1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D26A9-2C4C-4AC5-8BD2-D1BA7186FCE2}"/>
              </a:ext>
            </a:extLst>
          </p:cNvPr>
          <p:cNvSpPr>
            <a:spLocks noGrp="1"/>
          </p:cNvSpPr>
          <p:nvPr>
            <p:ph type="dt" sz="half" idx="10"/>
          </p:nvPr>
        </p:nvSpPr>
        <p:spPr/>
        <p:txBody>
          <a:bodyPr/>
          <a:lstStyle/>
          <a:p>
            <a:fld id="{90A5B54E-FBA5-4646-B46A-33AD681BE540}" type="datetimeFigureOut">
              <a:rPr lang="en-GB" smtClean="0"/>
              <a:t>04/02/2025</a:t>
            </a:fld>
            <a:endParaRPr lang="en-GB"/>
          </a:p>
        </p:txBody>
      </p:sp>
      <p:sp>
        <p:nvSpPr>
          <p:cNvPr id="5" name="Footer Placeholder 4">
            <a:extLst>
              <a:ext uri="{FF2B5EF4-FFF2-40B4-BE49-F238E27FC236}">
                <a16:creationId xmlns:a16="http://schemas.microsoft.com/office/drawing/2014/main" id="{4B1311D9-5F02-46FE-9E01-C079BB73C9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686915-0322-481F-BF9B-1E79F12A2660}"/>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88633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2F88A-FA56-4AA6-AD3B-6163B95BC8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4E4A6A-770D-4751-B3D6-2A5F8CBCAB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5C4345-3D31-4BED-8709-B37AEE3955BA}"/>
              </a:ext>
            </a:extLst>
          </p:cNvPr>
          <p:cNvSpPr>
            <a:spLocks noGrp="1"/>
          </p:cNvSpPr>
          <p:nvPr>
            <p:ph type="dt" sz="half" idx="10"/>
          </p:nvPr>
        </p:nvSpPr>
        <p:spPr/>
        <p:txBody>
          <a:bodyPr/>
          <a:lstStyle/>
          <a:p>
            <a:fld id="{90A5B54E-FBA5-4646-B46A-33AD681BE540}" type="datetimeFigureOut">
              <a:rPr lang="en-GB" smtClean="0"/>
              <a:t>04/02/2025</a:t>
            </a:fld>
            <a:endParaRPr lang="en-GB"/>
          </a:p>
        </p:txBody>
      </p:sp>
      <p:sp>
        <p:nvSpPr>
          <p:cNvPr id="5" name="Footer Placeholder 4">
            <a:extLst>
              <a:ext uri="{FF2B5EF4-FFF2-40B4-BE49-F238E27FC236}">
                <a16:creationId xmlns:a16="http://schemas.microsoft.com/office/drawing/2014/main" id="{6CF8DDE8-6A61-4B87-A6B1-08E31E6D4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7BDAFE-C1A2-4A04-A589-3B5C75A48FB3}"/>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17361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4187825"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4"/>
            <a:ext cx="1908176" cy="772435"/>
          </a:xfrm>
          <a:prstGeom prst="rect">
            <a:avLst/>
          </a:prstGeom>
        </p:spPr>
      </p:pic>
    </p:spTree>
    <p:extLst>
      <p:ext uri="{BB962C8B-B14F-4D97-AF65-F5344CB8AC3E}">
        <p14:creationId xmlns:p14="http://schemas.microsoft.com/office/powerpoint/2010/main" val="2583428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with Logo">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Tree>
    <p:extLst>
      <p:ext uri="{BB962C8B-B14F-4D97-AF65-F5344CB8AC3E}">
        <p14:creationId xmlns:p14="http://schemas.microsoft.com/office/powerpoint/2010/main" val="4090050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l Lin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6524625"/>
            <a:ext cx="12192001" cy="333375"/>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9388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 Teal and Lin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4" name="Picture 3">
            <a:extLst>
              <a:ext uri="{FF2B5EF4-FFF2-40B4-BE49-F238E27FC236}">
                <a16:creationId xmlns:a16="http://schemas.microsoft.com/office/drawing/2014/main" id="{71AE3DFC-A247-B340-AB77-8A7B707A1730}"/>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566872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sp>
        <p:nvSpPr>
          <p:cNvPr id="5" name="Text Placeholder 5"/>
          <p:cNvSpPr>
            <a:spLocks noGrp="1"/>
          </p:cNvSpPr>
          <p:nvPr>
            <p:ph type="body" sz="quarter" idx="11"/>
          </p:nvPr>
        </p:nvSpPr>
        <p:spPr>
          <a:xfrm>
            <a:off x="586799" y="6274800"/>
            <a:ext cx="11017826" cy="382588"/>
          </a:xfrm>
          <a:prstGeom prst="rect">
            <a:avLst/>
          </a:prstGeom>
        </p:spPr>
        <p:txBody>
          <a:bodyPr>
            <a:normAutofit/>
          </a:bodyPr>
          <a:lstStyle>
            <a:lvl1pPr marL="0" indent="0">
              <a:buNone/>
              <a:defRPr sz="1600"/>
            </a:lvl1pPr>
          </a:lstStyle>
          <a:p>
            <a:pPr lvl="0"/>
            <a:r>
              <a:rPr lang="en-US"/>
              <a:t>Click to edit Master text styles</a:t>
            </a:r>
          </a:p>
        </p:txBody>
      </p:sp>
      <p:cxnSp>
        <p:nvCxnSpPr>
          <p:cNvPr id="6" name="Straight Connector 5" descr="Line" title="Line"/>
          <p:cNvCxnSpPr/>
          <p:nvPr/>
        </p:nvCxnSpPr>
        <p:spPr>
          <a:xfrm>
            <a:off x="587375" y="6129338"/>
            <a:ext cx="11017250" cy="0"/>
          </a:xfrm>
          <a:prstGeom prst="line">
            <a:avLst/>
          </a:prstGeom>
          <a:ln w="38100">
            <a:solidFill>
              <a:srgbClr val="ED64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292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6524624"/>
            <a:ext cx="12192001" cy="333375"/>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8895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85AAACFD-F6AA-AB4D-8FFD-0933B201C669}"/>
              </a:ext>
            </a:extLst>
          </p:cNvPr>
          <p:cNvSpPr/>
          <p:nvPr userDrawn="1"/>
        </p:nvSpPr>
        <p:spPr>
          <a:xfrm>
            <a:off x="1"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115C5446-B212-CC47-8F52-ABB36D4E0E4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4289459" y="560598"/>
            <a:ext cx="310092" cy="6297403"/>
          </a:xfrm>
          <a:prstGeom prst="rect">
            <a:avLst/>
          </a:prstGeom>
        </p:spPr>
      </p:pic>
    </p:spTree>
    <p:extLst>
      <p:ext uri="{BB962C8B-B14F-4D97-AF65-F5344CB8AC3E}">
        <p14:creationId xmlns:p14="http://schemas.microsoft.com/office/powerpoint/2010/main" val="3613204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1"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Tree>
    <p:extLst>
      <p:ext uri="{BB962C8B-B14F-4D97-AF65-F5344CB8AC3E}">
        <p14:creationId xmlns:p14="http://schemas.microsoft.com/office/powerpoint/2010/main" val="323544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4D200-598A-4FEC-A8A8-35003B0BAC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085B6E-B691-4636-B55A-88AC1C149F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934850-13EC-419D-880B-779D5CD3ABD9}"/>
              </a:ext>
            </a:extLst>
          </p:cNvPr>
          <p:cNvSpPr>
            <a:spLocks noGrp="1"/>
          </p:cNvSpPr>
          <p:nvPr>
            <p:ph type="dt" sz="half" idx="10"/>
          </p:nvPr>
        </p:nvSpPr>
        <p:spPr/>
        <p:txBody>
          <a:bodyPr/>
          <a:lstStyle/>
          <a:p>
            <a:fld id="{90A5B54E-FBA5-4646-B46A-33AD681BE540}" type="datetimeFigureOut">
              <a:rPr lang="en-GB" smtClean="0"/>
              <a:t>04/02/2025</a:t>
            </a:fld>
            <a:endParaRPr lang="en-GB"/>
          </a:p>
        </p:txBody>
      </p:sp>
      <p:sp>
        <p:nvSpPr>
          <p:cNvPr id="5" name="Footer Placeholder 4">
            <a:extLst>
              <a:ext uri="{FF2B5EF4-FFF2-40B4-BE49-F238E27FC236}">
                <a16:creationId xmlns:a16="http://schemas.microsoft.com/office/drawing/2014/main" id="{AF44D82B-CB56-4C32-9F05-8C2BBCAE77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FF2C27-DC5B-4F29-926D-7018F816DFF5}"/>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1362378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ircle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4"/>
            <a:ext cx="1908176" cy="772435"/>
          </a:xfrm>
          <a:prstGeom prst="rect">
            <a:avLst/>
          </a:prstGeom>
        </p:spPr>
      </p:pic>
      <p:pic>
        <p:nvPicPr>
          <p:cNvPr id="6" name="Picture 5">
            <a:extLst>
              <a:ext uri="{FF2B5EF4-FFF2-40B4-BE49-F238E27FC236}">
                <a16:creationId xmlns:a16="http://schemas.microsoft.com/office/drawing/2014/main" id="{B7493131-0071-9343-8BB9-5937799C213F}"/>
              </a:ext>
            </a:extLst>
          </p:cNvPr>
          <p:cNvPicPr>
            <a:picLocks noChangeAspect="1"/>
          </p:cNvPicPr>
          <p:nvPr userDrawn="1"/>
        </p:nvPicPr>
        <p:blipFill rotWithShape="1">
          <a:blip r:embed="rId4">
            <a:alphaModFix amt="50000"/>
          </a:blip>
          <a:srcRect l="41935" t="45045" r="42085" b="37103"/>
          <a:stretch/>
        </p:blipFill>
        <p:spPr>
          <a:xfrm>
            <a:off x="8736228" y="1161536"/>
            <a:ext cx="3455773" cy="5696464"/>
          </a:xfrm>
          <a:prstGeom prst="rect">
            <a:avLst/>
          </a:prstGeom>
        </p:spPr>
      </p:pic>
    </p:spTree>
    <p:extLst>
      <p:ext uri="{BB962C8B-B14F-4D97-AF65-F5344CB8AC3E}">
        <p14:creationId xmlns:p14="http://schemas.microsoft.com/office/powerpoint/2010/main" val="297672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2FD0-AD55-4E7E-AC65-91EBE89CD5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BB3556-BD13-4B6A-9511-2B08F8252A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E256C2-3F12-46A5-84C2-825DB86C0582}"/>
              </a:ext>
            </a:extLst>
          </p:cNvPr>
          <p:cNvSpPr>
            <a:spLocks noGrp="1"/>
          </p:cNvSpPr>
          <p:nvPr>
            <p:ph type="dt" sz="half" idx="10"/>
          </p:nvPr>
        </p:nvSpPr>
        <p:spPr/>
        <p:txBody>
          <a:bodyPr/>
          <a:lstStyle/>
          <a:p>
            <a:fld id="{90A5B54E-FBA5-4646-B46A-33AD681BE540}" type="datetimeFigureOut">
              <a:rPr lang="en-GB" smtClean="0"/>
              <a:t>04/02/2025</a:t>
            </a:fld>
            <a:endParaRPr lang="en-GB"/>
          </a:p>
        </p:txBody>
      </p:sp>
      <p:sp>
        <p:nvSpPr>
          <p:cNvPr id="5" name="Footer Placeholder 4">
            <a:extLst>
              <a:ext uri="{FF2B5EF4-FFF2-40B4-BE49-F238E27FC236}">
                <a16:creationId xmlns:a16="http://schemas.microsoft.com/office/drawing/2014/main" id="{FE38B36B-3E23-4B16-B9B9-4FB887512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5618A4-634B-45D3-81C3-70D245057FBC}"/>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327583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8488-20AF-466B-B054-887F113F86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BDBA9B-90A3-4C04-BEB1-19688BD724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5BE9AA-1D6C-4058-8378-7DD2877DA9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EF3D80-8DAE-43E0-952B-C51571E9ED41}"/>
              </a:ext>
            </a:extLst>
          </p:cNvPr>
          <p:cNvSpPr>
            <a:spLocks noGrp="1"/>
          </p:cNvSpPr>
          <p:nvPr>
            <p:ph type="dt" sz="half" idx="10"/>
          </p:nvPr>
        </p:nvSpPr>
        <p:spPr/>
        <p:txBody>
          <a:bodyPr/>
          <a:lstStyle/>
          <a:p>
            <a:fld id="{90A5B54E-FBA5-4646-B46A-33AD681BE540}" type="datetimeFigureOut">
              <a:rPr lang="en-GB" smtClean="0"/>
              <a:t>04/02/2025</a:t>
            </a:fld>
            <a:endParaRPr lang="en-GB"/>
          </a:p>
        </p:txBody>
      </p:sp>
      <p:sp>
        <p:nvSpPr>
          <p:cNvPr id="6" name="Footer Placeholder 5">
            <a:extLst>
              <a:ext uri="{FF2B5EF4-FFF2-40B4-BE49-F238E27FC236}">
                <a16:creationId xmlns:a16="http://schemas.microsoft.com/office/drawing/2014/main" id="{45F10A6D-A325-4817-8DFE-477B48B3AB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E0DA2A-E8E2-4BFF-BE7A-079E6A189C47}"/>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317592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860C-787F-4506-87F3-F79CBE921D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2DE8DE-26C2-4CC4-B365-445C4D057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7F68D-1563-482C-BFAE-31C4F1FEF8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F27ABE-70D5-4DAB-9543-931EBAB14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D3D2B8-B90D-4C34-B341-C453DED995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344482-FA3E-404D-97B2-AE06CBED5A17}"/>
              </a:ext>
            </a:extLst>
          </p:cNvPr>
          <p:cNvSpPr>
            <a:spLocks noGrp="1"/>
          </p:cNvSpPr>
          <p:nvPr>
            <p:ph type="dt" sz="half" idx="10"/>
          </p:nvPr>
        </p:nvSpPr>
        <p:spPr/>
        <p:txBody>
          <a:bodyPr/>
          <a:lstStyle/>
          <a:p>
            <a:fld id="{90A5B54E-FBA5-4646-B46A-33AD681BE540}" type="datetimeFigureOut">
              <a:rPr lang="en-GB" smtClean="0"/>
              <a:t>04/02/2025</a:t>
            </a:fld>
            <a:endParaRPr lang="en-GB"/>
          </a:p>
        </p:txBody>
      </p:sp>
      <p:sp>
        <p:nvSpPr>
          <p:cNvPr id="8" name="Footer Placeholder 7">
            <a:extLst>
              <a:ext uri="{FF2B5EF4-FFF2-40B4-BE49-F238E27FC236}">
                <a16:creationId xmlns:a16="http://schemas.microsoft.com/office/drawing/2014/main" id="{1DDBDF7A-F69B-4488-BD70-9F17F715CD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E7710B-4372-4834-AD8A-36B5FE4DDDA5}"/>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74344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F13A-6B00-4F8E-A60A-D278D4FD87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79E9DC-4B8F-4986-8DB3-18742C708E55}"/>
              </a:ext>
            </a:extLst>
          </p:cNvPr>
          <p:cNvSpPr>
            <a:spLocks noGrp="1"/>
          </p:cNvSpPr>
          <p:nvPr>
            <p:ph type="dt" sz="half" idx="10"/>
          </p:nvPr>
        </p:nvSpPr>
        <p:spPr/>
        <p:txBody>
          <a:bodyPr/>
          <a:lstStyle/>
          <a:p>
            <a:fld id="{90A5B54E-FBA5-4646-B46A-33AD681BE540}" type="datetimeFigureOut">
              <a:rPr lang="en-GB" smtClean="0"/>
              <a:t>04/02/2025</a:t>
            </a:fld>
            <a:endParaRPr lang="en-GB"/>
          </a:p>
        </p:txBody>
      </p:sp>
      <p:sp>
        <p:nvSpPr>
          <p:cNvPr id="4" name="Footer Placeholder 3">
            <a:extLst>
              <a:ext uri="{FF2B5EF4-FFF2-40B4-BE49-F238E27FC236}">
                <a16:creationId xmlns:a16="http://schemas.microsoft.com/office/drawing/2014/main" id="{107EE619-9EC4-4CFB-8161-BBB18F8D5D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AC6A71-0C65-44B7-A247-AF9B14E6E9AF}"/>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31800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3D476-FE02-4294-BB15-AF92959646B6}"/>
              </a:ext>
            </a:extLst>
          </p:cNvPr>
          <p:cNvSpPr>
            <a:spLocks noGrp="1"/>
          </p:cNvSpPr>
          <p:nvPr>
            <p:ph type="dt" sz="half" idx="10"/>
          </p:nvPr>
        </p:nvSpPr>
        <p:spPr/>
        <p:txBody>
          <a:bodyPr/>
          <a:lstStyle/>
          <a:p>
            <a:fld id="{90A5B54E-FBA5-4646-B46A-33AD681BE540}" type="datetimeFigureOut">
              <a:rPr lang="en-GB" smtClean="0"/>
              <a:t>04/02/2025</a:t>
            </a:fld>
            <a:endParaRPr lang="en-GB"/>
          </a:p>
        </p:txBody>
      </p:sp>
      <p:sp>
        <p:nvSpPr>
          <p:cNvPr id="3" name="Footer Placeholder 2">
            <a:extLst>
              <a:ext uri="{FF2B5EF4-FFF2-40B4-BE49-F238E27FC236}">
                <a16:creationId xmlns:a16="http://schemas.microsoft.com/office/drawing/2014/main" id="{03635C56-C31A-4007-95D2-239110CAED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D2B9D8-F597-4195-852B-E7E2C3B8A8EE}"/>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416245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6575-44FC-4BB4-B548-BCECD43DE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203630-607A-4D8E-BC91-CD36C96EC5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64FB43-24AE-46D9-BC84-87D7CEBC8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47BB5B-EE3A-47AE-B940-C78258269BBB}"/>
              </a:ext>
            </a:extLst>
          </p:cNvPr>
          <p:cNvSpPr>
            <a:spLocks noGrp="1"/>
          </p:cNvSpPr>
          <p:nvPr>
            <p:ph type="dt" sz="half" idx="10"/>
          </p:nvPr>
        </p:nvSpPr>
        <p:spPr/>
        <p:txBody>
          <a:bodyPr/>
          <a:lstStyle/>
          <a:p>
            <a:fld id="{90A5B54E-FBA5-4646-B46A-33AD681BE540}" type="datetimeFigureOut">
              <a:rPr lang="en-GB" smtClean="0"/>
              <a:t>04/02/2025</a:t>
            </a:fld>
            <a:endParaRPr lang="en-GB"/>
          </a:p>
        </p:txBody>
      </p:sp>
      <p:sp>
        <p:nvSpPr>
          <p:cNvPr id="6" name="Footer Placeholder 5">
            <a:extLst>
              <a:ext uri="{FF2B5EF4-FFF2-40B4-BE49-F238E27FC236}">
                <a16:creationId xmlns:a16="http://schemas.microsoft.com/office/drawing/2014/main" id="{CF342F22-EB21-4825-B9C0-97EADEF5A2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B500A3-4353-40A7-9DB4-AE097E147978}"/>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78476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4810-FE69-4F39-BEAD-BCB8BCA7B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99EACF-3C19-4384-B686-0AD857A89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8BAD60-4370-495F-8ED5-299BCF98C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46300-E593-4B9B-9827-7B9BD87FD82E}"/>
              </a:ext>
            </a:extLst>
          </p:cNvPr>
          <p:cNvSpPr>
            <a:spLocks noGrp="1"/>
          </p:cNvSpPr>
          <p:nvPr>
            <p:ph type="dt" sz="half" idx="10"/>
          </p:nvPr>
        </p:nvSpPr>
        <p:spPr/>
        <p:txBody>
          <a:bodyPr/>
          <a:lstStyle/>
          <a:p>
            <a:fld id="{90A5B54E-FBA5-4646-B46A-33AD681BE540}" type="datetimeFigureOut">
              <a:rPr lang="en-GB" smtClean="0"/>
              <a:t>04/02/2025</a:t>
            </a:fld>
            <a:endParaRPr lang="en-GB"/>
          </a:p>
        </p:txBody>
      </p:sp>
      <p:sp>
        <p:nvSpPr>
          <p:cNvPr id="6" name="Footer Placeholder 5">
            <a:extLst>
              <a:ext uri="{FF2B5EF4-FFF2-40B4-BE49-F238E27FC236}">
                <a16:creationId xmlns:a16="http://schemas.microsoft.com/office/drawing/2014/main" id="{881977E6-6B89-49B3-A142-B6E9E47BE0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2419A5-174C-4F22-9A39-A400FF89D3D2}"/>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179419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8A065-A9DE-4B5F-9C33-498B62D01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C1DE8B-652C-4A0F-B1CB-576128076B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B68BFE-5A77-4E0F-AF7B-D3F071905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B54E-FBA5-4646-B46A-33AD681BE540}" type="datetimeFigureOut">
              <a:rPr lang="en-GB" smtClean="0"/>
              <a:t>04/02/2025</a:t>
            </a:fld>
            <a:endParaRPr lang="en-GB"/>
          </a:p>
        </p:txBody>
      </p:sp>
      <p:sp>
        <p:nvSpPr>
          <p:cNvPr id="5" name="Footer Placeholder 4">
            <a:extLst>
              <a:ext uri="{FF2B5EF4-FFF2-40B4-BE49-F238E27FC236}">
                <a16:creationId xmlns:a16="http://schemas.microsoft.com/office/drawing/2014/main" id="{D56B0803-AB38-4151-BAD1-5BBAE9ABD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3B97F8-397C-4199-9BE4-882C7ADE3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8E04E-EB88-4C36-A82D-43813F54D80C}" type="slidenum">
              <a:rPr lang="en-GB" smtClean="0"/>
              <a:t>‹#›</a:t>
            </a:fld>
            <a:endParaRPr lang="en-GB"/>
          </a:p>
        </p:txBody>
      </p:sp>
    </p:spTree>
    <p:extLst>
      <p:ext uri="{BB962C8B-B14F-4D97-AF65-F5344CB8AC3E}">
        <p14:creationId xmlns:p14="http://schemas.microsoft.com/office/powerpoint/2010/main" val="1601956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john.ambrose@complete-careers.com"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john.ambrose@complete-careers.com" TargetMode="Externa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https://resources.careersandenterprise.co.uk/careers-impact-internal-leadership-review"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careersandenterprise.zendesk.com/hc/en-gb/sections/13590700129948-Careers-Impact-System"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https://cec-compass.zendesk.com/hc/en-gb"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resources.careersandenterprise.co.uk/careers-impact-internal-leadership-review"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27338-90D6-6603-272E-8170C4EDB3AA}"/>
              </a:ext>
            </a:extLst>
          </p:cNvPr>
          <p:cNvSpPr txBox="1"/>
          <p:nvPr/>
        </p:nvSpPr>
        <p:spPr>
          <a:xfrm>
            <a:off x="300798" y="3013501"/>
            <a:ext cx="3501482" cy="830997"/>
          </a:xfrm>
          <a:prstGeom prst="rect">
            <a:avLst/>
          </a:prstGeom>
          <a:noFill/>
        </p:spPr>
        <p:txBody>
          <a:bodyPr wrap="square" rtlCol="0">
            <a:spAutoFit/>
          </a:bodyPr>
          <a:lstStyle/>
          <a:p>
            <a:r>
              <a:rPr lang="en-GB" sz="4800" dirty="0"/>
              <a:t>Session Aims</a:t>
            </a:r>
          </a:p>
        </p:txBody>
      </p:sp>
      <p:sp>
        <p:nvSpPr>
          <p:cNvPr id="3" name="TextBox 2">
            <a:extLst>
              <a:ext uri="{FF2B5EF4-FFF2-40B4-BE49-F238E27FC236}">
                <a16:creationId xmlns:a16="http://schemas.microsoft.com/office/drawing/2014/main" id="{3B14AE20-4A17-2DB5-0C5F-3180883507BB}"/>
              </a:ext>
            </a:extLst>
          </p:cNvPr>
          <p:cNvSpPr txBox="1"/>
          <p:nvPr/>
        </p:nvSpPr>
        <p:spPr>
          <a:xfrm>
            <a:off x="4512105" y="1570904"/>
            <a:ext cx="7263161" cy="4154984"/>
          </a:xfrm>
          <a:prstGeom prst="rect">
            <a:avLst/>
          </a:prstGeom>
          <a:noFill/>
        </p:spPr>
        <p:txBody>
          <a:bodyPr wrap="square" rtlCol="0">
            <a:spAutoFit/>
          </a:bodyPr>
          <a:lstStyle/>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a:solidFill>
                  <a:schemeClr val="bg1"/>
                </a:solidFill>
              </a:rPr>
              <a:t>To understand the value &amp; purpose of engaging with a Careers Impact internal leadership review</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a:solidFill>
                  <a:schemeClr val="bg1"/>
                </a:solidFill>
              </a:rPr>
              <a:t>To understand the process and commitment to engage in a Careers Impact internal leadership review</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a:solidFill>
                  <a:schemeClr val="bg1"/>
                </a:solidFill>
              </a:rPr>
              <a:t>To gain insight into what to expect from a Careers Impact internal leadership review</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a:solidFill>
                  <a:schemeClr val="bg1"/>
                </a:solidFill>
              </a:rPr>
              <a:t>To Understand the difference between CIS &amp; QiC </a:t>
            </a:r>
          </a:p>
        </p:txBody>
      </p:sp>
    </p:spTree>
    <p:extLst>
      <p:ext uri="{BB962C8B-B14F-4D97-AF65-F5344CB8AC3E}">
        <p14:creationId xmlns:p14="http://schemas.microsoft.com/office/powerpoint/2010/main" val="1798933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CACA2-3A14-8504-ED5C-8D04BCC4571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138BA12-173B-7BE5-ECF8-B322509E51D6}"/>
              </a:ext>
            </a:extLst>
          </p:cNvPr>
          <p:cNvSpPr txBox="1"/>
          <p:nvPr/>
        </p:nvSpPr>
        <p:spPr>
          <a:xfrm>
            <a:off x="874059" y="2097741"/>
            <a:ext cx="5221941" cy="17235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FFFFFF"/>
                </a:solidFill>
                <a:effectLst/>
                <a:uLnTx/>
                <a:uFillTx/>
                <a:latin typeface="Calibri" panose="020F0502020204030204"/>
                <a:ea typeface="+mn-ea"/>
                <a:cs typeface="+mn-cs"/>
              </a:rPr>
              <a:t>Careers Impact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FFFFFF"/>
                </a:solidFill>
                <a:effectLst/>
                <a:uLnTx/>
                <a:uFillTx/>
                <a:latin typeface="Calibri" panose="020F0502020204030204"/>
                <a:ea typeface="+mn-ea"/>
                <a:cs typeface="+mn-cs"/>
              </a:rPr>
              <a:t>Self-evaluation tool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85857"/>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51CE16AA-AB99-393F-FA2F-FBFF45F04F07}"/>
              </a:ext>
            </a:extLst>
          </p:cNvPr>
          <p:cNvGraphicFramePr/>
          <p:nvPr/>
        </p:nvGraphicFramePr>
        <p:xfrm>
          <a:off x="511444" y="1487155"/>
          <a:ext cx="11410546" cy="503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E742DCE-2D70-856E-2388-AA7DAF0CAE51}"/>
              </a:ext>
            </a:extLst>
          </p:cNvPr>
          <p:cNvSpPr txBox="1"/>
          <p:nvPr/>
        </p:nvSpPr>
        <p:spPr>
          <a:xfrm>
            <a:off x="511444" y="439207"/>
            <a:ext cx="909750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A9A9"/>
                </a:solidFill>
                <a:effectLst/>
                <a:uLnTx/>
                <a:uFillTx/>
                <a:latin typeface="Calibri" panose="020F0502020204030204"/>
                <a:ea typeface="+mn-ea"/>
                <a:cs typeface="+mn-cs"/>
              </a:rPr>
              <a:t>Internal leadership reviews</a:t>
            </a:r>
          </a:p>
        </p:txBody>
      </p:sp>
      <p:pic>
        <p:nvPicPr>
          <p:cNvPr id="18" name="Picture 17" descr="A diagram of careers impact&#10;&#10;Description automatically generated">
            <a:extLst>
              <a:ext uri="{FF2B5EF4-FFF2-40B4-BE49-F238E27FC236}">
                <a16:creationId xmlns:a16="http://schemas.microsoft.com/office/drawing/2014/main" id="{723B6473-4292-8A80-6259-AD2F10C93DBC}"/>
              </a:ext>
            </a:extLst>
          </p:cNvPr>
          <p:cNvPicPr>
            <a:picLocks noChangeAspect="1"/>
          </p:cNvPicPr>
          <p:nvPr/>
        </p:nvPicPr>
        <p:blipFill>
          <a:blip r:embed="rId8"/>
          <a:stretch>
            <a:fillRect/>
          </a:stretch>
        </p:blipFill>
        <p:spPr>
          <a:xfrm>
            <a:off x="5783763" y="444166"/>
            <a:ext cx="2790158" cy="1989222"/>
          </a:xfrm>
          <a:prstGeom prst="rect">
            <a:avLst/>
          </a:prstGeom>
        </p:spPr>
      </p:pic>
    </p:spTree>
    <p:extLst>
      <p:ext uri="{BB962C8B-B14F-4D97-AF65-F5344CB8AC3E}">
        <p14:creationId xmlns:p14="http://schemas.microsoft.com/office/powerpoint/2010/main" val="367686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7D89BA-F99A-4657-BFCF-084B00A607B0}"/>
              </a:ext>
            </a:extLst>
          </p:cNvPr>
          <p:cNvSpPr/>
          <p:nvPr/>
        </p:nvSpPr>
        <p:spPr>
          <a:xfrm rot="16200000">
            <a:off x="-3163954" y="3163957"/>
            <a:ext cx="6858002" cy="530088"/>
          </a:xfrm>
          <a:prstGeom prst="rect">
            <a:avLst/>
          </a:prstGeom>
          <a:gradFill flip="none" rotWithShape="1">
            <a:gsLst>
              <a:gs pos="47800">
                <a:srgbClr val="80015C"/>
              </a:gs>
              <a:gs pos="0">
                <a:srgbClr val="0C00B0"/>
              </a:gs>
              <a:gs pos="100000">
                <a:srgbClr val="FF03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6">
            <a:extLst>
              <a:ext uri="{FF2B5EF4-FFF2-40B4-BE49-F238E27FC236}">
                <a16:creationId xmlns:a16="http://schemas.microsoft.com/office/drawing/2014/main" id="{3695ABD1-E967-47FA-996C-BDA05B2A6B7B}"/>
              </a:ext>
            </a:extLst>
          </p:cNvPr>
          <p:cNvSpPr>
            <a:spLocks noGrp="1"/>
          </p:cNvSpPr>
          <p:nvPr>
            <p:ph type="title"/>
          </p:nvPr>
        </p:nvSpPr>
        <p:spPr>
          <a:xfrm>
            <a:off x="985149" y="348289"/>
            <a:ext cx="10515600" cy="1585913"/>
          </a:xfrm>
        </p:spPr>
        <p:txBody>
          <a:bodyPr>
            <a:normAutofit fontScale="90000"/>
          </a:bodyPr>
          <a:lstStyle/>
          <a:p>
            <a:pPr algn="ctr"/>
            <a:br>
              <a:rPr lang="en-GB" sz="3600" b="1" dirty="0">
                <a:solidFill>
                  <a:srgbClr val="0B0055"/>
                </a:solidFill>
              </a:rPr>
            </a:br>
            <a:br>
              <a:rPr lang="en-GB" sz="3600" b="1" dirty="0">
                <a:solidFill>
                  <a:srgbClr val="0B0055"/>
                </a:solidFill>
              </a:rPr>
            </a:br>
            <a:br>
              <a:rPr lang="en-GB" sz="3600" b="1" dirty="0">
                <a:solidFill>
                  <a:srgbClr val="0B0055"/>
                </a:solidFill>
              </a:rPr>
            </a:br>
            <a:br>
              <a:rPr lang="en-GB" sz="3600" b="1" dirty="0">
                <a:solidFill>
                  <a:srgbClr val="0B0055"/>
                </a:solidFill>
              </a:rPr>
            </a:br>
            <a:r>
              <a:rPr lang="en-GB" sz="8000" b="1" dirty="0">
                <a:solidFill>
                  <a:srgbClr val="0B0055"/>
                </a:solidFill>
              </a:rPr>
              <a:t>Quality Assuring Careers</a:t>
            </a:r>
            <a:endParaRPr lang="en-GB" sz="3200" b="1" dirty="0">
              <a:solidFill>
                <a:srgbClr val="C00000"/>
              </a:solidFill>
              <a:latin typeface="+mn-lt"/>
            </a:endParaRPr>
          </a:p>
        </p:txBody>
      </p:sp>
      <p:sp>
        <p:nvSpPr>
          <p:cNvPr id="2" name="Content Placeholder 1">
            <a:extLst>
              <a:ext uri="{FF2B5EF4-FFF2-40B4-BE49-F238E27FC236}">
                <a16:creationId xmlns:a16="http://schemas.microsoft.com/office/drawing/2014/main" id="{3AAD512C-184A-4C56-93FE-CBA6236B08C3}"/>
              </a:ext>
            </a:extLst>
          </p:cNvPr>
          <p:cNvSpPr>
            <a:spLocks noGrp="1"/>
          </p:cNvSpPr>
          <p:nvPr>
            <p:ph idx="1"/>
          </p:nvPr>
        </p:nvSpPr>
        <p:spPr>
          <a:xfrm>
            <a:off x="783857" y="2439789"/>
            <a:ext cx="10918185" cy="3674056"/>
          </a:xfrm>
        </p:spPr>
        <p:txBody>
          <a:bodyPr>
            <a:normAutofit fontScale="70000" lnSpcReduction="20000"/>
          </a:bodyPr>
          <a:lstStyle/>
          <a:p>
            <a:pPr marL="0" indent="0">
              <a:buNone/>
            </a:pPr>
            <a:endParaRPr lang="en-GB" sz="4700" dirty="0">
              <a:solidFill>
                <a:srgbClr val="0C00B0"/>
              </a:solidFill>
            </a:endParaRPr>
          </a:p>
          <a:p>
            <a:pPr marL="0" indent="0" algn="ctr">
              <a:buNone/>
            </a:pPr>
            <a:endParaRPr lang="en-GB" sz="4700" dirty="0">
              <a:solidFill>
                <a:srgbClr val="0C00B0"/>
              </a:solidFill>
            </a:endParaRPr>
          </a:p>
          <a:p>
            <a:pPr marL="0" indent="0" algn="ctr">
              <a:buNone/>
            </a:pPr>
            <a:endParaRPr lang="en-GB" sz="3400" dirty="0">
              <a:solidFill>
                <a:srgbClr val="0B0055"/>
              </a:solidFill>
            </a:endParaRPr>
          </a:p>
          <a:p>
            <a:pPr marL="0" indent="0" algn="ctr">
              <a:buNone/>
            </a:pPr>
            <a:r>
              <a:rPr lang="en-GB" sz="7200" dirty="0">
                <a:solidFill>
                  <a:srgbClr val="0B0055"/>
                </a:solidFill>
              </a:rPr>
              <a:t>John Ambrose</a:t>
            </a:r>
          </a:p>
          <a:p>
            <a:pPr marL="0" indent="0" algn="ctr">
              <a:buNone/>
            </a:pPr>
            <a:r>
              <a:rPr lang="en-GB" sz="7200" dirty="0">
                <a:solidFill>
                  <a:srgbClr val="0B0055"/>
                </a:solidFill>
              </a:rPr>
              <a:t>Director, Complete-Careers LLP</a:t>
            </a:r>
          </a:p>
          <a:p>
            <a:pPr marL="0" indent="0" algn="ctr">
              <a:buNone/>
            </a:pPr>
            <a:r>
              <a:rPr lang="en-GB" sz="7200" dirty="0">
                <a:solidFill>
                  <a:srgbClr val="0B0055"/>
                </a:solidFill>
                <a:hlinkClick r:id="rId2"/>
              </a:rPr>
              <a:t>john.ambrose@complete-careers.com</a:t>
            </a:r>
            <a:r>
              <a:rPr lang="en-GB" sz="7200" dirty="0">
                <a:solidFill>
                  <a:srgbClr val="0B0055"/>
                </a:solidFill>
              </a:rPr>
              <a:t> </a:t>
            </a:r>
          </a:p>
          <a:p>
            <a:pPr marL="0" indent="0">
              <a:buNone/>
            </a:pPr>
            <a:endParaRPr lang="en-GB" dirty="0">
              <a:solidFill>
                <a:srgbClr val="0B0055"/>
              </a:solidFill>
            </a:endParaRPr>
          </a:p>
          <a:p>
            <a:pPr marL="0" indent="0">
              <a:buNone/>
            </a:pPr>
            <a:endParaRPr lang="en-GB" dirty="0">
              <a:solidFill>
                <a:srgbClr val="0B0055"/>
              </a:solidFill>
            </a:endParaRPr>
          </a:p>
          <a:p>
            <a:pPr marL="0" indent="0">
              <a:buNone/>
            </a:pPr>
            <a:endParaRPr lang="en-GB" dirty="0">
              <a:solidFill>
                <a:srgbClr val="0B0055"/>
              </a:solidFill>
            </a:endParaRPr>
          </a:p>
        </p:txBody>
      </p:sp>
      <p:pic>
        <p:nvPicPr>
          <p:cNvPr id="7" name="Picture 6">
            <a:extLst>
              <a:ext uri="{FF2B5EF4-FFF2-40B4-BE49-F238E27FC236}">
                <a16:creationId xmlns:a16="http://schemas.microsoft.com/office/drawing/2014/main" id="{CEE17B86-17BE-4CE3-A0AF-C8EB39059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54" y="6096836"/>
            <a:ext cx="2955819" cy="60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ext&#10;&#10;Description automatically generated with medium confidence">
            <a:extLst>
              <a:ext uri="{FF2B5EF4-FFF2-40B4-BE49-F238E27FC236}">
                <a16:creationId xmlns:a16="http://schemas.microsoft.com/office/drawing/2014/main" id="{9125675D-D85E-4EEB-8D8B-C80D5053C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5026" y="5841948"/>
            <a:ext cx="3321221" cy="1016052"/>
          </a:xfrm>
          <a:prstGeom prst="rect">
            <a:avLst/>
          </a:prstGeom>
        </p:spPr>
      </p:pic>
    </p:spTree>
    <p:extLst>
      <p:ext uri="{BB962C8B-B14F-4D97-AF65-F5344CB8AC3E}">
        <p14:creationId xmlns:p14="http://schemas.microsoft.com/office/powerpoint/2010/main" val="112163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7D89BA-F99A-4657-BFCF-084B00A607B0}"/>
              </a:ext>
            </a:extLst>
          </p:cNvPr>
          <p:cNvSpPr/>
          <p:nvPr/>
        </p:nvSpPr>
        <p:spPr>
          <a:xfrm rot="16200000">
            <a:off x="-3163954" y="3163957"/>
            <a:ext cx="6858002" cy="530088"/>
          </a:xfrm>
          <a:prstGeom prst="rect">
            <a:avLst/>
          </a:prstGeom>
          <a:gradFill flip="none" rotWithShape="1">
            <a:gsLst>
              <a:gs pos="47800">
                <a:srgbClr val="80015C"/>
              </a:gs>
              <a:gs pos="0">
                <a:srgbClr val="0C00B0"/>
              </a:gs>
              <a:gs pos="100000">
                <a:srgbClr val="FF03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364D408-11F5-4685-AF6A-F432132035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06012" y="5946604"/>
            <a:ext cx="2388120" cy="730591"/>
          </a:xfrm>
          <a:prstGeom prst="rect">
            <a:avLst/>
          </a:prstGeom>
        </p:spPr>
      </p:pic>
      <p:sp>
        <p:nvSpPr>
          <p:cNvPr id="17" name="Title 16">
            <a:extLst>
              <a:ext uri="{FF2B5EF4-FFF2-40B4-BE49-F238E27FC236}">
                <a16:creationId xmlns:a16="http://schemas.microsoft.com/office/drawing/2014/main" id="{3695ABD1-E967-47FA-996C-BDA05B2A6B7B}"/>
              </a:ext>
            </a:extLst>
          </p:cNvPr>
          <p:cNvSpPr>
            <a:spLocks noGrp="1"/>
          </p:cNvSpPr>
          <p:nvPr>
            <p:ph type="title"/>
          </p:nvPr>
        </p:nvSpPr>
        <p:spPr>
          <a:xfrm>
            <a:off x="838200" y="346075"/>
            <a:ext cx="10515600" cy="1325563"/>
          </a:xfrm>
        </p:spPr>
        <p:txBody>
          <a:bodyPr/>
          <a:lstStyle/>
          <a:p>
            <a:r>
              <a:rPr lang="en-GB" dirty="0">
                <a:solidFill>
                  <a:srgbClr val="0B0055"/>
                </a:solidFill>
              </a:rPr>
              <a:t>Session outline</a:t>
            </a:r>
          </a:p>
        </p:txBody>
      </p:sp>
      <p:sp>
        <p:nvSpPr>
          <p:cNvPr id="2" name="Content Placeholder 1">
            <a:extLst>
              <a:ext uri="{FF2B5EF4-FFF2-40B4-BE49-F238E27FC236}">
                <a16:creationId xmlns:a16="http://schemas.microsoft.com/office/drawing/2014/main" id="{3AAD512C-184A-4C56-93FE-CBA6236B08C3}"/>
              </a:ext>
            </a:extLst>
          </p:cNvPr>
          <p:cNvSpPr>
            <a:spLocks noGrp="1"/>
          </p:cNvSpPr>
          <p:nvPr>
            <p:ph idx="1"/>
          </p:nvPr>
        </p:nvSpPr>
        <p:spPr>
          <a:xfrm>
            <a:off x="838200" y="1806575"/>
            <a:ext cx="5334000" cy="4351338"/>
          </a:xfrm>
        </p:spPr>
        <p:txBody>
          <a:bodyPr>
            <a:normAutofit/>
          </a:bodyPr>
          <a:lstStyle/>
          <a:p>
            <a:r>
              <a:rPr lang="en-GB" sz="2400" dirty="0">
                <a:solidFill>
                  <a:srgbClr val="0B0055"/>
                </a:solidFill>
              </a:rPr>
              <a:t>Components to quality assure your careers programme </a:t>
            </a:r>
          </a:p>
          <a:p>
            <a:r>
              <a:rPr lang="en-GB" sz="2400" dirty="0">
                <a:solidFill>
                  <a:srgbClr val="0B0055"/>
                </a:solidFill>
              </a:rPr>
              <a:t>Comparing the Careers Impact System and the Quality in Careers Standard</a:t>
            </a:r>
          </a:p>
          <a:p>
            <a:r>
              <a:rPr lang="en-GB" sz="2400" dirty="0">
                <a:solidFill>
                  <a:srgbClr val="0B0055"/>
                </a:solidFill>
              </a:rPr>
              <a:t>Introducing the Quality in Careers Standard through the Career Mark approach</a:t>
            </a:r>
            <a:endParaRPr lang="en-GB" dirty="0">
              <a:solidFill>
                <a:srgbClr val="0B0055"/>
              </a:solidFill>
            </a:endParaRPr>
          </a:p>
          <a:p>
            <a:pPr marL="0" indent="0">
              <a:buNone/>
            </a:pPr>
            <a:endParaRPr lang="en-GB" dirty="0">
              <a:solidFill>
                <a:srgbClr val="0B0055"/>
              </a:solidFill>
            </a:endParaRPr>
          </a:p>
          <a:p>
            <a:pPr marL="0" indent="0">
              <a:buNone/>
            </a:pPr>
            <a:endParaRPr lang="en-GB" dirty="0">
              <a:solidFill>
                <a:srgbClr val="0B0055"/>
              </a:solidFill>
            </a:endParaRPr>
          </a:p>
        </p:txBody>
      </p:sp>
      <p:pic>
        <p:nvPicPr>
          <p:cNvPr id="1026" name="Picture 2" descr="Careers and Enterprise Company">
            <a:extLst>
              <a:ext uri="{FF2B5EF4-FFF2-40B4-BE49-F238E27FC236}">
                <a16:creationId xmlns:a16="http://schemas.microsoft.com/office/drawing/2014/main" id="{323C6ED3-253A-6ABD-CF92-F0A6422AE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104" y="2099860"/>
            <a:ext cx="2577275" cy="1139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rentford School for Girls - Quality in Careers Standard">
            <a:extLst>
              <a:ext uri="{FF2B5EF4-FFF2-40B4-BE49-F238E27FC236}">
                <a16:creationId xmlns:a16="http://schemas.microsoft.com/office/drawing/2014/main" id="{623A8C3D-2682-8031-F46F-2177CE814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2689" y="3429001"/>
            <a:ext cx="3782106" cy="209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85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areer&#10;&#10;Description automatically generated with medium confidence">
            <a:extLst>
              <a:ext uri="{FF2B5EF4-FFF2-40B4-BE49-F238E27FC236}">
                <a16:creationId xmlns:a16="http://schemas.microsoft.com/office/drawing/2014/main" id="{AC20C9E8-2573-F4A5-6C25-06D22A2F3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158" y="157866"/>
            <a:ext cx="5715798" cy="6335009"/>
          </a:xfrm>
          <a:prstGeom prst="rect">
            <a:avLst/>
          </a:prstGeom>
        </p:spPr>
      </p:pic>
      <p:sp>
        <p:nvSpPr>
          <p:cNvPr id="4" name="Rectangle 3">
            <a:extLst>
              <a:ext uri="{FF2B5EF4-FFF2-40B4-BE49-F238E27FC236}">
                <a16:creationId xmlns:a16="http://schemas.microsoft.com/office/drawing/2014/main" id="{167D89BA-F99A-4657-BFCF-084B00A607B0}"/>
              </a:ext>
            </a:extLst>
          </p:cNvPr>
          <p:cNvSpPr/>
          <p:nvPr/>
        </p:nvSpPr>
        <p:spPr>
          <a:xfrm rot="16200000">
            <a:off x="-3163954" y="3163957"/>
            <a:ext cx="6858002" cy="530088"/>
          </a:xfrm>
          <a:prstGeom prst="rect">
            <a:avLst/>
          </a:prstGeom>
          <a:gradFill flip="none" rotWithShape="1">
            <a:gsLst>
              <a:gs pos="47800">
                <a:srgbClr val="80015C"/>
              </a:gs>
              <a:gs pos="0">
                <a:srgbClr val="0C00B0"/>
              </a:gs>
              <a:gs pos="100000">
                <a:srgbClr val="FF03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artel"/>
              <a:ea typeface="+mn-ea"/>
              <a:cs typeface="+mn-cs"/>
            </a:endParaRPr>
          </a:p>
        </p:txBody>
      </p:sp>
      <p:pic>
        <p:nvPicPr>
          <p:cNvPr id="1026" name="Picture 2" descr="The CDI (@theCDI) / X">
            <a:extLst>
              <a:ext uri="{FF2B5EF4-FFF2-40B4-BE49-F238E27FC236}">
                <a16:creationId xmlns:a16="http://schemas.microsoft.com/office/drawing/2014/main" id="{EC470F8C-2349-1130-3B79-B1F8D59DA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115" y="1268295"/>
            <a:ext cx="1382425" cy="1382425"/>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6">
            <a:extLst>
              <a:ext uri="{FF2B5EF4-FFF2-40B4-BE49-F238E27FC236}">
                <a16:creationId xmlns:a16="http://schemas.microsoft.com/office/drawing/2014/main" id="{3695ABD1-E967-47FA-996C-BDA05B2A6B7B}"/>
              </a:ext>
            </a:extLst>
          </p:cNvPr>
          <p:cNvSpPr>
            <a:spLocks noGrp="1"/>
          </p:cNvSpPr>
          <p:nvPr>
            <p:ph type="title"/>
          </p:nvPr>
        </p:nvSpPr>
        <p:spPr>
          <a:xfrm>
            <a:off x="838200" y="234904"/>
            <a:ext cx="10515600" cy="1325563"/>
          </a:xfrm>
        </p:spPr>
        <p:txBody>
          <a:bodyPr/>
          <a:lstStyle/>
          <a:p>
            <a:r>
              <a:rPr lang="en-GB" dirty="0">
                <a:solidFill>
                  <a:srgbClr val="0B0055"/>
                </a:solidFill>
              </a:rPr>
              <a:t>Careers Circle</a:t>
            </a:r>
          </a:p>
        </p:txBody>
      </p:sp>
      <p:pic>
        <p:nvPicPr>
          <p:cNvPr id="1028" name="Picture 4" descr="The Skills Builder Partnership">
            <a:extLst>
              <a:ext uri="{FF2B5EF4-FFF2-40B4-BE49-F238E27FC236}">
                <a16:creationId xmlns:a16="http://schemas.microsoft.com/office/drawing/2014/main" id="{3F27FC4A-13B2-EBEA-2247-99B8B5B94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62" y="2648224"/>
            <a:ext cx="1880130" cy="5481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and Enterprise Company">
            <a:extLst>
              <a:ext uri="{FF2B5EF4-FFF2-40B4-BE49-F238E27FC236}">
                <a16:creationId xmlns:a16="http://schemas.microsoft.com/office/drawing/2014/main" id="{C65F8E7A-CBE7-812E-8D09-43BCA9E3A1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599" y="3429000"/>
            <a:ext cx="1784221" cy="7888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rentford School for Girls - Quality in Careers Standard">
            <a:extLst>
              <a:ext uri="{FF2B5EF4-FFF2-40B4-BE49-F238E27FC236}">
                <a16:creationId xmlns:a16="http://schemas.microsoft.com/office/drawing/2014/main" id="{D33A710A-674F-CF75-D55E-4BE383D32D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376" y="4314316"/>
            <a:ext cx="2584958" cy="14341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B12D9CE-78A2-047B-A837-A867D1F7DEB5}"/>
              </a:ext>
            </a:extLst>
          </p:cNvPr>
          <p:cNvSpPr txBox="1"/>
          <p:nvPr/>
        </p:nvSpPr>
        <p:spPr>
          <a:xfrm>
            <a:off x="9355455" y="2631657"/>
            <a:ext cx="2676567" cy="1477328"/>
          </a:xfrm>
          <a:prstGeom prst="rect">
            <a:avLst/>
          </a:prstGeom>
          <a:noFill/>
        </p:spPr>
        <p:txBody>
          <a:bodyPr wrap="none" rtlCol="0">
            <a:spAutoFit/>
          </a:bodyPr>
          <a:lstStyle/>
          <a:p>
            <a:r>
              <a:rPr lang="en-GB" b="1" dirty="0">
                <a:solidFill>
                  <a:schemeClr val="accent6">
                    <a:lumMod val="50000"/>
                  </a:schemeClr>
                </a:solidFill>
              </a:rPr>
              <a:t>Careers Guidance </a:t>
            </a:r>
          </a:p>
          <a:p>
            <a:endParaRPr lang="en-GB" b="1" dirty="0">
              <a:solidFill>
                <a:schemeClr val="accent6">
                  <a:lumMod val="50000"/>
                </a:schemeClr>
              </a:solidFill>
            </a:endParaRPr>
          </a:p>
          <a:p>
            <a:r>
              <a:rPr lang="en-GB" b="1" dirty="0">
                <a:solidFill>
                  <a:schemeClr val="accent6">
                    <a:lumMod val="50000"/>
                  </a:schemeClr>
                </a:solidFill>
              </a:rPr>
              <a:t>Career Management Skills</a:t>
            </a:r>
          </a:p>
          <a:p>
            <a:endParaRPr lang="en-GB" b="1" dirty="0">
              <a:solidFill>
                <a:schemeClr val="accent6">
                  <a:lumMod val="50000"/>
                </a:schemeClr>
              </a:solidFill>
            </a:endParaRPr>
          </a:p>
          <a:p>
            <a:r>
              <a:rPr lang="en-GB" b="1" dirty="0">
                <a:solidFill>
                  <a:schemeClr val="accent6">
                    <a:lumMod val="50000"/>
                  </a:schemeClr>
                </a:solidFill>
              </a:rPr>
              <a:t>Career Readiness</a:t>
            </a:r>
          </a:p>
        </p:txBody>
      </p:sp>
      <p:pic>
        <p:nvPicPr>
          <p:cNvPr id="5" name="Picture 4" descr="A logo with black and red text&#10;&#10;Description automatically generated">
            <a:extLst>
              <a:ext uri="{FF2B5EF4-FFF2-40B4-BE49-F238E27FC236}">
                <a16:creationId xmlns:a16="http://schemas.microsoft.com/office/drawing/2014/main" id="{39C83529-AA2F-0ACC-F7D6-A7A8F3F27C9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606012" y="5946604"/>
            <a:ext cx="2388120" cy="730591"/>
          </a:xfrm>
          <a:prstGeom prst="rect">
            <a:avLst/>
          </a:prstGeom>
        </p:spPr>
      </p:pic>
    </p:spTree>
    <p:extLst>
      <p:ext uri="{BB962C8B-B14F-4D97-AF65-F5344CB8AC3E}">
        <p14:creationId xmlns:p14="http://schemas.microsoft.com/office/powerpoint/2010/main" val="1272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41D150-8937-4285-9998-9C6A2E53C96B}"/>
              </a:ext>
            </a:extLst>
          </p:cNvPr>
          <p:cNvSpPr txBox="1"/>
          <p:nvPr/>
        </p:nvSpPr>
        <p:spPr>
          <a:xfrm>
            <a:off x="689113" y="1337067"/>
            <a:ext cx="10813773"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600" dirty="0">
                <a:solidFill>
                  <a:prstClr val="white"/>
                </a:solidFill>
                <a:latin typeface="Martel ExtraBold" panose="00000900000000000000" pitchFamily="2" charset="0"/>
                <a:cs typeface="Martel ExtraBold" panose="00000900000000000000" pitchFamily="2" charset="0"/>
              </a:rPr>
              <a:t>Careers Impact System and Quality in Careers Standard – What is the difference?</a:t>
            </a:r>
            <a:endParaRPr kumimoji="0" lang="en-GB" sz="6000" b="0" i="0" u="none" strike="noStrike" kern="1200" cap="none" spc="0" normalizeH="0" baseline="0" noProof="0" dirty="0">
              <a:ln>
                <a:noFill/>
              </a:ln>
              <a:solidFill>
                <a:prstClr val="white"/>
              </a:solidFill>
              <a:effectLst/>
              <a:uLnTx/>
              <a:uFillTx/>
              <a:latin typeface="Martel ExtraBold" panose="00000900000000000000" pitchFamily="2" charset="0"/>
              <a:ea typeface="+mn-ea"/>
              <a:cs typeface="Martel ExtraBold" panose="00000900000000000000" pitchFamily="2" charset="0"/>
            </a:endParaRPr>
          </a:p>
        </p:txBody>
      </p:sp>
      <p:pic>
        <p:nvPicPr>
          <p:cNvPr id="6" name="Picture 5">
            <a:extLst>
              <a:ext uri="{FF2B5EF4-FFF2-40B4-BE49-F238E27FC236}">
                <a16:creationId xmlns:a16="http://schemas.microsoft.com/office/drawing/2014/main" id="{776A1FF5-02F1-DE6E-1131-D16B2EF34B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70438" y="6200188"/>
            <a:ext cx="2121898" cy="521520"/>
          </a:xfrm>
          <a:prstGeom prst="rect">
            <a:avLst/>
          </a:prstGeom>
        </p:spPr>
      </p:pic>
    </p:spTree>
    <p:extLst>
      <p:ext uri="{BB962C8B-B14F-4D97-AF65-F5344CB8AC3E}">
        <p14:creationId xmlns:p14="http://schemas.microsoft.com/office/powerpoint/2010/main" val="22051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7D89BA-F99A-4657-BFCF-084B00A607B0}"/>
              </a:ext>
            </a:extLst>
          </p:cNvPr>
          <p:cNvSpPr/>
          <p:nvPr/>
        </p:nvSpPr>
        <p:spPr>
          <a:xfrm rot="16200000">
            <a:off x="-3163954" y="3163957"/>
            <a:ext cx="6858002" cy="530088"/>
          </a:xfrm>
          <a:prstGeom prst="rect">
            <a:avLst/>
          </a:prstGeom>
          <a:gradFill flip="none" rotWithShape="1">
            <a:gsLst>
              <a:gs pos="47800">
                <a:srgbClr val="80015C"/>
              </a:gs>
              <a:gs pos="0">
                <a:srgbClr val="0C00B0"/>
              </a:gs>
              <a:gs pos="100000">
                <a:srgbClr val="FF03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artel"/>
              <a:ea typeface="+mn-ea"/>
              <a:cs typeface="+mn-cs"/>
            </a:endParaRPr>
          </a:p>
        </p:txBody>
      </p:sp>
      <p:sp>
        <p:nvSpPr>
          <p:cNvPr id="17" name="Title 16">
            <a:extLst>
              <a:ext uri="{FF2B5EF4-FFF2-40B4-BE49-F238E27FC236}">
                <a16:creationId xmlns:a16="http://schemas.microsoft.com/office/drawing/2014/main" id="{3695ABD1-E967-47FA-996C-BDA05B2A6B7B}"/>
              </a:ext>
            </a:extLst>
          </p:cNvPr>
          <p:cNvSpPr>
            <a:spLocks noGrp="1"/>
          </p:cNvSpPr>
          <p:nvPr>
            <p:ph type="title"/>
          </p:nvPr>
        </p:nvSpPr>
        <p:spPr>
          <a:xfrm>
            <a:off x="838200" y="365125"/>
            <a:ext cx="10515600" cy="959815"/>
          </a:xfrm>
        </p:spPr>
        <p:txBody>
          <a:bodyPr>
            <a:noAutofit/>
          </a:bodyPr>
          <a:lstStyle/>
          <a:p>
            <a:r>
              <a:rPr lang="en-GB" sz="4000" b="1" dirty="0">
                <a:solidFill>
                  <a:srgbClr val="0B0055"/>
                </a:solidFill>
              </a:rPr>
              <a:t>Quality in Careers and Careers Impact System</a:t>
            </a:r>
          </a:p>
        </p:txBody>
      </p:sp>
      <p:sp>
        <p:nvSpPr>
          <p:cNvPr id="3" name="Content Placeholder 2">
            <a:extLst>
              <a:ext uri="{FF2B5EF4-FFF2-40B4-BE49-F238E27FC236}">
                <a16:creationId xmlns:a16="http://schemas.microsoft.com/office/drawing/2014/main" id="{119842C1-56AA-4ED6-A654-7891C0121CC6}"/>
              </a:ext>
            </a:extLst>
          </p:cNvPr>
          <p:cNvSpPr>
            <a:spLocks noGrp="1"/>
          </p:cNvSpPr>
          <p:nvPr>
            <p:ph idx="1"/>
          </p:nvPr>
        </p:nvSpPr>
        <p:spPr>
          <a:xfrm>
            <a:off x="838200" y="1324940"/>
            <a:ext cx="10515600" cy="5060298"/>
          </a:xfrm>
        </p:spPr>
        <p:txBody>
          <a:bodyPr>
            <a:normAutofit fontScale="92500"/>
          </a:bodyPr>
          <a:lstStyle/>
          <a:p>
            <a:pPr>
              <a:defRPr/>
            </a:pPr>
            <a:r>
              <a:rPr lang="en-GB" sz="2400" dirty="0">
                <a:solidFill>
                  <a:srgbClr val="002060"/>
                </a:solidFill>
              </a:rPr>
              <a:t>CIS provides the opportunity to benchmark your Internal Leadership Review with local and national averages</a:t>
            </a:r>
          </a:p>
          <a:p>
            <a:pPr>
              <a:defRPr/>
            </a:pPr>
            <a:r>
              <a:rPr lang="en-GB" sz="2400" dirty="0">
                <a:solidFill>
                  <a:srgbClr val="002060"/>
                </a:solidFill>
              </a:rPr>
              <a:t>CIS provides the opportunity for peer-to-peer and trust to trust </a:t>
            </a:r>
            <a:r>
              <a:rPr lang="en-GB" sz="2400">
                <a:solidFill>
                  <a:srgbClr val="002060"/>
                </a:solidFill>
              </a:rPr>
              <a:t>facilitated discussion</a:t>
            </a:r>
            <a:endParaRPr lang="en-GB" sz="2400" dirty="0">
              <a:solidFill>
                <a:srgbClr val="002060"/>
              </a:solidFill>
            </a:endParaRPr>
          </a:p>
          <a:p>
            <a:pPr>
              <a:defRPr/>
            </a:pPr>
            <a:r>
              <a:rPr lang="en-GB" sz="2400" dirty="0">
                <a:solidFill>
                  <a:srgbClr val="002060"/>
                </a:solidFill>
              </a:rPr>
              <a:t>CIS is developmental, Quality in Careers is developmental and judgemental</a:t>
            </a:r>
          </a:p>
          <a:p>
            <a:pPr>
              <a:defRPr/>
            </a:pPr>
            <a:r>
              <a:rPr lang="en-GB" sz="2400" dirty="0">
                <a:solidFill>
                  <a:srgbClr val="C00000"/>
                </a:solidFill>
              </a:rPr>
              <a:t>Quality in Careers will require evidence to be submitted to scrutiny against the national criteria</a:t>
            </a:r>
          </a:p>
          <a:p>
            <a:pPr>
              <a:defRPr/>
            </a:pPr>
            <a:r>
              <a:rPr lang="en-GB" sz="2400" dirty="0">
                <a:solidFill>
                  <a:srgbClr val="C00000"/>
                </a:solidFill>
              </a:rPr>
              <a:t>Quality in Careers will involve a detailed individual report with recommendations/requirements to work on between assessments </a:t>
            </a:r>
          </a:p>
          <a:p>
            <a:pPr>
              <a:defRPr/>
            </a:pPr>
            <a:r>
              <a:rPr lang="en-GB" sz="2400" dirty="0">
                <a:solidFill>
                  <a:srgbClr val="C00000"/>
                </a:solidFill>
              </a:rPr>
              <a:t>Quality in Careers assessment will include focus group sessions with learners to triangulate feedback of impact </a:t>
            </a:r>
          </a:p>
          <a:p>
            <a:pPr>
              <a:defRPr/>
            </a:pPr>
            <a:r>
              <a:rPr lang="en-GB" sz="2400" dirty="0">
                <a:solidFill>
                  <a:srgbClr val="C00000"/>
                </a:solidFill>
              </a:rPr>
              <a:t>Successful assessment will result in a award with certification, plaque and national registration, as well as the opportunity to celebrate with shareholders. </a:t>
            </a:r>
          </a:p>
          <a:p>
            <a:pPr>
              <a:defRPr/>
            </a:pPr>
            <a:r>
              <a:rPr lang="en-GB" sz="2400" b="1" dirty="0">
                <a:solidFill>
                  <a:srgbClr val="002060"/>
                </a:solidFill>
              </a:rPr>
              <a:t>Basically, it isn’t either or… it is clearly both!</a:t>
            </a:r>
          </a:p>
        </p:txBody>
      </p:sp>
      <p:pic>
        <p:nvPicPr>
          <p:cNvPr id="6" name="Picture 5">
            <a:extLst>
              <a:ext uri="{FF2B5EF4-FFF2-40B4-BE49-F238E27FC236}">
                <a16:creationId xmlns:a16="http://schemas.microsoft.com/office/drawing/2014/main" id="{993DBF6B-1662-047F-B6E1-0040089920C1}"/>
              </a:ext>
            </a:extLst>
          </p:cNvPr>
          <p:cNvPicPr>
            <a:picLocks noChangeAspect="1"/>
          </p:cNvPicPr>
          <p:nvPr/>
        </p:nvPicPr>
        <p:blipFill>
          <a:blip r:embed="rId2"/>
          <a:srcRect/>
          <a:stretch/>
        </p:blipFill>
        <p:spPr>
          <a:xfrm>
            <a:off x="9787065" y="6145386"/>
            <a:ext cx="2089069" cy="526502"/>
          </a:xfrm>
          <a:prstGeom prst="rect">
            <a:avLst/>
          </a:prstGeom>
        </p:spPr>
      </p:pic>
    </p:spTree>
    <p:extLst>
      <p:ext uri="{BB962C8B-B14F-4D97-AF65-F5344CB8AC3E}">
        <p14:creationId xmlns:p14="http://schemas.microsoft.com/office/powerpoint/2010/main" val="409499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7D89BA-F99A-4657-BFCF-084B00A607B0}"/>
              </a:ext>
            </a:extLst>
          </p:cNvPr>
          <p:cNvSpPr/>
          <p:nvPr/>
        </p:nvSpPr>
        <p:spPr>
          <a:xfrm rot="16200000">
            <a:off x="-3163954" y="3163957"/>
            <a:ext cx="6858002" cy="530088"/>
          </a:xfrm>
          <a:prstGeom prst="rect">
            <a:avLst/>
          </a:prstGeom>
          <a:gradFill flip="none" rotWithShape="1">
            <a:gsLst>
              <a:gs pos="47800">
                <a:srgbClr val="80015C"/>
              </a:gs>
              <a:gs pos="0">
                <a:srgbClr val="0C00B0"/>
              </a:gs>
              <a:gs pos="100000">
                <a:srgbClr val="FF03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artel"/>
              <a:ea typeface="+mn-ea"/>
              <a:cs typeface="+mn-cs"/>
            </a:endParaRPr>
          </a:p>
        </p:txBody>
      </p:sp>
      <p:sp>
        <p:nvSpPr>
          <p:cNvPr id="17" name="Title 16">
            <a:extLst>
              <a:ext uri="{FF2B5EF4-FFF2-40B4-BE49-F238E27FC236}">
                <a16:creationId xmlns:a16="http://schemas.microsoft.com/office/drawing/2014/main" id="{3695ABD1-E967-47FA-996C-BDA05B2A6B7B}"/>
              </a:ext>
            </a:extLst>
          </p:cNvPr>
          <p:cNvSpPr>
            <a:spLocks noGrp="1"/>
          </p:cNvSpPr>
          <p:nvPr>
            <p:ph type="title"/>
          </p:nvPr>
        </p:nvSpPr>
        <p:spPr>
          <a:xfrm>
            <a:off x="838200" y="180805"/>
            <a:ext cx="10812694" cy="842925"/>
          </a:xfrm>
        </p:spPr>
        <p:txBody>
          <a:bodyPr>
            <a:normAutofit/>
          </a:bodyPr>
          <a:lstStyle/>
          <a:p>
            <a:r>
              <a:rPr lang="en-GB" b="1" dirty="0">
                <a:solidFill>
                  <a:srgbClr val="0B0055"/>
                </a:solidFill>
              </a:rPr>
              <a:t>CEC on Quality In Careers Standard</a:t>
            </a:r>
          </a:p>
        </p:txBody>
      </p:sp>
      <p:sp>
        <p:nvSpPr>
          <p:cNvPr id="3" name="Content Placeholder 2">
            <a:extLst>
              <a:ext uri="{FF2B5EF4-FFF2-40B4-BE49-F238E27FC236}">
                <a16:creationId xmlns:a16="http://schemas.microsoft.com/office/drawing/2014/main" id="{75C12EB2-0C7C-4646-AC1F-928038291A8B}"/>
              </a:ext>
            </a:extLst>
          </p:cNvPr>
          <p:cNvSpPr>
            <a:spLocks noGrp="1"/>
          </p:cNvSpPr>
          <p:nvPr>
            <p:ph idx="1"/>
          </p:nvPr>
        </p:nvSpPr>
        <p:spPr>
          <a:xfrm>
            <a:off x="838199" y="1709530"/>
            <a:ext cx="10812693" cy="4467433"/>
          </a:xfrm>
        </p:spPr>
        <p:txBody>
          <a:bodyPr>
            <a:normAutofit/>
          </a:bodyPr>
          <a:lstStyle/>
          <a:p>
            <a:pPr marL="0" indent="0">
              <a:buNone/>
            </a:pPr>
            <a:r>
              <a:rPr lang="en-GB" i="1" dirty="0">
                <a:solidFill>
                  <a:srgbClr val="0B0055"/>
                </a:solidFill>
                <a:effectLst/>
                <a:latin typeface="Calibri" panose="020F0502020204030204" pitchFamily="34" charset="0"/>
                <a:cs typeface="Calibri" panose="020F0502020204030204" pitchFamily="34" charset="0"/>
              </a:rPr>
              <a:t>“Since the DfE 'strongly recommends all schools and colleges' to work towards achieving the Quality in Careers Standard, </a:t>
            </a:r>
            <a:r>
              <a:rPr lang="en-GB" b="1" i="1" dirty="0">
                <a:solidFill>
                  <a:srgbClr val="0B0055"/>
                </a:solidFill>
                <a:effectLst/>
                <a:latin typeface="Calibri" panose="020F0502020204030204" pitchFamily="34" charset="0"/>
                <a:cs typeface="Calibri" panose="020F0502020204030204" pitchFamily="34" charset="0"/>
              </a:rPr>
              <a:t>the Department hopes that engagement in any element of the Careers Impact System will encourage more schools, special schools and colleges to consider working towards the Standard</a:t>
            </a:r>
            <a:r>
              <a:rPr lang="en-GB" i="1" dirty="0">
                <a:solidFill>
                  <a:srgbClr val="0B0055"/>
                </a:solidFill>
                <a:effectLst/>
                <a:latin typeface="Calibri" panose="020F0502020204030204" pitchFamily="34" charset="0"/>
                <a:cs typeface="Calibri" panose="020F0502020204030204" pitchFamily="34" charset="0"/>
              </a:rPr>
              <a:t> by increasing their confidence to seek external assessment.”</a:t>
            </a:r>
            <a:endParaRPr lang="en-GB" i="1" dirty="0">
              <a:solidFill>
                <a:srgbClr val="0B0055"/>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p:txBody>
      </p:sp>
      <p:pic>
        <p:nvPicPr>
          <p:cNvPr id="8" name="Picture 6">
            <a:extLst>
              <a:ext uri="{FF2B5EF4-FFF2-40B4-BE49-F238E27FC236}">
                <a16:creationId xmlns:a16="http://schemas.microsoft.com/office/drawing/2014/main" id="{BCF2EB48-FE04-4170-80C2-5E846474B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86" y="5962410"/>
            <a:ext cx="2004624" cy="52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3F98626-1797-010C-1368-1009B784606B}"/>
              </a:ext>
            </a:extLst>
          </p:cNvPr>
          <p:cNvPicPr>
            <a:picLocks noChangeAspect="1"/>
          </p:cNvPicPr>
          <p:nvPr/>
        </p:nvPicPr>
        <p:blipFill>
          <a:blip r:embed="rId3"/>
          <a:srcRect/>
          <a:stretch/>
        </p:blipFill>
        <p:spPr>
          <a:xfrm>
            <a:off x="9755537" y="6048648"/>
            <a:ext cx="2089069" cy="526502"/>
          </a:xfrm>
          <a:prstGeom prst="rect">
            <a:avLst/>
          </a:prstGeom>
        </p:spPr>
      </p:pic>
    </p:spTree>
    <p:extLst>
      <p:ext uri="{BB962C8B-B14F-4D97-AF65-F5344CB8AC3E}">
        <p14:creationId xmlns:p14="http://schemas.microsoft.com/office/powerpoint/2010/main" val="43366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41D150-8937-4285-9998-9C6A2E53C96B}"/>
              </a:ext>
            </a:extLst>
          </p:cNvPr>
          <p:cNvSpPr txBox="1"/>
          <p:nvPr/>
        </p:nvSpPr>
        <p:spPr>
          <a:xfrm>
            <a:off x="689113" y="1337067"/>
            <a:ext cx="10813773"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Martel ExtraBold" panose="00000900000000000000" pitchFamily="2" charset="0"/>
                <a:ea typeface="+mn-ea"/>
                <a:cs typeface="Martel ExtraBold" panose="00000900000000000000" pitchFamily="2" charset="0"/>
              </a:rPr>
              <a:t>What is the Quality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Martel ExtraBold" panose="00000900000000000000" pitchFamily="2" charset="0"/>
                <a:ea typeface="+mn-ea"/>
                <a:cs typeface="Martel ExtraBold" panose="00000900000000000000" pitchFamily="2" charset="0"/>
              </a:rPr>
              <a:t>Careers Standard?</a:t>
            </a:r>
            <a:endParaRPr kumimoji="0" lang="en-GB" sz="6000" b="0" i="0" u="none" strike="noStrike" kern="1200" cap="none" spc="0" normalizeH="0" baseline="0" noProof="0" dirty="0">
              <a:ln>
                <a:noFill/>
              </a:ln>
              <a:solidFill>
                <a:prstClr val="white"/>
              </a:solidFill>
              <a:effectLst/>
              <a:uLnTx/>
              <a:uFillTx/>
              <a:latin typeface="Martel ExtraBold" panose="00000900000000000000" pitchFamily="2" charset="0"/>
              <a:ea typeface="+mn-ea"/>
              <a:cs typeface="Martel ExtraBold" panose="00000900000000000000" pitchFamily="2" charset="0"/>
            </a:endParaRPr>
          </a:p>
        </p:txBody>
      </p:sp>
      <p:pic>
        <p:nvPicPr>
          <p:cNvPr id="6" name="Picture 5">
            <a:extLst>
              <a:ext uri="{FF2B5EF4-FFF2-40B4-BE49-F238E27FC236}">
                <a16:creationId xmlns:a16="http://schemas.microsoft.com/office/drawing/2014/main" id="{776A1FF5-02F1-DE6E-1131-D16B2EF34B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70438" y="6200188"/>
            <a:ext cx="2121898" cy="521520"/>
          </a:xfrm>
          <a:prstGeom prst="rect">
            <a:avLst/>
          </a:prstGeom>
        </p:spPr>
      </p:pic>
    </p:spTree>
    <p:extLst>
      <p:ext uri="{BB962C8B-B14F-4D97-AF65-F5344CB8AC3E}">
        <p14:creationId xmlns:p14="http://schemas.microsoft.com/office/powerpoint/2010/main" val="47765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7D89BA-F99A-4657-BFCF-084B00A607B0}"/>
              </a:ext>
            </a:extLst>
          </p:cNvPr>
          <p:cNvSpPr/>
          <p:nvPr/>
        </p:nvSpPr>
        <p:spPr>
          <a:xfrm rot="16200000">
            <a:off x="-3163954" y="3163957"/>
            <a:ext cx="6858002" cy="530088"/>
          </a:xfrm>
          <a:prstGeom prst="rect">
            <a:avLst/>
          </a:prstGeom>
          <a:gradFill flip="none" rotWithShape="1">
            <a:gsLst>
              <a:gs pos="47800">
                <a:srgbClr val="80015C"/>
              </a:gs>
              <a:gs pos="0">
                <a:srgbClr val="0C00B0"/>
              </a:gs>
              <a:gs pos="100000">
                <a:srgbClr val="FF03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artel"/>
              <a:ea typeface="+mn-ea"/>
              <a:cs typeface="+mn-cs"/>
            </a:endParaRPr>
          </a:p>
        </p:txBody>
      </p:sp>
      <p:sp>
        <p:nvSpPr>
          <p:cNvPr id="17" name="Title 16">
            <a:extLst>
              <a:ext uri="{FF2B5EF4-FFF2-40B4-BE49-F238E27FC236}">
                <a16:creationId xmlns:a16="http://schemas.microsoft.com/office/drawing/2014/main" id="{3695ABD1-E967-47FA-996C-BDA05B2A6B7B}"/>
              </a:ext>
            </a:extLst>
          </p:cNvPr>
          <p:cNvSpPr>
            <a:spLocks noGrp="1"/>
          </p:cNvSpPr>
          <p:nvPr>
            <p:ph type="title"/>
          </p:nvPr>
        </p:nvSpPr>
        <p:spPr>
          <a:xfrm>
            <a:off x="838200" y="365125"/>
            <a:ext cx="10515600" cy="959815"/>
          </a:xfrm>
        </p:spPr>
        <p:txBody>
          <a:bodyPr>
            <a:normAutofit/>
          </a:bodyPr>
          <a:lstStyle/>
          <a:p>
            <a:r>
              <a:rPr kumimoji="0" lang="en-GB" altLang="en-US" b="1" i="0" u="none" strike="noStrike" kern="1200" cap="none" spc="0" normalizeH="0" baseline="0" noProof="0" dirty="0">
                <a:ln>
                  <a:noFill/>
                </a:ln>
                <a:solidFill>
                  <a:srgbClr val="002060"/>
                </a:solidFill>
                <a:effectLst/>
                <a:uLnTx/>
                <a:uFillTx/>
                <a:latin typeface="Martel ExtraBold"/>
                <a:ea typeface="ＭＳ Ｐゴシック" panose="020B0600070205080204" pitchFamily="34" charset="-128"/>
                <a:cs typeface="+mj-cs"/>
              </a:rPr>
              <a:t>Structure of Career Mark approach </a:t>
            </a:r>
            <a:endParaRPr lang="en-GB" sz="5400" b="1" dirty="0">
              <a:solidFill>
                <a:srgbClr val="0B0055"/>
              </a:solidFill>
            </a:endParaRPr>
          </a:p>
        </p:txBody>
      </p:sp>
      <p:sp>
        <p:nvSpPr>
          <p:cNvPr id="3" name="Content Placeholder 2">
            <a:extLst>
              <a:ext uri="{FF2B5EF4-FFF2-40B4-BE49-F238E27FC236}">
                <a16:creationId xmlns:a16="http://schemas.microsoft.com/office/drawing/2014/main" id="{119842C1-56AA-4ED6-A654-7891C0121CC6}"/>
              </a:ext>
            </a:extLst>
          </p:cNvPr>
          <p:cNvSpPr>
            <a:spLocks noGrp="1"/>
          </p:cNvSpPr>
          <p:nvPr>
            <p:ph idx="1"/>
          </p:nvPr>
        </p:nvSpPr>
        <p:spPr>
          <a:xfrm>
            <a:off x="838200" y="1324941"/>
            <a:ext cx="10515600" cy="5060298"/>
          </a:xfrm>
        </p:spPr>
        <p:txBody>
          <a:bodyPr>
            <a:normAutofit/>
          </a:bodyPr>
          <a:lstStyle/>
          <a:p>
            <a:pPr marL="91440" indent="-91440" eaLnBrk="1" fontAlgn="auto" hangingPunct="1">
              <a:buFont typeface="Wingdings 2" charset="0"/>
              <a:buNone/>
              <a:defRPr/>
            </a:pPr>
            <a:r>
              <a:rPr lang="en-GB" dirty="0">
                <a:solidFill>
                  <a:srgbClr val="002060"/>
                </a:solidFill>
              </a:rPr>
              <a:t>There are two stages to assessment:</a:t>
            </a:r>
          </a:p>
          <a:p>
            <a:pPr marL="91440" indent="-91440" eaLnBrk="1" fontAlgn="auto" hangingPunct="1">
              <a:buFont typeface="Wingdings 2" charset="0"/>
              <a:buChar char="¡"/>
              <a:defRPr/>
            </a:pPr>
            <a:r>
              <a:rPr lang="en-GB" dirty="0">
                <a:solidFill>
                  <a:srgbClr val="C00000"/>
                </a:solidFill>
              </a:rPr>
              <a:t>Stage 1</a:t>
            </a:r>
          </a:p>
          <a:p>
            <a:pPr marL="0" indent="0" eaLnBrk="1" fontAlgn="auto" hangingPunct="1">
              <a:buFont typeface="Wingdings 2" charset="0"/>
              <a:buNone/>
              <a:defRPr/>
            </a:pPr>
            <a:r>
              <a:rPr lang="en-GB" b="1" dirty="0">
                <a:solidFill>
                  <a:srgbClr val="002060"/>
                </a:solidFill>
              </a:rPr>
              <a:t>Portfolio assessment </a:t>
            </a:r>
            <a:r>
              <a:rPr lang="en-GB" dirty="0">
                <a:solidFill>
                  <a:srgbClr val="002060"/>
                </a:solidFill>
              </a:rPr>
              <a:t>- the portfolio is assessed against the 4 delivery standards and the evidence supplied. This is a desk top exercise by one of our assessors.  Successful completion leads on to stage 2.</a:t>
            </a:r>
          </a:p>
          <a:p>
            <a:pPr marL="91440" indent="-91440" eaLnBrk="1" fontAlgn="auto" hangingPunct="1">
              <a:buFont typeface="Wingdings 2" charset="0"/>
              <a:buChar char="¡"/>
              <a:defRPr/>
            </a:pPr>
            <a:r>
              <a:rPr lang="en-GB" dirty="0">
                <a:solidFill>
                  <a:srgbClr val="C00000"/>
                </a:solidFill>
              </a:rPr>
              <a:t>Stage 2</a:t>
            </a:r>
          </a:p>
          <a:p>
            <a:pPr marL="0" indent="0" eaLnBrk="1" fontAlgn="auto" hangingPunct="1">
              <a:buFont typeface="Wingdings 2" charset="0"/>
              <a:buNone/>
              <a:defRPr/>
            </a:pPr>
            <a:r>
              <a:rPr lang="en-GB" b="1" dirty="0">
                <a:solidFill>
                  <a:srgbClr val="002060"/>
                </a:solidFill>
              </a:rPr>
              <a:t>Assessment day </a:t>
            </a:r>
            <a:r>
              <a:rPr lang="en-GB" dirty="0">
                <a:solidFill>
                  <a:srgbClr val="002060"/>
                </a:solidFill>
              </a:rPr>
              <a:t>- The assessor will assess the learner’s knowledge based on the evidence in a school’s portfolio. This is usually done by seeing a selection of students from each year group</a:t>
            </a:r>
          </a:p>
        </p:txBody>
      </p:sp>
      <p:pic>
        <p:nvPicPr>
          <p:cNvPr id="8" name="Picture 6">
            <a:extLst>
              <a:ext uri="{FF2B5EF4-FFF2-40B4-BE49-F238E27FC236}">
                <a16:creationId xmlns:a16="http://schemas.microsoft.com/office/drawing/2014/main" id="{07A7947F-9CEB-4254-BC2C-2D446A349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13" y="6174886"/>
            <a:ext cx="2484783" cy="49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93DBF6B-1662-047F-B6E1-0040089920C1}"/>
              </a:ext>
            </a:extLst>
          </p:cNvPr>
          <p:cNvPicPr>
            <a:picLocks noChangeAspect="1"/>
          </p:cNvPicPr>
          <p:nvPr/>
        </p:nvPicPr>
        <p:blipFill>
          <a:blip r:embed="rId3"/>
          <a:srcRect/>
          <a:stretch/>
        </p:blipFill>
        <p:spPr>
          <a:xfrm>
            <a:off x="9787065" y="6145386"/>
            <a:ext cx="2089069" cy="526502"/>
          </a:xfrm>
          <a:prstGeom prst="rect">
            <a:avLst/>
          </a:prstGeom>
        </p:spPr>
      </p:pic>
    </p:spTree>
    <p:extLst>
      <p:ext uri="{BB962C8B-B14F-4D97-AF65-F5344CB8AC3E}">
        <p14:creationId xmlns:p14="http://schemas.microsoft.com/office/powerpoint/2010/main" val="2163353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7D89BA-F99A-4657-BFCF-084B00A607B0}"/>
              </a:ext>
            </a:extLst>
          </p:cNvPr>
          <p:cNvSpPr/>
          <p:nvPr/>
        </p:nvSpPr>
        <p:spPr>
          <a:xfrm rot="16200000">
            <a:off x="-3163954" y="3163957"/>
            <a:ext cx="6858002" cy="530088"/>
          </a:xfrm>
          <a:prstGeom prst="rect">
            <a:avLst/>
          </a:prstGeom>
          <a:gradFill flip="none" rotWithShape="1">
            <a:gsLst>
              <a:gs pos="47800">
                <a:srgbClr val="80015C"/>
              </a:gs>
              <a:gs pos="0">
                <a:srgbClr val="0C00B0"/>
              </a:gs>
              <a:gs pos="100000">
                <a:srgbClr val="FF03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artel"/>
              <a:ea typeface="+mn-ea"/>
              <a:cs typeface="+mn-cs"/>
            </a:endParaRPr>
          </a:p>
        </p:txBody>
      </p:sp>
      <p:sp>
        <p:nvSpPr>
          <p:cNvPr id="17" name="Title 16">
            <a:extLst>
              <a:ext uri="{FF2B5EF4-FFF2-40B4-BE49-F238E27FC236}">
                <a16:creationId xmlns:a16="http://schemas.microsoft.com/office/drawing/2014/main" id="{3695ABD1-E967-47FA-996C-BDA05B2A6B7B}"/>
              </a:ext>
            </a:extLst>
          </p:cNvPr>
          <p:cNvSpPr>
            <a:spLocks noGrp="1"/>
          </p:cNvSpPr>
          <p:nvPr>
            <p:ph type="title"/>
          </p:nvPr>
        </p:nvSpPr>
        <p:spPr>
          <a:xfrm>
            <a:off x="838200" y="365126"/>
            <a:ext cx="10515600" cy="894714"/>
          </a:xfrm>
        </p:spPr>
        <p:txBody>
          <a:bodyPr>
            <a:normAutofit/>
          </a:bodyPr>
          <a:lstStyle/>
          <a:p>
            <a:r>
              <a:rPr kumimoji="0" lang="en-GB" altLang="en-US" b="1" i="0" u="none" strike="noStrike" kern="1200" cap="none" spc="0" normalizeH="0" baseline="0" noProof="0" dirty="0">
                <a:ln>
                  <a:noFill/>
                </a:ln>
                <a:solidFill>
                  <a:srgbClr val="002060"/>
                </a:solidFill>
                <a:effectLst/>
                <a:uLnTx/>
                <a:uFillTx/>
                <a:latin typeface="Martel ExtraBold"/>
                <a:ea typeface="ＭＳ Ｐゴシック" panose="020B0600070205080204" pitchFamily="34" charset="-128"/>
                <a:cs typeface="+mj-cs"/>
              </a:rPr>
              <a:t>Structure of Career Mark approach </a:t>
            </a:r>
            <a:endParaRPr lang="en-GB" sz="5400" b="1" dirty="0">
              <a:solidFill>
                <a:srgbClr val="002060"/>
              </a:solidFill>
            </a:endParaRPr>
          </a:p>
        </p:txBody>
      </p:sp>
      <p:sp>
        <p:nvSpPr>
          <p:cNvPr id="3" name="Content Placeholder 2">
            <a:extLst>
              <a:ext uri="{FF2B5EF4-FFF2-40B4-BE49-F238E27FC236}">
                <a16:creationId xmlns:a16="http://schemas.microsoft.com/office/drawing/2014/main" id="{119842C1-56AA-4ED6-A654-7891C0121CC6}"/>
              </a:ext>
            </a:extLst>
          </p:cNvPr>
          <p:cNvSpPr>
            <a:spLocks noGrp="1"/>
          </p:cNvSpPr>
          <p:nvPr>
            <p:ph idx="1"/>
          </p:nvPr>
        </p:nvSpPr>
        <p:spPr>
          <a:xfrm>
            <a:off x="895847" y="1348339"/>
            <a:ext cx="10515600" cy="5060298"/>
          </a:xfrm>
        </p:spPr>
        <p:txBody>
          <a:bodyPr>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600" b="1" dirty="0">
                <a:solidFill>
                  <a:srgbClr val="002060"/>
                </a:solidFill>
                <a:latin typeface="Martel"/>
              </a:rPr>
              <a:t>Four </a:t>
            </a:r>
            <a:r>
              <a:rPr kumimoji="0" lang="en-GB" sz="2600" b="1" i="0" u="none" strike="noStrike" kern="1200" cap="none" spc="0" normalizeH="0" baseline="0" noProof="0" dirty="0">
                <a:ln>
                  <a:noFill/>
                </a:ln>
                <a:solidFill>
                  <a:srgbClr val="002060"/>
                </a:solidFill>
                <a:effectLst/>
                <a:uLnTx/>
                <a:uFillTx/>
                <a:latin typeface="Martel"/>
                <a:ea typeface="+mn-ea"/>
                <a:cs typeface="+mn-cs"/>
              </a:rPr>
              <a:t>delivery measures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600" b="1" i="0" u="none" strike="noStrike" kern="1200" cap="none" spc="0" normalizeH="0" baseline="0" noProof="0" dirty="0">
                <a:ln>
                  <a:noFill/>
                </a:ln>
                <a:solidFill>
                  <a:srgbClr val="C00000"/>
                </a:solidFill>
                <a:effectLst/>
                <a:uLnTx/>
                <a:uFillTx/>
                <a:latin typeface="Martel"/>
                <a:ea typeface="+mn-ea"/>
                <a:cs typeface="+mn-cs"/>
              </a:rPr>
              <a:t>Management :</a:t>
            </a:r>
            <a:r>
              <a:rPr kumimoji="0" lang="en-GB" sz="2600" b="1" i="0" u="none" strike="noStrike" kern="1200" cap="none" spc="0" normalizeH="0" baseline="0" noProof="0" dirty="0">
                <a:ln>
                  <a:noFill/>
                </a:ln>
                <a:solidFill>
                  <a:srgbClr val="002060"/>
                </a:solidFill>
                <a:effectLst/>
                <a:uLnTx/>
                <a:uFillTx/>
                <a:latin typeface="Martel"/>
                <a:ea typeface="+mn-ea"/>
                <a:cs typeface="+mn-cs"/>
              </a:rPr>
              <a:t> </a:t>
            </a:r>
            <a:r>
              <a:rPr kumimoji="0" lang="en-GB" sz="2600" b="0" i="0" u="none" strike="noStrike" kern="1200" cap="none" spc="0" normalizeH="0" baseline="0" noProof="0" dirty="0">
                <a:ln>
                  <a:noFill/>
                </a:ln>
                <a:solidFill>
                  <a:srgbClr val="002060"/>
                </a:solidFill>
                <a:effectLst/>
                <a:uLnTx/>
                <a:uFillTx/>
                <a:latin typeface="Martel"/>
                <a:ea typeface="+mn-ea"/>
                <a:cs typeface="+mn-cs"/>
              </a:rPr>
              <a:t>measures the effectiveness of systems for planning, managing and integrating CEIAG</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600" b="1" i="0" u="none" strike="noStrike" kern="1200" cap="none" spc="0" normalizeH="0" baseline="0" noProof="0" dirty="0">
                <a:ln>
                  <a:noFill/>
                </a:ln>
                <a:solidFill>
                  <a:srgbClr val="C00000"/>
                </a:solidFill>
                <a:effectLst/>
                <a:uLnTx/>
                <a:uFillTx/>
                <a:latin typeface="Martel"/>
                <a:ea typeface="+mn-ea"/>
                <a:cs typeface="+mn-cs"/>
              </a:rPr>
              <a:t>Advice and Guidance:</a:t>
            </a:r>
            <a:r>
              <a:rPr kumimoji="0" lang="en-GB" sz="2600" b="0" i="0" u="none" strike="noStrike" kern="1200" cap="none" spc="0" normalizeH="0" baseline="0" noProof="0" dirty="0">
                <a:ln>
                  <a:noFill/>
                </a:ln>
                <a:solidFill>
                  <a:srgbClr val="C00000"/>
                </a:solidFill>
                <a:effectLst/>
                <a:uLnTx/>
                <a:uFillTx/>
                <a:latin typeface="Martel"/>
                <a:ea typeface="+mn-ea"/>
                <a:cs typeface="+mn-cs"/>
              </a:rPr>
              <a:t> </a:t>
            </a:r>
            <a:r>
              <a:rPr kumimoji="0" lang="en-GB" sz="2600" b="0" i="0" u="none" strike="noStrike" kern="1200" cap="none" spc="0" normalizeH="0" baseline="0" noProof="0" dirty="0">
                <a:ln>
                  <a:noFill/>
                </a:ln>
                <a:solidFill>
                  <a:srgbClr val="002060"/>
                </a:solidFill>
                <a:effectLst/>
                <a:uLnTx/>
                <a:uFillTx/>
                <a:latin typeface="Martel"/>
                <a:ea typeface="+mn-ea"/>
                <a:cs typeface="+mn-cs"/>
              </a:rPr>
              <a:t>measures the effectiveness of an integrated programme of advice, guidance and support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600" b="1" i="0" u="none" strike="noStrike" kern="1200" cap="none" spc="0" normalizeH="0" baseline="0" noProof="0" dirty="0">
                <a:ln>
                  <a:noFill/>
                </a:ln>
                <a:solidFill>
                  <a:srgbClr val="C00000"/>
                </a:solidFill>
                <a:effectLst/>
                <a:uLnTx/>
                <a:uFillTx/>
                <a:latin typeface="Martel"/>
                <a:ea typeface="+mn-ea"/>
                <a:cs typeface="+mn-cs"/>
              </a:rPr>
              <a:t>Information :</a:t>
            </a:r>
            <a:r>
              <a:rPr kumimoji="0" lang="en-GB" sz="2600" b="0" i="0" u="none" strike="noStrike" kern="1200" cap="none" spc="0" normalizeH="0" baseline="0" noProof="0" dirty="0">
                <a:ln>
                  <a:noFill/>
                </a:ln>
                <a:solidFill>
                  <a:srgbClr val="002060"/>
                </a:solidFill>
                <a:effectLst/>
                <a:uLnTx/>
                <a:uFillTx/>
                <a:latin typeface="Martel"/>
                <a:ea typeface="+mn-ea"/>
                <a:cs typeface="+mn-cs"/>
              </a:rPr>
              <a:t> measures the accessibility, relevance, importance and effectiveness of information, the acquisition of skills to research and evaluate to be able to make well informed and realistic career decisions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600" b="1" i="0" u="none" strike="noStrike" kern="1200" cap="none" spc="0" normalizeH="0" baseline="0" noProof="0" dirty="0">
                <a:ln>
                  <a:noFill/>
                </a:ln>
                <a:solidFill>
                  <a:srgbClr val="C00000"/>
                </a:solidFill>
                <a:effectLst/>
                <a:uLnTx/>
                <a:uFillTx/>
                <a:latin typeface="Martel"/>
                <a:ea typeface="+mn-ea"/>
                <a:cs typeface="+mn-cs"/>
              </a:rPr>
              <a:t>Career Learning:</a:t>
            </a:r>
            <a:r>
              <a:rPr kumimoji="0" lang="en-GB" sz="2600" b="0" i="0" u="none" strike="noStrike" kern="1200" cap="none" spc="0" normalizeH="0" baseline="0" noProof="0" dirty="0">
                <a:ln>
                  <a:noFill/>
                </a:ln>
                <a:solidFill>
                  <a:srgbClr val="C00000"/>
                </a:solidFill>
                <a:effectLst/>
                <a:uLnTx/>
                <a:uFillTx/>
                <a:latin typeface="Martel"/>
                <a:ea typeface="+mn-ea"/>
                <a:cs typeface="+mn-cs"/>
              </a:rPr>
              <a:t> </a:t>
            </a:r>
            <a:r>
              <a:rPr kumimoji="0" lang="en-GB" sz="2600" b="0" i="0" u="none" strike="noStrike" kern="1200" cap="none" spc="0" normalizeH="0" baseline="0" noProof="0" dirty="0">
                <a:ln>
                  <a:noFill/>
                </a:ln>
                <a:solidFill>
                  <a:srgbClr val="002060"/>
                </a:solidFill>
                <a:effectLst/>
                <a:uLnTx/>
                <a:uFillTx/>
                <a:latin typeface="Martel"/>
                <a:ea typeface="+mn-ea"/>
                <a:cs typeface="+mn-cs"/>
              </a:rPr>
              <a:t>measures how effectively the curriculum supports the development of learners’ knowledge, skills, understanding and attitudes</a:t>
            </a:r>
          </a:p>
          <a:p>
            <a:pPr marL="0" indent="0">
              <a:buNone/>
            </a:pPr>
            <a:endParaRPr lang="en-GB" dirty="0"/>
          </a:p>
        </p:txBody>
      </p:sp>
      <p:pic>
        <p:nvPicPr>
          <p:cNvPr id="8" name="Picture 6">
            <a:extLst>
              <a:ext uri="{FF2B5EF4-FFF2-40B4-BE49-F238E27FC236}">
                <a16:creationId xmlns:a16="http://schemas.microsoft.com/office/drawing/2014/main" id="{07A7947F-9CEB-4254-BC2C-2D446A349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13" y="6174886"/>
            <a:ext cx="2484783" cy="49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93DBF6B-1662-047F-B6E1-0040089920C1}"/>
              </a:ext>
            </a:extLst>
          </p:cNvPr>
          <p:cNvPicPr>
            <a:picLocks noChangeAspect="1"/>
          </p:cNvPicPr>
          <p:nvPr/>
        </p:nvPicPr>
        <p:blipFill>
          <a:blip r:embed="rId3"/>
          <a:srcRect/>
          <a:stretch/>
        </p:blipFill>
        <p:spPr>
          <a:xfrm>
            <a:off x="9787065" y="6145386"/>
            <a:ext cx="2089069" cy="526502"/>
          </a:xfrm>
          <a:prstGeom prst="rect">
            <a:avLst/>
          </a:prstGeom>
        </p:spPr>
      </p:pic>
    </p:spTree>
    <p:extLst>
      <p:ext uri="{BB962C8B-B14F-4D97-AF65-F5344CB8AC3E}">
        <p14:creationId xmlns:p14="http://schemas.microsoft.com/office/powerpoint/2010/main" val="31477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27338-90D6-6603-272E-8170C4EDB3AA}"/>
              </a:ext>
            </a:extLst>
          </p:cNvPr>
          <p:cNvSpPr txBox="1"/>
          <p:nvPr/>
        </p:nvSpPr>
        <p:spPr>
          <a:xfrm>
            <a:off x="300798" y="3013501"/>
            <a:ext cx="3501482" cy="830997"/>
          </a:xfrm>
          <a:prstGeom prst="rect">
            <a:avLst/>
          </a:prstGeom>
          <a:noFill/>
        </p:spPr>
        <p:txBody>
          <a:bodyPr wrap="square" rtlCol="0">
            <a:spAutoFit/>
          </a:bodyPr>
          <a:lstStyle/>
          <a:p>
            <a:r>
              <a:rPr lang="en-GB" sz="4800" dirty="0"/>
              <a:t>Agenda</a:t>
            </a:r>
          </a:p>
        </p:txBody>
      </p:sp>
      <p:sp>
        <p:nvSpPr>
          <p:cNvPr id="3" name="TextBox 2">
            <a:extLst>
              <a:ext uri="{FF2B5EF4-FFF2-40B4-BE49-F238E27FC236}">
                <a16:creationId xmlns:a16="http://schemas.microsoft.com/office/drawing/2014/main" id="{3B14AE20-4A17-2DB5-0C5F-3180883507BB}"/>
              </a:ext>
            </a:extLst>
          </p:cNvPr>
          <p:cNvSpPr txBox="1"/>
          <p:nvPr/>
        </p:nvSpPr>
        <p:spPr>
          <a:xfrm>
            <a:off x="4525848" y="1625768"/>
            <a:ext cx="7495874"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14.00    Welcome</a:t>
            </a:r>
          </a:p>
          <a:p>
            <a:pPr marL="285750" indent="-285750">
              <a:buFont typeface="Arial" panose="020B0604020202020204" pitchFamily="34" charset="0"/>
              <a:buChar char="•"/>
            </a:pPr>
            <a:r>
              <a:rPr lang="en-US" sz="2400" dirty="0">
                <a:solidFill>
                  <a:schemeClr val="bg1"/>
                </a:solidFill>
              </a:rPr>
              <a:t>14.05    Intro to ILRs &amp; the CIS.           </a:t>
            </a:r>
          </a:p>
          <a:p>
            <a:pPr marL="285750" indent="-285750">
              <a:buFont typeface="Arial" panose="020B0604020202020204" pitchFamily="34" charset="0"/>
              <a:buChar char="•"/>
            </a:pPr>
            <a:r>
              <a:rPr lang="en-US" sz="2400" dirty="0">
                <a:solidFill>
                  <a:schemeClr val="bg1"/>
                </a:solidFill>
              </a:rPr>
              <a:t>14.10    Whats the difference - Quality in Careers       Standard and Careers Impact System?</a:t>
            </a:r>
          </a:p>
          <a:p>
            <a:pPr marL="285750" indent="-285750">
              <a:buFont typeface="Arial" panose="020B0604020202020204" pitchFamily="34" charset="0"/>
              <a:buChar char="•"/>
            </a:pPr>
            <a:r>
              <a:rPr lang="en-US" sz="2400" dirty="0">
                <a:solidFill>
                  <a:schemeClr val="bg1"/>
                </a:solidFill>
              </a:rPr>
              <a:t>14.25    Practitioner’s Perspective                                                                   </a:t>
            </a:r>
          </a:p>
          <a:p>
            <a:pPr marL="285750" indent="-285750">
              <a:buFont typeface="Arial" panose="020B0604020202020204" pitchFamily="34" charset="0"/>
              <a:buChar char="•"/>
            </a:pPr>
            <a:r>
              <a:rPr lang="en-US" sz="2400" dirty="0">
                <a:solidFill>
                  <a:schemeClr val="bg1"/>
                </a:solidFill>
              </a:rPr>
              <a:t>14.35    Next Steps                                                                                                   </a:t>
            </a:r>
          </a:p>
          <a:p>
            <a:pPr marL="285750" indent="-285750">
              <a:buFont typeface="Arial" panose="020B0604020202020204" pitchFamily="34" charset="0"/>
              <a:buChar char="•"/>
            </a:pPr>
            <a:r>
              <a:rPr lang="en-US" sz="2400" dirty="0">
                <a:solidFill>
                  <a:schemeClr val="bg1"/>
                </a:solidFill>
              </a:rPr>
              <a:t>14.35    Q &amp; A                                                                                                          </a:t>
            </a:r>
          </a:p>
          <a:p>
            <a:pPr marL="285750" indent="-285750">
              <a:buFont typeface="Arial" panose="020B0604020202020204" pitchFamily="34" charset="0"/>
              <a:buChar char="•"/>
            </a:pPr>
            <a:r>
              <a:rPr lang="en-US" sz="2400" dirty="0">
                <a:solidFill>
                  <a:schemeClr val="bg1"/>
                </a:solidFill>
              </a:rPr>
              <a:t>14.45    Finish </a:t>
            </a:r>
            <a:endParaRPr lang="en-GB" sz="2400" dirty="0">
              <a:solidFill>
                <a:schemeClr val="bg1"/>
              </a:solidFill>
            </a:endParaRPr>
          </a:p>
        </p:txBody>
      </p:sp>
    </p:spTree>
    <p:extLst>
      <p:ext uri="{BB962C8B-B14F-4D97-AF65-F5344CB8AC3E}">
        <p14:creationId xmlns:p14="http://schemas.microsoft.com/office/powerpoint/2010/main" val="3218184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B3ED7-2D0B-455E-BB5C-E9F0AACFE0F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4A93EB0-7735-485B-826A-1CA868322F6A}"/>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13CDD7D9-13A9-4118-8113-303285B4918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066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A328-0C26-4D4D-9B63-165AE59C4810}"/>
              </a:ext>
            </a:extLst>
          </p:cNvPr>
          <p:cNvSpPr>
            <a:spLocks noGrp="1"/>
          </p:cNvSpPr>
          <p:nvPr>
            <p:ph type="ctrTitle"/>
          </p:nvPr>
        </p:nvSpPr>
        <p:spPr>
          <a:xfrm>
            <a:off x="1524000" y="1939634"/>
            <a:ext cx="9144000" cy="1195981"/>
          </a:xfrm>
        </p:spPr>
        <p:txBody>
          <a:bodyPr>
            <a:normAutofit fontScale="90000"/>
          </a:bodyPr>
          <a:lstStyle/>
          <a:p>
            <a:br>
              <a:rPr lang="en-GB" sz="4400">
                <a:solidFill>
                  <a:schemeClr val="bg1"/>
                </a:solidFill>
                <a:latin typeface="+mn-lt"/>
                <a:cs typeface="Martel" panose="00000500000000000000" pitchFamily="2" charset="0"/>
              </a:rPr>
            </a:br>
            <a:br>
              <a:rPr lang="en-GB" sz="4400">
                <a:solidFill>
                  <a:schemeClr val="bg1"/>
                </a:solidFill>
                <a:latin typeface="+mn-lt"/>
                <a:cs typeface="Martel" panose="00000500000000000000" pitchFamily="2" charset="0"/>
              </a:rPr>
            </a:br>
            <a:endParaRPr lang="en-GB" sz="4400">
              <a:solidFill>
                <a:schemeClr val="bg1"/>
              </a:solidFill>
              <a:latin typeface="+mn-lt"/>
              <a:cs typeface="Martel" panose="00000500000000000000" pitchFamily="2" charset="0"/>
            </a:endParaRPr>
          </a:p>
        </p:txBody>
      </p:sp>
      <p:sp>
        <p:nvSpPr>
          <p:cNvPr id="5" name="Subtitle 2">
            <a:extLst>
              <a:ext uri="{FF2B5EF4-FFF2-40B4-BE49-F238E27FC236}">
                <a16:creationId xmlns:a16="http://schemas.microsoft.com/office/drawing/2014/main" id="{8D620FCB-370A-4FC5-9001-4BF35C8F0BE1}"/>
              </a:ext>
            </a:extLst>
          </p:cNvPr>
          <p:cNvSpPr>
            <a:spLocks noGrp="1"/>
          </p:cNvSpPr>
          <p:nvPr>
            <p:ph type="subTitle" idx="1"/>
          </p:nvPr>
        </p:nvSpPr>
        <p:spPr>
          <a:xfrm>
            <a:off x="146957" y="1938645"/>
            <a:ext cx="11898085" cy="2980709"/>
          </a:xfrm>
        </p:spPr>
        <p:txBody>
          <a:bodyPr vert="horz" lIns="91440" tIns="45720" rIns="91440" bIns="45720" rtlCol="0" anchor="t">
            <a:normAutofit/>
          </a:bodyPr>
          <a:lstStyle/>
          <a:p>
            <a:r>
              <a:rPr lang="en-GB" sz="4800" dirty="0">
                <a:solidFill>
                  <a:schemeClr val="bg1"/>
                </a:solidFill>
                <a:latin typeface="Martel" panose="00000500000000000000" pitchFamily="2" charset="0"/>
                <a:cs typeface="Martel" panose="00000500000000000000" pitchFamily="2" charset="0"/>
              </a:rPr>
              <a:t>Thank you for listening</a:t>
            </a:r>
          </a:p>
          <a:p>
            <a:r>
              <a:rPr lang="en-GB" sz="4800" dirty="0">
                <a:solidFill>
                  <a:srgbClr val="FFFFFF"/>
                </a:solidFill>
                <a:latin typeface="Martel" panose="00000500000000000000" pitchFamily="2" charset="0"/>
                <a:cs typeface="Martel" panose="00000500000000000000" pitchFamily="2" charset="0"/>
                <a:hlinkClick r:id="rId2">
                  <a:extLst>
                    <a:ext uri="{A12FA001-AC4F-418D-AE19-62706E023703}">
                      <ahyp:hlinkClr xmlns:ahyp="http://schemas.microsoft.com/office/drawing/2018/hyperlinkcolor" val="tx"/>
                    </a:ext>
                  </a:extLst>
                </a:hlinkClick>
              </a:rPr>
              <a:t>john.ambrose@complete-careers.com</a:t>
            </a:r>
            <a:r>
              <a:rPr lang="en-GB" sz="4800" dirty="0">
                <a:solidFill>
                  <a:srgbClr val="FFFFFF"/>
                </a:solidFill>
                <a:latin typeface="Martel" panose="00000500000000000000" pitchFamily="2" charset="0"/>
                <a:cs typeface="Martel" panose="00000500000000000000" pitchFamily="2" charset="0"/>
              </a:rPr>
              <a:t> </a:t>
            </a:r>
          </a:p>
        </p:txBody>
      </p:sp>
      <p:pic>
        <p:nvPicPr>
          <p:cNvPr id="10" name="Picture 9">
            <a:extLst>
              <a:ext uri="{FF2B5EF4-FFF2-40B4-BE49-F238E27FC236}">
                <a16:creationId xmlns:a16="http://schemas.microsoft.com/office/drawing/2014/main" id="{D74B5340-31DE-4205-8367-818945631AF3}"/>
              </a:ext>
            </a:extLst>
          </p:cNvPr>
          <p:cNvPicPr>
            <a:picLocks noChangeAspect="1"/>
          </p:cNvPicPr>
          <p:nvPr/>
        </p:nvPicPr>
        <p:blipFill rotWithShape="1">
          <a:blip r:embed="rId3">
            <a:extLst>
              <a:ext uri="{28A0092B-C50C-407E-A947-70E740481C1C}">
                <a14:useLocalDpi xmlns:a14="http://schemas.microsoft.com/office/drawing/2010/main" val="0"/>
              </a:ext>
            </a:extLst>
          </a:blip>
          <a:srcRect t="271" b="11817"/>
          <a:stretch/>
        </p:blipFill>
        <p:spPr>
          <a:xfrm>
            <a:off x="3888386" y="5507448"/>
            <a:ext cx="4415229" cy="614814"/>
          </a:xfrm>
          <a:prstGeom prst="rect">
            <a:avLst/>
          </a:prstGeom>
        </p:spPr>
      </p:pic>
      <p:pic>
        <p:nvPicPr>
          <p:cNvPr id="14" name="Picture 13">
            <a:extLst>
              <a:ext uri="{FF2B5EF4-FFF2-40B4-BE49-F238E27FC236}">
                <a16:creationId xmlns:a16="http://schemas.microsoft.com/office/drawing/2014/main" id="{6565BB5F-6B40-4770-8343-FDEB183A97F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27328" y="4206923"/>
            <a:ext cx="4137346" cy="905809"/>
          </a:xfrm>
          <a:prstGeom prst="rect">
            <a:avLst/>
          </a:prstGeom>
        </p:spPr>
      </p:pic>
    </p:spTree>
    <p:extLst>
      <p:ext uri="{BB962C8B-B14F-4D97-AF65-F5344CB8AC3E}">
        <p14:creationId xmlns:p14="http://schemas.microsoft.com/office/powerpoint/2010/main" val="2592264205"/>
      </p:ext>
    </p:extLst>
  </p:cSld>
  <p:clrMapOvr>
    <a:masterClrMapping/>
  </p:clrMapOvr>
  <mc:AlternateContent xmlns:mc="http://schemas.openxmlformats.org/markup-compatibility/2006" xmlns:p14="http://schemas.microsoft.com/office/powerpoint/2010/main">
    <mc:Choice Requires="p14">
      <p:transition spd="slow" p14:dur="2000" advTm="1754"/>
    </mc:Choice>
    <mc:Fallback xmlns="">
      <p:transition spd="slow" advTm="175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F88BE4-7332-BA8D-7334-5533D59634B8}"/>
              </a:ext>
            </a:extLst>
          </p:cNvPr>
          <p:cNvSpPr txBox="1"/>
          <p:nvPr/>
        </p:nvSpPr>
        <p:spPr>
          <a:xfrm>
            <a:off x="1137037" y="1997839"/>
            <a:ext cx="7980942" cy="3970318"/>
          </a:xfrm>
          <a:prstGeom prst="rect">
            <a:avLst/>
          </a:prstGeom>
          <a:noFill/>
        </p:spPr>
        <p:txBody>
          <a:bodyPr wrap="square" lIns="91440" tIns="45720" rIns="91440" bIns="45720" rtlCol="0" anchor="t">
            <a:spAutoFit/>
          </a:bodyPr>
          <a:lstStyle/>
          <a:p>
            <a:r>
              <a:rPr lang="en-GB" sz="3600" b="1" dirty="0">
                <a:solidFill>
                  <a:srgbClr val="FFFFFF"/>
                </a:solidFill>
                <a:ea typeface="Calibri"/>
                <a:cs typeface="Calibri"/>
              </a:rPr>
              <a:t>A Practitioners Perspective</a:t>
            </a:r>
          </a:p>
          <a:p>
            <a:endParaRPr lang="en-GB" sz="3600" b="1" dirty="0">
              <a:solidFill>
                <a:srgbClr val="FFFFFF"/>
              </a:solidFill>
              <a:ea typeface="Calibri"/>
              <a:cs typeface="Calibri"/>
            </a:endParaRPr>
          </a:p>
          <a:p>
            <a:r>
              <a:rPr lang="en-GB" sz="3600" b="1" dirty="0">
                <a:solidFill>
                  <a:srgbClr val="FFFFFF"/>
                </a:solidFill>
                <a:ea typeface="Calibri"/>
                <a:cs typeface="Calibri"/>
              </a:rPr>
              <a:t>Jo Saward</a:t>
            </a:r>
          </a:p>
          <a:p>
            <a:r>
              <a:rPr lang="en-US" sz="3600" b="1" dirty="0">
                <a:solidFill>
                  <a:srgbClr val="FFFFFF"/>
                </a:solidFill>
                <a:ea typeface="Calibri"/>
                <a:cs typeface="Calibri"/>
              </a:rPr>
              <a:t>Trust Lead for Careers &amp; Employability </a:t>
            </a:r>
            <a:r>
              <a:rPr lang="en-GB" sz="3600" b="1" dirty="0">
                <a:solidFill>
                  <a:srgbClr val="FFFFFF"/>
                </a:solidFill>
                <a:ea typeface="Calibri"/>
                <a:cs typeface="Calibri"/>
              </a:rPr>
              <a:t>Creative Education Trust</a:t>
            </a:r>
          </a:p>
          <a:p>
            <a:endParaRPr lang="en-GB" sz="3600" b="1" dirty="0">
              <a:solidFill>
                <a:srgbClr val="FFFFFF"/>
              </a:solidFill>
              <a:ea typeface="Calibri"/>
              <a:cs typeface="Calibri"/>
            </a:endParaRPr>
          </a:p>
          <a:p>
            <a:endParaRPr lang="en-GB" sz="3600" b="1" dirty="0">
              <a:solidFill>
                <a:srgbClr val="FFFFFF"/>
              </a:solidFill>
              <a:ea typeface="Calibri"/>
              <a:cs typeface="Calibri"/>
            </a:endParaRPr>
          </a:p>
        </p:txBody>
      </p:sp>
    </p:spTree>
    <p:extLst>
      <p:ext uri="{BB962C8B-B14F-4D97-AF65-F5344CB8AC3E}">
        <p14:creationId xmlns:p14="http://schemas.microsoft.com/office/powerpoint/2010/main" val="2694599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F88BE4-7332-BA8D-7334-5533D59634B8}"/>
              </a:ext>
            </a:extLst>
          </p:cNvPr>
          <p:cNvSpPr txBox="1"/>
          <p:nvPr/>
        </p:nvSpPr>
        <p:spPr>
          <a:xfrm>
            <a:off x="506101" y="2529357"/>
            <a:ext cx="7980942" cy="2862322"/>
          </a:xfrm>
          <a:prstGeom prst="rect">
            <a:avLst/>
          </a:prstGeom>
          <a:noFill/>
        </p:spPr>
        <p:txBody>
          <a:bodyPr wrap="square" lIns="91440" tIns="45720" rIns="91440" bIns="45720" rtlCol="0" anchor="t">
            <a:spAutoFit/>
          </a:bodyPr>
          <a:lstStyle/>
          <a:p>
            <a:r>
              <a:rPr lang="en-GB" sz="3600" b="1" dirty="0">
                <a:solidFill>
                  <a:srgbClr val="FFFFFF"/>
                </a:solidFill>
                <a:ea typeface="Calibri"/>
                <a:cs typeface="Calibri"/>
              </a:rPr>
              <a:t>Visit our </a:t>
            </a:r>
            <a:r>
              <a:rPr lang="en-GB" sz="3600" b="1" dirty="0">
                <a:solidFill>
                  <a:srgbClr val="FFFFFF"/>
                </a:solidFill>
                <a:ea typeface="Calibri"/>
                <a:cs typeface="Calibri"/>
                <a:hlinkClick r:id="rId3"/>
              </a:rPr>
              <a:t>Resource Directory</a:t>
            </a:r>
            <a:r>
              <a:rPr lang="en-GB" sz="3600" b="1" dirty="0">
                <a:solidFill>
                  <a:srgbClr val="FFFFFF"/>
                </a:solidFill>
                <a:ea typeface="Calibri"/>
                <a:cs typeface="Calibri"/>
              </a:rPr>
              <a:t> to get started with the </a:t>
            </a:r>
            <a:br>
              <a:rPr lang="en-GB" sz="3600" b="1" dirty="0">
                <a:ea typeface="Calibri"/>
                <a:cs typeface="Calibri"/>
              </a:rPr>
            </a:br>
            <a:r>
              <a:rPr lang="en-GB" sz="3600" b="1" dirty="0">
                <a:solidFill>
                  <a:srgbClr val="FFFFFF"/>
                </a:solidFill>
                <a:ea typeface="Calibri"/>
                <a:cs typeface="Calibri"/>
              </a:rPr>
              <a:t>Careers Impact internal leadership review</a:t>
            </a:r>
          </a:p>
          <a:p>
            <a:endParaRPr lang="en-GB" sz="3600" b="1" dirty="0">
              <a:solidFill>
                <a:srgbClr val="FFFFFF"/>
              </a:solidFill>
              <a:ea typeface="Calibri"/>
              <a:cs typeface="Calibri"/>
            </a:endParaRPr>
          </a:p>
        </p:txBody>
      </p:sp>
    </p:spTree>
    <p:extLst>
      <p:ext uri="{BB962C8B-B14F-4D97-AF65-F5344CB8AC3E}">
        <p14:creationId xmlns:p14="http://schemas.microsoft.com/office/powerpoint/2010/main" val="4245833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2345AE-24E6-30BB-5B49-8E1341368818}"/>
              </a:ext>
            </a:extLst>
          </p:cNvPr>
          <p:cNvSpPr txBox="1"/>
          <p:nvPr/>
        </p:nvSpPr>
        <p:spPr>
          <a:xfrm>
            <a:off x="757671" y="2784069"/>
            <a:ext cx="4214126" cy="1015663"/>
          </a:xfrm>
          <a:prstGeom prst="rect">
            <a:avLst/>
          </a:prstGeom>
          <a:noFill/>
        </p:spPr>
        <p:txBody>
          <a:bodyPr wrap="square" lIns="91440" tIns="45720" rIns="91440" bIns="45720" rtlCol="0" anchor="t">
            <a:spAutoFit/>
          </a:bodyPr>
          <a:lstStyle/>
          <a:p>
            <a:pPr marL="0" marR="0" lvl="0" indent="0" algn="ctr" defTabSz="457200">
              <a:lnSpc>
                <a:spcPct val="100000"/>
              </a:lnSpc>
              <a:spcBef>
                <a:spcPts val="0"/>
              </a:spcBef>
              <a:spcAft>
                <a:spcPts val="0"/>
              </a:spcAft>
              <a:buNone/>
              <a:tabLst/>
              <a:defRPr/>
            </a:pPr>
            <a:r>
              <a:rPr lang="en-GB" sz="6000" b="1">
                <a:latin typeface="Calibri" panose="020F0502020204030204"/>
              </a:rPr>
              <a:t>Questions</a:t>
            </a:r>
            <a:endParaRPr lang="en-US" sz="2000" b="1" err="1">
              <a:ea typeface="+mn-ea"/>
              <a:cs typeface="+mn-cs"/>
            </a:endParaRPr>
          </a:p>
        </p:txBody>
      </p:sp>
    </p:spTree>
    <p:extLst>
      <p:ext uri="{BB962C8B-B14F-4D97-AF65-F5344CB8AC3E}">
        <p14:creationId xmlns:p14="http://schemas.microsoft.com/office/powerpoint/2010/main" val="2050423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4268BA-0D4D-BD5C-BB66-B4116FCD2ADB}"/>
              </a:ext>
            </a:extLst>
          </p:cNvPr>
          <p:cNvSpPr txBox="1"/>
          <p:nvPr/>
        </p:nvSpPr>
        <p:spPr>
          <a:xfrm>
            <a:off x="473434" y="2359703"/>
            <a:ext cx="3348841"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FFFF"/>
                </a:solidFill>
                <a:effectLst/>
                <a:uLnTx/>
                <a:uFillTx/>
                <a:latin typeface="Calibri"/>
                <a:ea typeface="Calibri"/>
                <a:cs typeface="Calibri"/>
              </a:rPr>
              <a:t>What does an internal leadership review involve? </a:t>
            </a:r>
          </a:p>
        </p:txBody>
      </p:sp>
      <p:sp>
        <p:nvSpPr>
          <p:cNvPr id="3" name="TextBox 2">
            <a:extLst>
              <a:ext uri="{FF2B5EF4-FFF2-40B4-BE49-F238E27FC236}">
                <a16:creationId xmlns:a16="http://schemas.microsoft.com/office/drawing/2014/main" id="{B201259E-C241-FA62-C0C2-EABBD6663417}"/>
              </a:ext>
            </a:extLst>
          </p:cNvPr>
          <p:cNvSpPr txBox="1"/>
          <p:nvPr/>
        </p:nvSpPr>
        <p:spPr>
          <a:xfrm>
            <a:off x="4840147" y="1714982"/>
            <a:ext cx="688114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400" dirty="0">
                <a:solidFill>
                  <a:srgbClr val="585857"/>
                </a:solidFill>
                <a:cs typeface="Segoe UI"/>
              </a:rPr>
              <a:t>The review involves colleagues reflecting on which statements in the Maturity Model best describe the practice their institution. </a:t>
            </a:r>
            <a:r>
              <a:rPr lang="en-US" sz="2400" dirty="0">
                <a:solidFill>
                  <a:srgbClr val="585857"/>
                </a:solidFill>
                <a:cs typeface="Segoe UI"/>
              </a:rPr>
              <a:t>​</a:t>
            </a:r>
            <a:endParaRPr lang="en-US" dirty="0"/>
          </a:p>
          <a:p>
            <a:pPr marL="342900" indent="-342900">
              <a:buFont typeface="Arial" panose="020B0604020202020204" pitchFamily="34" charset="0"/>
              <a:buChar char="•"/>
            </a:pPr>
            <a:endParaRPr lang="en-GB" sz="2400" dirty="0">
              <a:solidFill>
                <a:srgbClr val="585857"/>
              </a:solidFill>
              <a:ea typeface="Calibri" panose="020F0502020204030204"/>
              <a:cs typeface="Segoe UI"/>
            </a:endParaRPr>
          </a:p>
          <a:p>
            <a:pPr marL="342900" indent="-342900">
              <a:buFont typeface="Arial" panose="020B0604020202020204" pitchFamily="34" charset="0"/>
              <a:buChar char="•"/>
            </a:pPr>
            <a:r>
              <a:rPr lang="en-GB" sz="2400" dirty="0">
                <a:solidFill>
                  <a:srgbClr val="585857"/>
                </a:solidFill>
                <a:cs typeface="Segoe UI"/>
              </a:rPr>
              <a:t>They should consider the statements and the responses which indicate progressive maturity within each of the six themes. </a:t>
            </a:r>
            <a:r>
              <a:rPr lang="en-US" sz="2400" dirty="0">
                <a:solidFill>
                  <a:srgbClr val="585857"/>
                </a:solidFill>
                <a:cs typeface="Segoe UI"/>
              </a:rPr>
              <a:t>​</a:t>
            </a:r>
            <a:endParaRPr lang="en-US" sz="2400" dirty="0">
              <a:solidFill>
                <a:srgbClr val="585857"/>
              </a:solidFill>
              <a:ea typeface="Calibri" panose="020F0502020204030204"/>
              <a:cs typeface="Segoe UI"/>
            </a:endParaRPr>
          </a:p>
          <a:p>
            <a:pPr marL="342900" indent="-342900">
              <a:buFont typeface="Arial" panose="020B0604020202020204" pitchFamily="34" charset="0"/>
              <a:buChar char="•"/>
            </a:pPr>
            <a:endParaRPr lang="en-GB" sz="2400" dirty="0">
              <a:solidFill>
                <a:srgbClr val="585857"/>
              </a:solidFill>
              <a:ea typeface="Calibri" panose="020F0502020204030204"/>
              <a:cs typeface="Segoe UI"/>
            </a:endParaRPr>
          </a:p>
          <a:p>
            <a:pPr marL="342900" indent="-342900">
              <a:buFont typeface="Arial" panose="020B0604020202020204" pitchFamily="34" charset="0"/>
              <a:buChar char="•"/>
            </a:pPr>
            <a:r>
              <a:rPr lang="en-GB" sz="2400" dirty="0">
                <a:solidFill>
                  <a:srgbClr val="585857"/>
                </a:solidFill>
                <a:cs typeface="Segoe UI"/>
              </a:rPr>
              <a:t>Colleagues should do this ahead of coming together to discuss and agree a final response for each statement that represents their institution. </a:t>
            </a:r>
            <a:r>
              <a:rPr lang="en-US" sz="2400" dirty="0">
                <a:solidFill>
                  <a:srgbClr val="585857"/>
                </a:solidFill>
                <a:cs typeface="Segoe UI"/>
              </a:rPr>
              <a:t>​</a:t>
            </a:r>
            <a:endParaRPr lang="en-US" sz="2400" dirty="0">
              <a:solidFill>
                <a:srgbClr val="585857"/>
              </a:solidFill>
              <a:ea typeface="Calibri" panose="020F0502020204030204"/>
              <a:cs typeface="Segoe UI"/>
            </a:endParaRPr>
          </a:p>
        </p:txBody>
      </p:sp>
    </p:spTree>
    <p:extLst>
      <p:ext uri="{BB962C8B-B14F-4D97-AF65-F5344CB8AC3E}">
        <p14:creationId xmlns:p14="http://schemas.microsoft.com/office/powerpoint/2010/main" val="4056269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C26705-CF4E-96E2-AF04-E92506C94064}"/>
              </a:ext>
            </a:extLst>
          </p:cNvPr>
          <p:cNvSpPr/>
          <p:nvPr/>
        </p:nvSpPr>
        <p:spPr>
          <a:xfrm>
            <a:off x="712520" y="1013355"/>
            <a:ext cx="4453246" cy="2377047"/>
          </a:xfrm>
          <a:prstGeom prst="rect">
            <a:avLst/>
          </a:prstGeom>
          <a:solidFill>
            <a:schemeClr val="bg1"/>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“As the Careers Leader, I completed the process and then met with the Headteacher to discuss this.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Where there was a difference of opinion, I was able to explain my judgement and we discussed and were then able to agree on the ‘best-fit’ response.” </a:t>
            </a:r>
          </a:p>
        </p:txBody>
      </p:sp>
      <p:sp>
        <p:nvSpPr>
          <p:cNvPr id="4" name="Rectangle 3">
            <a:extLst>
              <a:ext uri="{FF2B5EF4-FFF2-40B4-BE49-F238E27FC236}">
                <a16:creationId xmlns:a16="http://schemas.microsoft.com/office/drawing/2014/main" id="{CE837C14-8E7A-D63A-AB1D-B4B5E60AA608}"/>
              </a:ext>
            </a:extLst>
          </p:cNvPr>
          <p:cNvSpPr/>
          <p:nvPr/>
        </p:nvSpPr>
        <p:spPr>
          <a:xfrm>
            <a:off x="700644" y="3968337"/>
            <a:ext cx="4453246" cy="23869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“We initially completed the self-evaluation process as a team of two (CL and SLT CL).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We then discussed with the wider Senior Leadership team which has helped to raise the profile of careers and gain further buy-in from the Headteacher and SLT.” </a:t>
            </a:r>
          </a:p>
        </p:txBody>
      </p:sp>
      <p:sp>
        <p:nvSpPr>
          <p:cNvPr id="5" name="Rectangle 4">
            <a:extLst>
              <a:ext uri="{FF2B5EF4-FFF2-40B4-BE49-F238E27FC236}">
                <a16:creationId xmlns:a16="http://schemas.microsoft.com/office/drawing/2014/main" id="{EC05EB6C-0D4E-E439-06B3-53FD33A0DD33}"/>
              </a:ext>
            </a:extLst>
          </p:cNvPr>
          <p:cNvSpPr/>
          <p:nvPr/>
        </p:nvSpPr>
        <p:spPr>
          <a:xfrm>
            <a:off x="6517575" y="619490"/>
            <a:ext cx="4465122" cy="391886"/>
          </a:xfrm>
          <a:prstGeom prst="rect">
            <a:avLst/>
          </a:prstGeom>
          <a:solidFill>
            <a:srgbClr val="00A9A9"/>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 3. Governor Collaboration</a:t>
            </a:r>
          </a:p>
        </p:txBody>
      </p:sp>
      <p:sp>
        <p:nvSpPr>
          <p:cNvPr id="6" name="Rectangle 5">
            <a:extLst>
              <a:ext uri="{FF2B5EF4-FFF2-40B4-BE49-F238E27FC236}">
                <a16:creationId xmlns:a16="http://schemas.microsoft.com/office/drawing/2014/main" id="{1FF726A4-98B1-E247-E020-AE1ECAB08380}"/>
              </a:ext>
            </a:extLst>
          </p:cNvPr>
          <p:cNvSpPr/>
          <p:nvPr/>
        </p:nvSpPr>
        <p:spPr>
          <a:xfrm>
            <a:off x="688768" y="3576451"/>
            <a:ext cx="4465122" cy="391886"/>
          </a:xfrm>
          <a:prstGeom prst="rect">
            <a:avLst/>
          </a:prstGeom>
          <a:solidFill>
            <a:srgbClr val="00A9A9"/>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2. SLT Collaboration </a:t>
            </a:r>
          </a:p>
        </p:txBody>
      </p:sp>
      <p:sp>
        <p:nvSpPr>
          <p:cNvPr id="7" name="Rectangle 6">
            <a:extLst>
              <a:ext uri="{FF2B5EF4-FFF2-40B4-BE49-F238E27FC236}">
                <a16:creationId xmlns:a16="http://schemas.microsoft.com/office/drawing/2014/main" id="{8510976A-EE04-DFDE-9BCC-DF7C1A363411}"/>
              </a:ext>
            </a:extLst>
          </p:cNvPr>
          <p:cNvSpPr/>
          <p:nvPr/>
        </p:nvSpPr>
        <p:spPr>
          <a:xfrm>
            <a:off x="6517575" y="1003461"/>
            <a:ext cx="4465122" cy="23869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highlight>
                  <a:srgbClr val="FFFFFF"/>
                </a:highlight>
                <a:uLnTx/>
                <a:uFillTx/>
                <a:latin typeface="Calibri"/>
                <a:ea typeface="+mn-ea"/>
                <a:cs typeface="+mn-cs"/>
              </a:rPr>
              <a:t>“A core group of us met together (Careers Leader, Trust Central Strategic Careers Leader, Careers Link Governor) and we agreed the ‘best-fit’ statements through discussion and debate, with elements requiring us to refer to evidence to justify our decisions with each other. These were then signed off by the headteacher.” </a:t>
            </a:r>
          </a:p>
        </p:txBody>
      </p:sp>
      <p:sp>
        <p:nvSpPr>
          <p:cNvPr id="8" name="Rectangle 7">
            <a:extLst>
              <a:ext uri="{FF2B5EF4-FFF2-40B4-BE49-F238E27FC236}">
                <a16:creationId xmlns:a16="http://schemas.microsoft.com/office/drawing/2014/main" id="{D8F0851F-072D-5DCD-1E97-E8B899F56254}"/>
              </a:ext>
            </a:extLst>
          </p:cNvPr>
          <p:cNvSpPr/>
          <p:nvPr/>
        </p:nvSpPr>
        <p:spPr>
          <a:xfrm>
            <a:off x="712520" y="601681"/>
            <a:ext cx="4453246" cy="391886"/>
          </a:xfrm>
          <a:prstGeom prst="rect">
            <a:avLst/>
          </a:prstGeom>
          <a:solidFill>
            <a:srgbClr val="00A9A9"/>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1. HT Confirmation of CL View</a:t>
            </a:r>
          </a:p>
        </p:txBody>
      </p:sp>
      <p:sp>
        <p:nvSpPr>
          <p:cNvPr id="9" name="Rectangle 8">
            <a:extLst>
              <a:ext uri="{FF2B5EF4-FFF2-40B4-BE49-F238E27FC236}">
                <a16:creationId xmlns:a16="http://schemas.microsoft.com/office/drawing/2014/main" id="{96F1FC0D-77E4-DA08-995D-9184DF5305E2}"/>
              </a:ext>
            </a:extLst>
          </p:cNvPr>
          <p:cNvSpPr/>
          <p:nvPr/>
        </p:nvSpPr>
        <p:spPr>
          <a:xfrm>
            <a:off x="6517575" y="3968336"/>
            <a:ext cx="4465122" cy="23869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“We took a 3-stage approach to complete and QA the process”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Review by Careers Team (CL and SLT CL)</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Feedback on our responses from wider SLT, including SENCo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Final agreement by Headteacher and SLT Careers Leader of best-fit responses </a:t>
            </a:r>
          </a:p>
        </p:txBody>
      </p:sp>
      <p:sp>
        <p:nvSpPr>
          <p:cNvPr id="10" name="Rectangle 9">
            <a:extLst>
              <a:ext uri="{FF2B5EF4-FFF2-40B4-BE49-F238E27FC236}">
                <a16:creationId xmlns:a16="http://schemas.microsoft.com/office/drawing/2014/main" id="{B2B4A666-5675-1AAA-FB25-DA21B8C20FE1}"/>
              </a:ext>
            </a:extLst>
          </p:cNvPr>
          <p:cNvSpPr/>
          <p:nvPr/>
        </p:nvSpPr>
        <p:spPr>
          <a:xfrm>
            <a:off x="6517575" y="3576451"/>
            <a:ext cx="4465122" cy="391886"/>
          </a:xfrm>
          <a:prstGeom prst="rect">
            <a:avLst/>
          </a:prstGeom>
          <a:solidFill>
            <a:srgbClr val="00A9A9"/>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 4. Collaboration and SLT Confirmation </a:t>
            </a:r>
          </a:p>
        </p:txBody>
      </p:sp>
      <p:sp>
        <p:nvSpPr>
          <p:cNvPr id="11" name="TextBox 10">
            <a:extLst>
              <a:ext uri="{FF2B5EF4-FFF2-40B4-BE49-F238E27FC236}">
                <a16:creationId xmlns:a16="http://schemas.microsoft.com/office/drawing/2014/main" id="{529DBB35-C81C-B5D3-E1A6-B94EA902D744}"/>
              </a:ext>
            </a:extLst>
          </p:cNvPr>
          <p:cNvSpPr txBox="1"/>
          <p:nvPr/>
        </p:nvSpPr>
        <p:spPr>
          <a:xfrm>
            <a:off x="2646218" y="84790"/>
            <a:ext cx="6899564" cy="400110"/>
          </a:xfrm>
          <a:prstGeom prst="rect">
            <a:avLst/>
          </a:prstGeom>
          <a:solidFill>
            <a:schemeClr val="accent1">
              <a:lumMod val="75000"/>
            </a:schemeClr>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Approaches to completing an </a:t>
            </a:r>
            <a:r>
              <a:rPr lang="en-GB" sz="2000" b="1">
                <a:solidFill>
                  <a:prstClr val="white"/>
                </a:solidFill>
                <a:latin typeface="Calibri"/>
              </a:rPr>
              <a:t>internal</a:t>
            </a:r>
            <a:r>
              <a:rPr kumimoji="0" lang="en-GB" sz="2000" b="1" i="0" u="none" strike="noStrike" kern="1200" cap="none" spc="0" normalizeH="0" baseline="0" noProof="0">
                <a:ln>
                  <a:noFill/>
                </a:ln>
                <a:solidFill>
                  <a:prstClr val="white"/>
                </a:solidFill>
                <a:effectLst/>
                <a:uLnTx/>
                <a:uFillTx/>
                <a:latin typeface="Calibri"/>
                <a:ea typeface="+mn-ea"/>
                <a:cs typeface="+mn-cs"/>
              </a:rPr>
              <a:t> </a:t>
            </a:r>
            <a:r>
              <a:rPr lang="en-GB" sz="2000" b="1">
                <a:solidFill>
                  <a:prstClr val="white"/>
                </a:solidFill>
                <a:latin typeface="Calibri"/>
              </a:rPr>
              <a:t>leadership</a:t>
            </a:r>
            <a:r>
              <a:rPr kumimoji="0" lang="en-GB" sz="2000" b="1" i="0" u="none" strike="noStrike" kern="1200" cap="none" spc="0" normalizeH="0" baseline="0" noProof="0">
                <a:ln>
                  <a:noFill/>
                </a:ln>
                <a:solidFill>
                  <a:prstClr val="white"/>
                </a:solidFill>
                <a:effectLst/>
                <a:uLnTx/>
                <a:uFillTx/>
                <a:latin typeface="Calibri"/>
                <a:ea typeface="+mn-ea"/>
                <a:cs typeface="+mn-cs"/>
              </a:rPr>
              <a:t> </a:t>
            </a:r>
            <a:r>
              <a:rPr lang="en-GB" sz="2000" b="1">
                <a:solidFill>
                  <a:prstClr val="white"/>
                </a:solidFill>
                <a:latin typeface="Calibri"/>
              </a:rPr>
              <a:t>review</a:t>
            </a:r>
            <a:endParaRPr kumimoji="0" lang="en-GB" sz="2000" b="1"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0393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4268BA-0D4D-BD5C-BB66-B4116FCD2ADB}"/>
              </a:ext>
            </a:extLst>
          </p:cNvPr>
          <p:cNvSpPr txBox="1"/>
          <p:nvPr/>
        </p:nvSpPr>
        <p:spPr>
          <a:xfrm>
            <a:off x="432520" y="2415449"/>
            <a:ext cx="3348841"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FFFFFF"/>
                </a:solidFill>
                <a:effectLst/>
                <a:uLnTx/>
                <a:uFillTx/>
                <a:latin typeface="Calibri"/>
                <a:ea typeface="Calibri"/>
                <a:cs typeface="Calibri"/>
              </a:rPr>
              <a:t>Recording your responses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srgbClr val="FFFFFF"/>
              </a:solidFill>
              <a:effectLst/>
              <a:uLnTx/>
              <a:uFillTx/>
              <a:latin typeface="Calibri"/>
              <a:ea typeface="Calibri"/>
              <a:cs typeface="Calibri"/>
            </a:endParaRPr>
          </a:p>
        </p:txBody>
      </p:sp>
      <p:sp>
        <p:nvSpPr>
          <p:cNvPr id="3" name="TextBox 2">
            <a:extLst>
              <a:ext uri="{FF2B5EF4-FFF2-40B4-BE49-F238E27FC236}">
                <a16:creationId xmlns:a16="http://schemas.microsoft.com/office/drawing/2014/main" id="{8535DCC9-1F16-B515-E90F-6A29886483EC}"/>
              </a:ext>
            </a:extLst>
          </p:cNvPr>
          <p:cNvSpPr txBox="1"/>
          <p:nvPr/>
        </p:nvSpPr>
        <p:spPr>
          <a:xfrm>
            <a:off x="4685818" y="1560653"/>
            <a:ext cx="696795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000" dirty="0">
                <a:solidFill>
                  <a:srgbClr val="585857"/>
                </a:solidFill>
                <a:cs typeface="Segoe UI"/>
              </a:rPr>
              <a:t>The digital feature allows colleagues to record the responses collaboratively agreed during the institution's internal leadership review. </a:t>
            </a:r>
            <a:r>
              <a:rPr lang="en-US" sz="2000" dirty="0">
                <a:solidFill>
                  <a:srgbClr val="585857"/>
                </a:solidFill>
                <a:cs typeface="Segoe UI"/>
              </a:rPr>
              <a:t>​</a:t>
            </a:r>
            <a:endParaRPr lang="en-US" dirty="0">
              <a:ea typeface="Calibri" panose="020F0502020204030204"/>
              <a:cs typeface="Calibri" panose="020F0502020204030204"/>
            </a:endParaRPr>
          </a:p>
          <a:p>
            <a:pPr marL="342900" indent="-342900">
              <a:buFont typeface="Arial" panose="020B0604020202020204" pitchFamily="34" charset="0"/>
              <a:buChar char="•"/>
            </a:pPr>
            <a:endParaRPr lang="en-GB" sz="2000" dirty="0">
              <a:solidFill>
                <a:srgbClr val="585857"/>
              </a:solidFill>
              <a:ea typeface="Calibri" panose="020F0502020204030204"/>
              <a:cs typeface="Segoe UI"/>
            </a:endParaRPr>
          </a:p>
          <a:p>
            <a:pPr marL="342900" indent="-342900">
              <a:buFont typeface="Arial" panose="020B0604020202020204" pitchFamily="34" charset="0"/>
              <a:buChar char="•"/>
            </a:pPr>
            <a:r>
              <a:rPr lang="en-GB" sz="2000" dirty="0">
                <a:solidFill>
                  <a:srgbClr val="585857"/>
                </a:solidFill>
                <a:cs typeface="Segoe UI"/>
              </a:rPr>
              <a:t>There is will instant access to a summary of the institution's insights, including a graphic showing a snapshot of the institution’s indicated areas of strengths and priority action areas</a:t>
            </a:r>
            <a:r>
              <a:rPr lang="en-US" sz="2000" dirty="0">
                <a:solidFill>
                  <a:srgbClr val="585857"/>
                </a:solidFill>
                <a:cs typeface="Segoe UI"/>
              </a:rPr>
              <a:t>​</a:t>
            </a:r>
            <a:endParaRPr lang="en-US" sz="2000" dirty="0">
              <a:solidFill>
                <a:srgbClr val="585857"/>
              </a:solidFill>
              <a:ea typeface="Calibri" panose="020F0502020204030204"/>
              <a:cs typeface="Segoe UI"/>
            </a:endParaRPr>
          </a:p>
          <a:p>
            <a:pPr marL="342900" indent="-342900">
              <a:buFont typeface="Arial" panose="020B0604020202020204" pitchFamily="34" charset="0"/>
              <a:buChar char="•"/>
            </a:pPr>
            <a:r>
              <a:rPr lang="en-GB" sz="2000" dirty="0">
                <a:solidFill>
                  <a:srgbClr val="585857"/>
                </a:solidFill>
                <a:cs typeface="Segoe UI"/>
              </a:rPr>
              <a:t>These can be </a:t>
            </a:r>
            <a:r>
              <a:rPr lang="en-GB" sz="2000">
                <a:solidFill>
                  <a:srgbClr val="585857"/>
                </a:solidFill>
                <a:cs typeface="Segoe UI"/>
              </a:rPr>
              <a:t>shared </a:t>
            </a:r>
            <a:endParaRPr lang="en-US" sz="2000" dirty="0">
              <a:solidFill>
                <a:srgbClr val="585857"/>
              </a:solidFill>
              <a:ea typeface="Calibri" panose="020F0502020204030204"/>
              <a:cs typeface="Segoe UI"/>
            </a:endParaRPr>
          </a:p>
          <a:p>
            <a:pPr marL="342900" indent="-342900">
              <a:buFont typeface="Arial" panose="020B0604020202020204" pitchFamily="34" charset="0"/>
              <a:buChar char="•"/>
            </a:pPr>
            <a:endParaRPr lang="en-GB" sz="2000" dirty="0">
              <a:solidFill>
                <a:srgbClr val="585857"/>
              </a:solidFill>
              <a:ea typeface="Calibri" panose="020F0502020204030204"/>
              <a:cs typeface="Segoe UI"/>
            </a:endParaRPr>
          </a:p>
          <a:p>
            <a:pPr marL="342900" indent="-342900">
              <a:buFont typeface="Arial" panose="020B0604020202020204" pitchFamily="34" charset="0"/>
              <a:buChar char="•"/>
            </a:pPr>
            <a:r>
              <a:rPr lang="en-GB" sz="2000" dirty="0">
                <a:solidFill>
                  <a:srgbClr val="585857"/>
                </a:solidFill>
                <a:cs typeface="Segoe UI"/>
              </a:rPr>
              <a:t>The digital feature also signposts to support and resources for each theme area to drive continuous improvement</a:t>
            </a:r>
            <a:r>
              <a:rPr lang="en-US" sz="2000" dirty="0">
                <a:solidFill>
                  <a:srgbClr val="585857"/>
                </a:solidFill>
                <a:cs typeface="Segoe UI"/>
              </a:rPr>
              <a:t>​</a:t>
            </a:r>
            <a:endParaRPr lang="en-US" sz="2000" dirty="0">
              <a:solidFill>
                <a:srgbClr val="585857"/>
              </a:solidFill>
              <a:ea typeface="Calibri" panose="020F0502020204030204"/>
              <a:cs typeface="Segoe UI"/>
            </a:endParaRPr>
          </a:p>
        </p:txBody>
      </p:sp>
    </p:spTree>
    <p:extLst>
      <p:ext uri="{BB962C8B-B14F-4D97-AF65-F5344CB8AC3E}">
        <p14:creationId xmlns:p14="http://schemas.microsoft.com/office/powerpoint/2010/main" val="2205084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82F7EE-AA82-758A-A5EA-C23378953F17}"/>
              </a:ext>
            </a:extLst>
          </p:cNvPr>
          <p:cNvSpPr txBox="1"/>
          <p:nvPr/>
        </p:nvSpPr>
        <p:spPr>
          <a:xfrm>
            <a:off x="342632" y="129718"/>
            <a:ext cx="1002927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A9A9"/>
                </a:solidFill>
                <a:effectLst/>
                <a:uLnTx/>
                <a:uFillTx/>
                <a:latin typeface="Calibri" panose="020F0502020204030204"/>
                <a:ea typeface="+mn-ea"/>
                <a:cs typeface="+mn-cs"/>
              </a:rPr>
              <a:t>How to record your internal leadership review</a:t>
            </a:r>
            <a:endParaRPr kumimoji="0" lang="en-GB" sz="2000" b="1" i="0" u="none" strike="noStrike" kern="1200" cap="none" spc="0" normalizeH="0" baseline="0" noProof="0">
              <a:ln>
                <a:noFill/>
              </a:ln>
              <a:solidFill>
                <a:srgbClr val="00A9A9"/>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A6F9E65-7937-A4B1-7610-C4F21293661F}"/>
              </a:ext>
            </a:extLst>
          </p:cNvPr>
          <p:cNvPicPr>
            <a:picLocks noChangeAspect="1"/>
          </p:cNvPicPr>
          <p:nvPr/>
        </p:nvPicPr>
        <p:blipFill rotWithShape="1">
          <a:blip r:embed="rId3"/>
          <a:srcRect r="3959"/>
          <a:stretch/>
        </p:blipFill>
        <p:spPr>
          <a:xfrm>
            <a:off x="0" y="929147"/>
            <a:ext cx="1885071" cy="5928853"/>
          </a:xfrm>
          <a:prstGeom prst="rect">
            <a:avLst/>
          </a:prstGeom>
        </p:spPr>
      </p:pic>
      <p:sp>
        <p:nvSpPr>
          <p:cNvPr id="11" name="TextBox 10">
            <a:extLst>
              <a:ext uri="{FF2B5EF4-FFF2-40B4-BE49-F238E27FC236}">
                <a16:creationId xmlns:a16="http://schemas.microsoft.com/office/drawing/2014/main" id="{C7254F49-1DC2-8BCF-832D-4B04F6803779}"/>
              </a:ext>
            </a:extLst>
          </p:cNvPr>
          <p:cNvSpPr txBox="1"/>
          <p:nvPr/>
        </p:nvSpPr>
        <p:spPr>
          <a:xfrm>
            <a:off x="2308097" y="1078747"/>
            <a:ext cx="9528303" cy="563231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585857"/>
                </a:solidFill>
                <a:effectLst/>
                <a:uLnTx/>
                <a:uFillTx/>
                <a:latin typeface="Calibri"/>
                <a:ea typeface="+mn-ea"/>
                <a:cs typeface="Calibri"/>
              </a:rPr>
              <a:t>In evaluations, go to internal leadership review, click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85857"/>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85857"/>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85857"/>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85857"/>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85857"/>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85857"/>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85857"/>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85857"/>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85857"/>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85857"/>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585857"/>
                </a:solidFill>
                <a:effectLst/>
                <a:uLnTx/>
                <a:uFillTx/>
                <a:latin typeface="Calibri"/>
                <a:ea typeface="+mn-ea"/>
                <a:cs typeface="Calibri"/>
              </a:rPr>
              <a:t>You will require @30 minutes to record your responses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585857"/>
                </a:solidFill>
                <a:effectLst/>
                <a:uLnTx/>
                <a:uFillTx/>
                <a:latin typeface="Calibri"/>
                <a:ea typeface="+mn-ea"/>
                <a:cs typeface="Calibri"/>
              </a:rPr>
              <a:t>You will be prompted to record who took part in your internal leadership review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585857"/>
                </a:solidFill>
                <a:effectLst/>
                <a:uLnTx/>
                <a:uFillTx/>
                <a:latin typeface="Calibri"/>
                <a:ea typeface="+mn-ea"/>
                <a:cs typeface="Calibri"/>
              </a:rPr>
              <a:t> </a:t>
            </a:r>
          </a:p>
        </p:txBody>
      </p:sp>
      <p:pic>
        <p:nvPicPr>
          <p:cNvPr id="15" name="Picture 14">
            <a:extLst>
              <a:ext uri="{FF2B5EF4-FFF2-40B4-BE49-F238E27FC236}">
                <a16:creationId xmlns:a16="http://schemas.microsoft.com/office/drawing/2014/main" id="{4858995A-802E-BAE3-B54C-30DE0B865B63}"/>
              </a:ext>
            </a:extLst>
          </p:cNvPr>
          <p:cNvPicPr>
            <a:picLocks noChangeAspect="1"/>
          </p:cNvPicPr>
          <p:nvPr/>
        </p:nvPicPr>
        <p:blipFill>
          <a:blip r:embed="rId4"/>
          <a:stretch>
            <a:fillRect/>
          </a:stretch>
        </p:blipFill>
        <p:spPr>
          <a:xfrm>
            <a:off x="1885071" y="1693510"/>
            <a:ext cx="10166252" cy="3140327"/>
          </a:xfrm>
          <a:prstGeom prst="rect">
            <a:avLst/>
          </a:prstGeom>
        </p:spPr>
      </p:pic>
    </p:spTree>
    <p:extLst>
      <p:ext uri="{BB962C8B-B14F-4D97-AF65-F5344CB8AC3E}">
        <p14:creationId xmlns:p14="http://schemas.microsoft.com/office/powerpoint/2010/main" val="383556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82F7EE-AA82-758A-A5EA-C23378953F17}"/>
              </a:ext>
            </a:extLst>
          </p:cNvPr>
          <p:cNvSpPr txBox="1"/>
          <p:nvPr/>
        </p:nvSpPr>
        <p:spPr>
          <a:xfrm>
            <a:off x="342632" y="129718"/>
            <a:ext cx="1002927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A9A9"/>
                </a:solidFill>
                <a:effectLst/>
                <a:uLnTx/>
                <a:uFillTx/>
                <a:latin typeface="Calibri" panose="020F0502020204030204"/>
                <a:ea typeface="+mn-ea"/>
                <a:cs typeface="+mn-cs"/>
              </a:rPr>
              <a:t>How to record your internal leadership review</a:t>
            </a:r>
            <a:endParaRPr kumimoji="0" lang="en-GB" sz="2000" b="1" i="0" u="none" strike="noStrike" kern="1200" cap="none" spc="0" normalizeH="0" baseline="0" noProof="0">
              <a:ln>
                <a:noFill/>
              </a:ln>
              <a:solidFill>
                <a:srgbClr val="00A9A9"/>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84E2A2D-7D3F-4267-0DC8-C1C6E4154B66}"/>
              </a:ext>
            </a:extLst>
          </p:cNvPr>
          <p:cNvPicPr>
            <a:picLocks noChangeAspect="1"/>
          </p:cNvPicPr>
          <p:nvPr/>
        </p:nvPicPr>
        <p:blipFill>
          <a:blip r:embed="rId3"/>
          <a:stretch>
            <a:fillRect/>
          </a:stretch>
        </p:blipFill>
        <p:spPr>
          <a:xfrm>
            <a:off x="375439" y="794970"/>
            <a:ext cx="8712290" cy="4011570"/>
          </a:xfrm>
          <a:prstGeom prst="rect">
            <a:avLst/>
          </a:prstGeom>
        </p:spPr>
      </p:pic>
      <p:sp>
        <p:nvSpPr>
          <p:cNvPr id="6" name="TextBox 5">
            <a:extLst>
              <a:ext uri="{FF2B5EF4-FFF2-40B4-BE49-F238E27FC236}">
                <a16:creationId xmlns:a16="http://schemas.microsoft.com/office/drawing/2014/main" id="{DEE14E53-F019-B17A-57D5-6FE0196AB43F}"/>
              </a:ext>
            </a:extLst>
          </p:cNvPr>
          <p:cNvSpPr txBox="1"/>
          <p:nvPr/>
        </p:nvSpPr>
        <p:spPr>
          <a:xfrm>
            <a:off x="375439" y="4933295"/>
            <a:ext cx="11483626" cy="2308324"/>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585857"/>
                </a:solidFill>
                <a:effectLst/>
                <a:uLnTx/>
                <a:uFillTx/>
                <a:latin typeface="Calibri"/>
                <a:ea typeface="+mn-ea"/>
                <a:cs typeface="Calibri"/>
              </a:rPr>
              <a:t>Each theme will take you through a series of questions and you can track progress.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585857"/>
                </a:solidFill>
                <a:effectLst/>
                <a:uLnTx/>
                <a:uFillTx/>
                <a:latin typeface="Calibri"/>
                <a:ea typeface="+mn-ea"/>
                <a:cs typeface="Calibri"/>
              </a:rPr>
              <a:t>You can save and continue, or close and return to the document later.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585857"/>
                </a:solidFill>
                <a:effectLst/>
                <a:uLnTx/>
                <a:uFillTx/>
                <a:latin typeface="Calibri"/>
                <a:ea typeface="+mn-ea"/>
                <a:cs typeface="Calibri"/>
              </a:rPr>
              <a:t>Copy the results from your paper version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585857"/>
                </a:solidFill>
                <a:effectLst/>
                <a:uLnTx/>
                <a:uFillTx/>
                <a:latin typeface="Calibri"/>
                <a:ea typeface="+mn-ea"/>
                <a:cs typeface="Calibri"/>
              </a:rPr>
              <a:t>Any in progress or completed reviews will appear on your leadership review dashboard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585857"/>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85857"/>
              </a:solidFill>
              <a:effectLst/>
              <a:uLnTx/>
              <a:uFillTx/>
              <a:latin typeface="Calibri"/>
              <a:ea typeface="+mn-ea"/>
              <a:cs typeface="Calibri"/>
            </a:endParaRPr>
          </a:p>
        </p:txBody>
      </p:sp>
    </p:spTree>
    <p:extLst>
      <p:ext uri="{BB962C8B-B14F-4D97-AF65-F5344CB8AC3E}">
        <p14:creationId xmlns:p14="http://schemas.microsoft.com/office/powerpoint/2010/main" val="332649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985194-4386-0049-95AF-53291C857C57}"/>
              </a:ext>
            </a:extLst>
          </p:cNvPr>
          <p:cNvSpPr txBox="1"/>
          <p:nvPr/>
        </p:nvSpPr>
        <p:spPr>
          <a:xfrm>
            <a:off x="479394" y="1070800"/>
            <a:ext cx="3939688" cy="558312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500" b="0" i="0" u="none" strike="noStrike" kern="1200" cap="none" spc="0" normalizeH="0" baseline="0" noProof="0" dirty="0">
                <a:ln>
                  <a:noFill/>
                </a:ln>
                <a:solidFill>
                  <a:srgbClr val="585857"/>
                </a:solidFill>
                <a:effectLst/>
                <a:uLnTx/>
                <a:uFillTx/>
                <a:latin typeface="Calibri Light" panose="020F0302020204030204"/>
                <a:ea typeface="+mn-ea"/>
                <a:cs typeface="+mn-cs"/>
              </a:rPr>
              <a:t>What does the</a:t>
            </a:r>
            <a:r>
              <a:rPr kumimoji="0" lang="en-US" sz="4500" b="1" i="0" u="none" strike="noStrike" kern="1200" cap="none" spc="0" normalizeH="0" baseline="0" noProof="0" dirty="0">
                <a:ln>
                  <a:noFill/>
                </a:ln>
                <a:solidFill>
                  <a:srgbClr val="585857"/>
                </a:solidFill>
                <a:effectLst/>
                <a:uLnTx/>
                <a:uFillTx/>
                <a:latin typeface="Calibri Light" panose="020F0302020204030204"/>
                <a:ea typeface="+mn-ea"/>
                <a:cs typeface="+mn-cs"/>
              </a:rPr>
              <a:t> Careers Impact System </a:t>
            </a:r>
            <a:r>
              <a:rPr kumimoji="0" lang="en-US" sz="4500" b="0" i="0" u="none" strike="noStrike" kern="1200" cap="none" spc="0" normalizeH="0" baseline="0" noProof="0" dirty="0">
                <a:ln>
                  <a:noFill/>
                </a:ln>
                <a:solidFill>
                  <a:srgbClr val="585857"/>
                </a:solidFill>
                <a:effectLst/>
                <a:uLnTx/>
                <a:uFillTx/>
                <a:latin typeface="Calibri Light" panose="020F0302020204030204"/>
                <a:ea typeface="+mn-ea"/>
                <a:cs typeface="+mn-cs"/>
              </a:rPr>
              <a:t>give us?</a:t>
            </a:r>
          </a:p>
        </p:txBody>
      </p:sp>
      <p:graphicFrame>
        <p:nvGraphicFramePr>
          <p:cNvPr id="7" name="TextBox 1">
            <a:extLst>
              <a:ext uri="{FF2B5EF4-FFF2-40B4-BE49-F238E27FC236}">
                <a16:creationId xmlns:a16="http://schemas.microsoft.com/office/drawing/2014/main" id="{F0062126-C11A-9F7E-7343-B243A18834F2}"/>
              </a:ext>
            </a:extLst>
          </p:cNvPr>
          <p:cNvGraphicFramePr/>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2269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82F7EE-AA82-758A-A5EA-C23378953F17}"/>
              </a:ext>
            </a:extLst>
          </p:cNvPr>
          <p:cNvSpPr txBox="1"/>
          <p:nvPr/>
        </p:nvSpPr>
        <p:spPr>
          <a:xfrm>
            <a:off x="342632" y="129718"/>
            <a:ext cx="1002927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A9A9"/>
                </a:solidFill>
                <a:effectLst/>
                <a:uLnTx/>
                <a:uFillTx/>
                <a:latin typeface="Calibri" panose="020F0502020204030204"/>
                <a:ea typeface="+mn-ea"/>
                <a:cs typeface="+mn-cs"/>
              </a:rPr>
              <a:t>How to record your internal leadership review</a:t>
            </a:r>
            <a:endParaRPr kumimoji="0" lang="en-GB" sz="2000" b="1" i="0" u="none" strike="noStrike" kern="1200" cap="none" spc="0" normalizeH="0" baseline="0" noProof="0">
              <a:ln>
                <a:noFill/>
              </a:ln>
              <a:solidFill>
                <a:srgbClr val="00A9A9"/>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3A0C595-3B50-68E6-5117-C84D94F9D9AA}"/>
              </a:ext>
            </a:extLst>
          </p:cNvPr>
          <p:cNvPicPr>
            <a:picLocks noChangeAspect="1"/>
          </p:cNvPicPr>
          <p:nvPr/>
        </p:nvPicPr>
        <p:blipFill>
          <a:blip r:embed="rId3"/>
          <a:stretch>
            <a:fillRect/>
          </a:stretch>
        </p:blipFill>
        <p:spPr>
          <a:xfrm>
            <a:off x="0" y="1310474"/>
            <a:ext cx="12192000" cy="4743490"/>
          </a:xfrm>
          <a:prstGeom prst="rect">
            <a:avLst/>
          </a:prstGeom>
        </p:spPr>
      </p:pic>
    </p:spTree>
    <p:extLst>
      <p:ext uri="{BB962C8B-B14F-4D97-AF65-F5344CB8AC3E}">
        <p14:creationId xmlns:p14="http://schemas.microsoft.com/office/powerpoint/2010/main" val="250606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82F7EE-AA82-758A-A5EA-C23378953F17}"/>
              </a:ext>
            </a:extLst>
          </p:cNvPr>
          <p:cNvSpPr txBox="1"/>
          <p:nvPr/>
        </p:nvSpPr>
        <p:spPr>
          <a:xfrm>
            <a:off x="342632" y="129718"/>
            <a:ext cx="1002927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A9A9"/>
                </a:solidFill>
                <a:effectLst/>
                <a:uLnTx/>
                <a:uFillTx/>
                <a:latin typeface="Calibri" panose="020F0502020204030204"/>
                <a:ea typeface="+mn-ea"/>
                <a:cs typeface="+mn-cs"/>
              </a:rPr>
              <a:t>How to record your internal leadership review</a:t>
            </a:r>
            <a:endParaRPr kumimoji="0" lang="en-GB" sz="2000" b="1" i="0" u="none" strike="noStrike" kern="1200" cap="none" spc="0" normalizeH="0" baseline="0" noProof="0">
              <a:ln>
                <a:noFill/>
              </a:ln>
              <a:solidFill>
                <a:srgbClr val="00A9A9"/>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2244D73-1CD5-7CF7-892E-53B1EA9B4878}"/>
              </a:ext>
            </a:extLst>
          </p:cNvPr>
          <p:cNvPicPr>
            <a:picLocks noChangeAspect="1"/>
          </p:cNvPicPr>
          <p:nvPr/>
        </p:nvPicPr>
        <p:blipFill>
          <a:blip r:embed="rId3"/>
          <a:stretch>
            <a:fillRect/>
          </a:stretch>
        </p:blipFill>
        <p:spPr>
          <a:xfrm>
            <a:off x="0" y="1246909"/>
            <a:ext cx="12192000" cy="5238950"/>
          </a:xfrm>
          <a:prstGeom prst="rect">
            <a:avLst/>
          </a:prstGeom>
        </p:spPr>
      </p:pic>
    </p:spTree>
    <p:extLst>
      <p:ext uri="{BB962C8B-B14F-4D97-AF65-F5344CB8AC3E}">
        <p14:creationId xmlns:p14="http://schemas.microsoft.com/office/powerpoint/2010/main" val="916771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82F7EE-AA82-758A-A5EA-C23378953F17}"/>
              </a:ext>
            </a:extLst>
          </p:cNvPr>
          <p:cNvSpPr txBox="1"/>
          <p:nvPr/>
        </p:nvSpPr>
        <p:spPr>
          <a:xfrm>
            <a:off x="342632" y="129718"/>
            <a:ext cx="1002927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A9A9"/>
                </a:solidFill>
                <a:effectLst/>
                <a:uLnTx/>
                <a:uFillTx/>
                <a:latin typeface="Calibri" panose="020F0502020204030204"/>
                <a:ea typeface="+mn-ea"/>
                <a:cs typeface="+mn-cs"/>
              </a:rPr>
              <a:t>How to record your internal leadership review</a:t>
            </a:r>
            <a:endParaRPr kumimoji="0" lang="en-GB" sz="2000" b="1" i="0" u="none" strike="noStrike" kern="1200" cap="none" spc="0" normalizeH="0" baseline="0" noProof="0">
              <a:ln>
                <a:noFill/>
              </a:ln>
              <a:solidFill>
                <a:srgbClr val="00A9A9"/>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A04A91A-E768-05D3-9B4F-86CEE39C6E03}"/>
              </a:ext>
            </a:extLst>
          </p:cNvPr>
          <p:cNvPicPr>
            <a:picLocks noChangeAspect="1"/>
          </p:cNvPicPr>
          <p:nvPr/>
        </p:nvPicPr>
        <p:blipFill>
          <a:blip r:embed="rId3"/>
          <a:stretch>
            <a:fillRect/>
          </a:stretch>
        </p:blipFill>
        <p:spPr>
          <a:xfrm>
            <a:off x="0" y="1149927"/>
            <a:ext cx="12192000" cy="5177521"/>
          </a:xfrm>
          <a:prstGeom prst="rect">
            <a:avLst/>
          </a:prstGeom>
        </p:spPr>
      </p:pic>
    </p:spTree>
    <p:extLst>
      <p:ext uri="{BB962C8B-B14F-4D97-AF65-F5344CB8AC3E}">
        <p14:creationId xmlns:p14="http://schemas.microsoft.com/office/powerpoint/2010/main" val="1205730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82F7EE-AA82-758A-A5EA-C23378953F17}"/>
              </a:ext>
            </a:extLst>
          </p:cNvPr>
          <p:cNvSpPr txBox="1"/>
          <p:nvPr/>
        </p:nvSpPr>
        <p:spPr>
          <a:xfrm>
            <a:off x="342632" y="129718"/>
            <a:ext cx="1002927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A9A9"/>
                </a:solidFill>
                <a:effectLst/>
                <a:uLnTx/>
                <a:uFillTx/>
                <a:latin typeface="Calibri" panose="020F0502020204030204"/>
                <a:ea typeface="+mn-ea"/>
                <a:cs typeface="+mn-cs"/>
              </a:rPr>
              <a:t>How to record your internal leadership review</a:t>
            </a:r>
            <a:endParaRPr kumimoji="0" lang="en-GB" sz="2000" b="1" i="0" u="none" strike="noStrike" kern="1200" cap="none" spc="0" normalizeH="0" baseline="0" noProof="0">
              <a:ln>
                <a:noFill/>
              </a:ln>
              <a:solidFill>
                <a:srgbClr val="00A9A9"/>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A61D3D0-B9B5-6896-5F2A-638A10A29774}"/>
              </a:ext>
            </a:extLst>
          </p:cNvPr>
          <p:cNvPicPr>
            <a:picLocks noChangeAspect="1"/>
          </p:cNvPicPr>
          <p:nvPr/>
        </p:nvPicPr>
        <p:blipFill>
          <a:blip r:embed="rId3"/>
          <a:stretch>
            <a:fillRect/>
          </a:stretch>
        </p:blipFill>
        <p:spPr>
          <a:xfrm>
            <a:off x="0" y="1510145"/>
            <a:ext cx="12192000" cy="5019733"/>
          </a:xfrm>
          <a:prstGeom prst="rect">
            <a:avLst/>
          </a:prstGeom>
        </p:spPr>
      </p:pic>
    </p:spTree>
    <p:extLst>
      <p:ext uri="{BB962C8B-B14F-4D97-AF65-F5344CB8AC3E}">
        <p14:creationId xmlns:p14="http://schemas.microsoft.com/office/powerpoint/2010/main" val="2285184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82F7EE-AA82-758A-A5EA-C23378953F17}"/>
              </a:ext>
            </a:extLst>
          </p:cNvPr>
          <p:cNvSpPr txBox="1"/>
          <p:nvPr/>
        </p:nvSpPr>
        <p:spPr>
          <a:xfrm>
            <a:off x="342632" y="129718"/>
            <a:ext cx="1002927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A9A9"/>
                </a:solidFill>
                <a:effectLst/>
                <a:uLnTx/>
                <a:uFillTx/>
                <a:latin typeface="Calibri" panose="020F0502020204030204"/>
                <a:ea typeface="+mn-ea"/>
                <a:cs typeface="+mn-cs"/>
              </a:rPr>
              <a:t>How to record your internal leadership review</a:t>
            </a:r>
            <a:endParaRPr kumimoji="0" lang="en-GB" sz="2000" b="1" i="0" u="none" strike="noStrike" kern="1200" cap="none" spc="0" normalizeH="0" baseline="0" noProof="0">
              <a:ln>
                <a:noFill/>
              </a:ln>
              <a:solidFill>
                <a:srgbClr val="00A9A9"/>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B0DCCF8-92FE-C996-ED06-88EDEA1E148D}"/>
              </a:ext>
            </a:extLst>
          </p:cNvPr>
          <p:cNvPicPr>
            <a:picLocks noChangeAspect="1"/>
          </p:cNvPicPr>
          <p:nvPr/>
        </p:nvPicPr>
        <p:blipFill>
          <a:blip r:embed="rId3"/>
          <a:stretch>
            <a:fillRect/>
          </a:stretch>
        </p:blipFill>
        <p:spPr>
          <a:xfrm>
            <a:off x="0" y="1219199"/>
            <a:ext cx="12192000" cy="5035997"/>
          </a:xfrm>
          <a:prstGeom prst="rect">
            <a:avLst/>
          </a:prstGeom>
        </p:spPr>
      </p:pic>
    </p:spTree>
    <p:extLst>
      <p:ext uri="{BB962C8B-B14F-4D97-AF65-F5344CB8AC3E}">
        <p14:creationId xmlns:p14="http://schemas.microsoft.com/office/powerpoint/2010/main" val="1082920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82F7EE-AA82-758A-A5EA-C23378953F17}"/>
              </a:ext>
            </a:extLst>
          </p:cNvPr>
          <p:cNvSpPr txBox="1"/>
          <p:nvPr/>
        </p:nvSpPr>
        <p:spPr>
          <a:xfrm>
            <a:off x="511444" y="439207"/>
            <a:ext cx="1002927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A9A9"/>
                </a:solidFill>
                <a:effectLst/>
                <a:uLnTx/>
                <a:uFillTx/>
                <a:latin typeface="Calibri" panose="020F0502020204030204"/>
                <a:ea typeface="+mn-ea"/>
                <a:cs typeface="+mn-cs"/>
              </a:rPr>
              <a:t>Internal leadership reviews: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A9A9"/>
                </a:solidFill>
                <a:effectLst/>
                <a:uLnTx/>
                <a:uFillTx/>
                <a:latin typeface="Calibri" panose="020F0502020204030204"/>
                <a:ea typeface="+mn-ea"/>
                <a:cs typeface="+mn-cs"/>
              </a:rPr>
              <a:t>Recording responses and gaining insight via Compass &amp; Compass+ (from Sept 24)</a:t>
            </a:r>
          </a:p>
        </p:txBody>
      </p:sp>
      <p:sp>
        <p:nvSpPr>
          <p:cNvPr id="6" name="TextBox 5">
            <a:extLst>
              <a:ext uri="{FF2B5EF4-FFF2-40B4-BE49-F238E27FC236}">
                <a16:creationId xmlns:a16="http://schemas.microsoft.com/office/drawing/2014/main" id="{3319A42E-A6C4-2472-9E07-586665082ECD}"/>
              </a:ext>
            </a:extLst>
          </p:cNvPr>
          <p:cNvSpPr txBox="1"/>
          <p:nvPr/>
        </p:nvSpPr>
        <p:spPr>
          <a:xfrm>
            <a:off x="717220" y="5476351"/>
            <a:ext cx="107575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85857"/>
                </a:solidFill>
                <a:effectLst/>
                <a:uLnTx/>
                <a:uFillTx/>
                <a:latin typeface="Calibri" panose="020F0502020204030204"/>
                <a:ea typeface="+mn-ea"/>
                <a:cs typeface="+mn-cs"/>
              </a:rPr>
              <a:t>Support from Help Centre articles on how to prepare for an internal leadership review, how to complete the process using the digital feature and how to find your institution’s responses and recommended actions.</a:t>
            </a:r>
          </a:p>
        </p:txBody>
      </p:sp>
      <p:sp>
        <p:nvSpPr>
          <p:cNvPr id="7" name="TextBox 6">
            <a:extLst>
              <a:ext uri="{FF2B5EF4-FFF2-40B4-BE49-F238E27FC236}">
                <a16:creationId xmlns:a16="http://schemas.microsoft.com/office/drawing/2014/main" id="{C40AEAA5-8A17-C2C8-6F2C-EF774FC6A483}"/>
              </a:ext>
            </a:extLst>
          </p:cNvPr>
          <p:cNvSpPr txBox="1"/>
          <p:nvPr/>
        </p:nvSpPr>
        <p:spPr>
          <a:xfrm>
            <a:off x="2158763" y="6073414"/>
            <a:ext cx="20699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85857"/>
                </a:solidFill>
                <a:effectLst/>
                <a:uLnTx/>
                <a:uFillTx/>
                <a:latin typeface="Calibri" panose="020F0502020204030204"/>
                <a:ea typeface="+mn-ea"/>
                <a:cs typeface="+mn-cs"/>
                <a:hlinkClick r:id="rId3"/>
              </a:rPr>
              <a:t>Compass+ Help Centre</a:t>
            </a:r>
            <a:endParaRPr kumimoji="0" lang="en-GB" sz="1400" b="0" i="0" u="none" strike="noStrike" kern="1200" cap="none" spc="0" normalizeH="0" baseline="0" noProof="0">
              <a:ln>
                <a:noFill/>
              </a:ln>
              <a:solidFill>
                <a:srgbClr val="585857"/>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D6BEBE-DE8A-4906-AC27-92526A9FBFB7}"/>
              </a:ext>
            </a:extLst>
          </p:cNvPr>
          <p:cNvSpPr txBox="1"/>
          <p:nvPr/>
        </p:nvSpPr>
        <p:spPr>
          <a:xfrm>
            <a:off x="7126596" y="6068546"/>
            <a:ext cx="33175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85857"/>
                </a:solidFill>
                <a:effectLst/>
                <a:uLnTx/>
                <a:uFillTx/>
                <a:latin typeface="Calibri" panose="020F0502020204030204"/>
                <a:ea typeface="+mn-ea"/>
                <a:cs typeface="+mn-cs"/>
                <a:hlinkClick r:id="rId4"/>
              </a:rPr>
              <a:t>Compass Help Centre</a:t>
            </a:r>
            <a:r>
              <a:rPr kumimoji="0" lang="en-GB" sz="1400" b="0" i="0" u="none" strike="noStrike" kern="1200" cap="none" spc="0" normalizeH="0" baseline="0" noProof="0">
                <a:ln>
                  <a:noFill/>
                </a:ln>
                <a:solidFill>
                  <a:srgbClr val="585857"/>
                </a:solidFill>
                <a:effectLst/>
                <a:uLnTx/>
                <a:uFillTx/>
                <a:latin typeface="Calibri" panose="020F0502020204030204"/>
                <a:ea typeface="+mn-ea"/>
                <a:cs typeface="+mn-cs"/>
              </a:rPr>
              <a:t> (by institution type)</a:t>
            </a:r>
          </a:p>
        </p:txBody>
      </p:sp>
      <p:pic>
        <p:nvPicPr>
          <p:cNvPr id="1028" name="Picture 4">
            <a:extLst>
              <a:ext uri="{FF2B5EF4-FFF2-40B4-BE49-F238E27FC236}">
                <a16:creationId xmlns:a16="http://schemas.microsoft.com/office/drawing/2014/main" id="{94EE70AD-3996-AABC-03C5-62B2741C6E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27"/>
          <a:stretch/>
        </p:blipFill>
        <p:spPr bwMode="auto">
          <a:xfrm>
            <a:off x="4130130" y="1489210"/>
            <a:ext cx="7827348" cy="3879579"/>
          </a:xfrm>
          <a:prstGeom prst="rect">
            <a:avLst/>
          </a:prstGeom>
          <a:noFill/>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4EF114C5-E77B-C795-8B49-B86B263E764C}"/>
              </a:ext>
            </a:extLst>
          </p:cNvPr>
          <p:cNvGrpSpPr/>
          <p:nvPr/>
        </p:nvGrpSpPr>
        <p:grpSpPr>
          <a:xfrm>
            <a:off x="415431" y="1467731"/>
            <a:ext cx="3486662" cy="3979404"/>
            <a:chOff x="742062" y="1469648"/>
            <a:chExt cx="3486662" cy="3979404"/>
          </a:xfrm>
        </p:grpSpPr>
        <p:pic>
          <p:nvPicPr>
            <p:cNvPr id="1026" name="Picture 2">
              <a:extLst>
                <a:ext uri="{FF2B5EF4-FFF2-40B4-BE49-F238E27FC236}">
                  <a16:creationId xmlns:a16="http://schemas.microsoft.com/office/drawing/2014/main" id="{2A10321F-638E-01D8-7E86-A9FC308E97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08" r="36120" b="89918"/>
            <a:stretch/>
          </p:blipFill>
          <p:spPr bwMode="auto">
            <a:xfrm>
              <a:off x="742062" y="1469648"/>
              <a:ext cx="3486661" cy="401620"/>
            </a:xfrm>
            <a:prstGeom prst="rect">
              <a:avLst/>
            </a:prstGeom>
            <a:noFill/>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A10321F-638E-01D8-7E86-A9FC308E97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385" t="10366" r="2104"/>
            <a:stretch/>
          </p:blipFill>
          <p:spPr bwMode="auto">
            <a:xfrm>
              <a:off x="742063" y="1878677"/>
              <a:ext cx="3486661" cy="3570375"/>
            </a:xfrm>
            <a:prstGeom prst="rect">
              <a:avLst/>
            </a:prstGeom>
            <a:noFill/>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322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F88BE4-7332-BA8D-7334-5533D59634B8}"/>
              </a:ext>
            </a:extLst>
          </p:cNvPr>
          <p:cNvSpPr txBox="1"/>
          <p:nvPr/>
        </p:nvSpPr>
        <p:spPr>
          <a:xfrm>
            <a:off x="588396" y="1737360"/>
            <a:ext cx="9277980" cy="3970318"/>
          </a:xfrm>
          <a:prstGeom prst="rect">
            <a:avLst/>
          </a:prstGeom>
          <a:noFill/>
        </p:spPr>
        <p:txBody>
          <a:bodyPr wrap="square" lIns="91440" tIns="45720" rIns="91440" bIns="45720" rtlCol="0" anchor="t">
            <a:spAutoFit/>
          </a:bodyPr>
          <a:lstStyle/>
          <a:p>
            <a:r>
              <a:rPr lang="en-GB" sz="3600" b="1" dirty="0">
                <a:solidFill>
                  <a:srgbClr val="FFFFFF"/>
                </a:solidFill>
                <a:ea typeface="Calibri"/>
                <a:cs typeface="Calibri"/>
              </a:rPr>
              <a:t>Visit our </a:t>
            </a:r>
            <a:r>
              <a:rPr lang="en-GB" sz="3600" b="1" dirty="0">
                <a:solidFill>
                  <a:srgbClr val="FFFFFF"/>
                </a:solidFill>
                <a:ea typeface="Calibri"/>
                <a:cs typeface="Calibri"/>
                <a:hlinkClick r:id="rId3"/>
              </a:rPr>
              <a:t>Resource Directory</a:t>
            </a:r>
            <a:r>
              <a:rPr lang="en-GB" sz="3600" b="1" dirty="0">
                <a:solidFill>
                  <a:srgbClr val="FFFFFF"/>
                </a:solidFill>
                <a:ea typeface="Calibri"/>
                <a:cs typeface="Calibri"/>
              </a:rPr>
              <a:t> to get started with the Careers Impact internal leadership review</a:t>
            </a:r>
          </a:p>
          <a:p>
            <a:endParaRPr lang="en-GB" sz="3600" b="1" dirty="0">
              <a:solidFill>
                <a:srgbClr val="FFFFFF"/>
              </a:solidFill>
              <a:ea typeface="Calibri"/>
              <a:cs typeface="Calibri"/>
            </a:endParaRPr>
          </a:p>
          <a:p>
            <a:r>
              <a:rPr lang="en-GB" sz="3600" b="1" dirty="0">
                <a:solidFill>
                  <a:srgbClr val="FFFFFF"/>
                </a:solidFill>
                <a:ea typeface="Calibri"/>
                <a:cs typeface="Calibri"/>
              </a:rPr>
              <a:t>For support &amp; further guidance contact your Careers Consultant</a:t>
            </a:r>
          </a:p>
          <a:p>
            <a:endParaRPr lang="en-GB" sz="3600" b="1" dirty="0">
              <a:solidFill>
                <a:srgbClr val="FFFFFF"/>
              </a:solidFill>
              <a:ea typeface="Calibri"/>
              <a:cs typeface="Calibri"/>
            </a:endParaRPr>
          </a:p>
          <a:p>
            <a:endParaRPr lang="en-GB" sz="3600" b="1" dirty="0">
              <a:solidFill>
                <a:srgbClr val="FFFFFF"/>
              </a:solidFill>
              <a:ea typeface="Calibri"/>
              <a:cs typeface="Calibri"/>
            </a:endParaRPr>
          </a:p>
        </p:txBody>
      </p:sp>
    </p:spTree>
    <p:extLst>
      <p:ext uri="{BB962C8B-B14F-4D97-AF65-F5344CB8AC3E}">
        <p14:creationId xmlns:p14="http://schemas.microsoft.com/office/powerpoint/2010/main" val="227222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6D00C-3357-768B-D01F-06CC0C622EB0}"/>
              </a:ext>
            </a:extLst>
          </p:cNvPr>
          <p:cNvSpPr txBox="1"/>
          <p:nvPr/>
        </p:nvSpPr>
        <p:spPr>
          <a:xfrm>
            <a:off x="178425" y="267192"/>
            <a:ext cx="8919276" cy="2708434"/>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A9A9"/>
                </a:solidFill>
                <a:effectLst/>
                <a:uLnTx/>
                <a:uFillTx/>
                <a:latin typeface="Calibri" panose="020F0502020204030204"/>
                <a:ea typeface="+mn-ea"/>
                <a:cs typeface="+mn-cs"/>
              </a:rPr>
              <a:t>Why?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effectLst/>
                <a:uLnTx/>
                <a:uFillTx/>
                <a:latin typeface="Calibri" panose="020F0502020204030204"/>
                <a:ea typeface="+mn-ea"/>
                <a:cs typeface="+mn-cs"/>
              </a:rPr>
              <a:t>Careers </a:t>
            </a:r>
            <a:r>
              <a:rPr lang="en-GB" sz="3600" dirty="0">
                <a:latin typeface="Calibri" panose="020F0502020204030204"/>
              </a:rPr>
              <a:t>leadership</a:t>
            </a:r>
            <a:r>
              <a:rPr kumimoji="0" lang="en-GB" sz="3600" b="0" i="0" u="none" strike="noStrike" kern="1200" cap="none" spc="0" normalizeH="0" baseline="0" noProof="0" dirty="0">
                <a:ln>
                  <a:noFill/>
                </a:ln>
                <a:effectLst/>
                <a:uLnTx/>
                <a:uFillTx/>
                <a:latin typeface="Calibri" panose="020F0502020204030204"/>
                <a:ea typeface="+mn-ea"/>
                <a:cs typeface="+mn-cs"/>
              </a:rPr>
              <a:t> as a driver for school, special school and college improvement</a:t>
            </a:r>
            <a:endParaRPr lang="en-GB" sz="3600" b="0" i="0" u="none" strike="noStrike" kern="1200" cap="none" spc="0" normalizeH="0" baseline="0" noProof="0" dirty="0">
              <a:ln>
                <a:noFill/>
              </a:ln>
              <a:effectLst/>
              <a:uLnTx/>
              <a:uFillTx/>
              <a:latin typeface="Calibri" panose="020F0502020204030204"/>
              <a:ea typeface="Calibri"/>
              <a:cs typeface="Calibri"/>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A9A9"/>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85857"/>
              </a:solidFill>
              <a:effectLst/>
              <a:uLnTx/>
              <a:uFillTx/>
              <a:latin typeface="Calibri" panose="020F0502020204030204" pitchFamily="34" charset="0"/>
              <a:ea typeface="+mn-ea"/>
              <a:cs typeface="+mn-cs"/>
            </a:endParaRP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85857"/>
              </a:solidFill>
              <a:effectLst/>
              <a:uLnTx/>
              <a:uFillTx/>
              <a:latin typeface="Arial" panose="020B0604020202020204" pitchFamily="34" charset="0"/>
              <a:ea typeface="+mn-ea"/>
              <a:cs typeface="+mn-cs"/>
            </a:endParaRPr>
          </a:p>
        </p:txBody>
      </p:sp>
      <p:graphicFrame>
        <p:nvGraphicFramePr>
          <p:cNvPr id="4" name="Diagram 3">
            <a:extLst>
              <a:ext uri="{FF2B5EF4-FFF2-40B4-BE49-F238E27FC236}">
                <a16:creationId xmlns:a16="http://schemas.microsoft.com/office/drawing/2014/main" id="{3C1AA9C5-CCC6-7074-29F3-DDB92D02E058}"/>
              </a:ext>
            </a:extLst>
          </p:cNvPr>
          <p:cNvGraphicFramePr/>
          <p:nvPr/>
        </p:nvGraphicFramePr>
        <p:xfrm>
          <a:off x="178425" y="857249"/>
          <a:ext cx="11760145" cy="6573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079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69D261-F077-9EF6-DDC8-3C8D295649C6}"/>
              </a:ext>
            </a:extLst>
          </p:cNvPr>
          <p:cNvPicPr>
            <a:picLocks noChangeAspect="1"/>
          </p:cNvPicPr>
          <p:nvPr/>
        </p:nvPicPr>
        <p:blipFill>
          <a:blip r:embed="rId3"/>
          <a:stretch>
            <a:fillRect/>
          </a:stretch>
        </p:blipFill>
        <p:spPr>
          <a:xfrm>
            <a:off x="916757" y="758486"/>
            <a:ext cx="8949504" cy="5571066"/>
          </a:xfrm>
          <a:prstGeom prst="rect">
            <a:avLst/>
          </a:prstGeom>
        </p:spPr>
      </p:pic>
    </p:spTree>
    <p:extLst>
      <p:ext uri="{BB962C8B-B14F-4D97-AF65-F5344CB8AC3E}">
        <p14:creationId xmlns:p14="http://schemas.microsoft.com/office/powerpoint/2010/main" val="81163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B2D539-731E-9FB2-BCEB-83BBDB62E1E9}"/>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92290" y="1417182"/>
            <a:ext cx="10764329" cy="4004652"/>
          </a:xfrm>
          <a:prstGeom prst="rect">
            <a:avLst/>
          </a:prstGeom>
        </p:spPr>
      </p:pic>
      <p:pic>
        <p:nvPicPr>
          <p:cNvPr id="2" name="Picture 1">
            <a:extLst>
              <a:ext uri="{FF2B5EF4-FFF2-40B4-BE49-F238E27FC236}">
                <a16:creationId xmlns:a16="http://schemas.microsoft.com/office/drawing/2014/main" id="{A6A93BDA-81A2-95EF-4D6D-11FC4E1EB9A1}"/>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Lst>
          </a:blip>
          <a:srcRect r="36006" b="50000"/>
          <a:stretch/>
        </p:blipFill>
        <p:spPr>
          <a:xfrm>
            <a:off x="788317" y="1417182"/>
            <a:ext cx="6888563" cy="2002326"/>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3E8CD0DC-B120-B841-2787-1E17A2FC48F4}"/>
              </a:ext>
            </a:extLst>
          </p:cNvPr>
          <p:cNvSpPr txBox="1"/>
          <p:nvPr/>
        </p:nvSpPr>
        <p:spPr>
          <a:xfrm>
            <a:off x="477915" y="431136"/>
            <a:ext cx="10859783"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A9A9"/>
                </a:solidFill>
                <a:effectLst/>
                <a:uLnTx/>
                <a:uFillTx/>
                <a:latin typeface="Calibri" panose="020F0502020204030204"/>
                <a:ea typeface="+mn-lt"/>
                <a:cs typeface="Calibri" panose="020F0502020204030204"/>
              </a:rPr>
              <a:t>Themes 1 &amp; 2 act as keystone themes</a:t>
            </a:r>
            <a:endParaRPr kumimoji="0" lang="en-US" sz="3200" b="0" i="0" u="none" strike="noStrike" kern="1200" cap="none" spc="0" normalizeH="0" baseline="0" noProof="0">
              <a:ln>
                <a:noFill/>
              </a:ln>
              <a:solidFill>
                <a:srgbClr val="585857">
                  <a:lumMod val="50000"/>
                </a:srgbClr>
              </a:solidFill>
              <a:effectLst/>
              <a:uLnTx/>
              <a:uFillTx/>
              <a:latin typeface="Calibri" panose="020F0502020204030204"/>
              <a:ea typeface="+mn-ea"/>
              <a:cs typeface="+mn-cs"/>
            </a:endParaRPr>
          </a:p>
        </p:txBody>
      </p:sp>
      <p:pic>
        <p:nvPicPr>
          <p:cNvPr id="1026" name="Picture 2" descr="The keystone metaphor. The keystone is the component of a structure that is irreplaceable. Without the keystone, a structure could be reassembled, but could never be the same as if the keystone were present and functioning in its role.">
            <a:extLst>
              <a:ext uri="{FF2B5EF4-FFF2-40B4-BE49-F238E27FC236}">
                <a16:creationId xmlns:a16="http://schemas.microsoft.com/office/drawing/2014/main" id="{BBB41FE2-EFCE-6FBE-7D53-F7E462AD39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3007" y="4448475"/>
            <a:ext cx="3042961" cy="22632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7477B92-61BB-7068-D453-FB5FE2BAB5C7}"/>
              </a:ext>
            </a:extLst>
          </p:cNvPr>
          <p:cNvSpPr txBox="1"/>
          <p:nvPr/>
        </p:nvSpPr>
        <p:spPr>
          <a:xfrm>
            <a:off x="338095" y="4281466"/>
            <a:ext cx="8472847" cy="224676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1" u="none" strike="noStrike" kern="100" cap="none" spc="0" normalizeH="0" baseline="0" noProof="0">
              <a:ln>
                <a:noFill/>
              </a:ln>
              <a:solidFill>
                <a:srgbClr val="585857"/>
              </a:solidFill>
              <a:effectLst/>
              <a:uLnTx/>
              <a:uFillTx/>
              <a:latin typeface="Calibri"/>
              <a:ea typeface="Calibri" panose="020F050202020403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00" cap="none" spc="0" normalizeH="0" baseline="0" noProof="0">
              <a:ln>
                <a:noFill/>
              </a:ln>
              <a:solidFill>
                <a:srgbClr val="585857"/>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00" cap="none" spc="0" normalizeH="0" baseline="0" noProof="0">
              <a:ln>
                <a:noFill/>
              </a:ln>
              <a:solidFill>
                <a:srgbClr val="585857"/>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a:ln>
                  <a:noFill/>
                </a:ln>
                <a:solidFill>
                  <a:srgbClr val="585857"/>
                </a:solidFill>
                <a:effectLst/>
                <a:uLnTx/>
                <a:uFillTx/>
                <a:latin typeface="Calibri"/>
                <a:ea typeface="Times New Roman" panose="02020603050405020304" pitchFamily="18" charset="0"/>
                <a:cs typeface="Calibri"/>
              </a:rPr>
              <a:t>*keystone</a:t>
            </a:r>
            <a:r>
              <a:rPr kumimoji="0" lang="en-GB" sz="2400" b="0" i="0" u="none" strike="noStrike" kern="0" cap="none" spc="0" normalizeH="0" baseline="0" noProof="0">
                <a:ln>
                  <a:noFill/>
                </a:ln>
                <a:solidFill>
                  <a:srgbClr val="585857"/>
                </a:solidFill>
                <a:effectLst/>
                <a:uLnTx/>
                <a:uFillTx/>
                <a:latin typeface="Calibri"/>
                <a:ea typeface="Times New Roman" panose="02020603050405020304" pitchFamily="18" charset="0"/>
                <a:cs typeface="Calibri"/>
              </a:rPr>
              <a:t> = the central part of a system, on which all else depends</a:t>
            </a:r>
            <a:endParaRPr kumimoji="0" lang="en-GB" sz="2800" b="0" i="0" u="none" strike="noStrike" kern="100" cap="none" spc="0" normalizeH="0" baseline="0" noProof="0">
              <a:ln>
                <a:noFill/>
              </a:ln>
              <a:solidFill>
                <a:srgbClr val="585857"/>
              </a:solidFill>
              <a:effectLst/>
              <a:uLnTx/>
              <a:uFillTx/>
              <a:latin typeface="Times New Roman"/>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00" cap="none" spc="0" normalizeH="0" baseline="0" noProof="0">
              <a:ln>
                <a:noFill/>
              </a:ln>
              <a:solidFill>
                <a:srgbClr val="585857"/>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6012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47A07FC-EC6F-4301-60F1-0E90F7D52D7D}"/>
              </a:ext>
            </a:extLst>
          </p:cNvPr>
          <p:cNvGraphicFramePr/>
          <p:nvPr/>
        </p:nvGraphicFramePr>
        <p:xfrm>
          <a:off x="202019" y="574158"/>
          <a:ext cx="11674548" cy="6305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E33C985-7BD5-DA05-C4EF-E89773E20DDC}"/>
              </a:ext>
            </a:extLst>
          </p:cNvPr>
          <p:cNvSpPr txBox="1"/>
          <p:nvPr/>
        </p:nvSpPr>
        <p:spPr>
          <a:xfrm>
            <a:off x="202019" y="574158"/>
            <a:ext cx="716843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A9A9"/>
                </a:solidFill>
                <a:effectLst/>
                <a:uLnTx/>
                <a:uFillTx/>
                <a:latin typeface="Calibri" panose="020F0502020204030204"/>
                <a:ea typeface="+mn-ea"/>
                <a:cs typeface="Calibri"/>
              </a:rPr>
              <a:t>Language of the columns – what do we notice?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58585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65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D2826-3958-3254-09B5-7851964FF726}"/>
              </a:ext>
            </a:extLst>
          </p:cNvPr>
          <p:cNvPicPr>
            <a:picLocks noChangeAspect="1"/>
          </p:cNvPicPr>
          <p:nvPr/>
        </p:nvPicPr>
        <p:blipFill rotWithShape="1">
          <a:blip r:embed="rId2">
            <a:alphaModFix amt="50000"/>
          </a:blip>
          <a:srcRect b="881"/>
          <a:stretch/>
        </p:blipFill>
        <p:spPr>
          <a:xfrm>
            <a:off x="2079" y="-1286"/>
            <a:ext cx="12191980" cy="6857999"/>
          </a:xfrm>
          <a:prstGeom prst="rect">
            <a:avLst/>
          </a:prstGeom>
        </p:spPr>
      </p:pic>
      <p:sp>
        <p:nvSpPr>
          <p:cNvPr id="5" name="Rectangle 4">
            <a:extLst>
              <a:ext uri="{FF2B5EF4-FFF2-40B4-BE49-F238E27FC236}">
                <a16:creationId xmlns:a16="http://schemas.microsoft.com/office/drawing/2014/main" id="{2E2491FE-5165-F102-F3CE-63C601C29F04}"/>
              </a:ext>
            </a:extLst>
          </p:cNvPr>
          <p:cNvSpPr/>
          <p:nvPr/>
        </p:nvSpPr>
        <p:spPr>
          <a:xfrm>
            <a:off x="2077570" y="2520218"/>
            <a:ext cx="9031941" cy="1817562"/>
          </a:xfrm>
          <a:prstGeom prst="rect">
            <a:avLst/>
          </a:prstGeom>
          <a:solidFill>
            <a:schemeClr val="accent2"/>
          </a:solidFill>
        </p:spPr>
        <p:style>
          <a:lnRef idx="2">
            <a:schemeClr val="accent4">
              <a:shade val="15000"/>
            </a:schemeClr>
          </a:lnRef>
          <a:fillRef idx="1">
            <a:schemeClr val="accent4"/>
          </a:fillRef>
          <a:effectRef idx="0">
            <a:schemeClr val="accent4"/>
          </a:effectRef>
          <a:fontRef idx="minor">
            <a:schemeClr val="lt1"/>
          </a:fontRef>
        </p:style>
        <p:txBody>
          <a:bodyPr vert="horz" lIns="91440" tIns="45720" rIns="91440" bIns="45720" rtlCol="0" anchor="b">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a:ln>
                  <a:noFill/>
                </a:ln>
                <a:solidFill>
                  <a:srgbClr val="FFFFFF"/>
                </a:solidFill>
                <a:effectLst/>
                <a:uLnTx/>
                <a:uFillTx/>
                <a:latin typeface="Calibri Light" panose="020F0302020204030204"/>
                <a:ea typeface="+mn-ea"/>
                <a:cs typeface="+mn-cs"/>
              </a:rPr>
              <a:t>Careers Impact Maturity Model: Layout</a:t>
            </a:r>
          </a:p>
        </p:txBody>
      </p:sp>
    </p:spTree>
    <p:extLst>
      <p:ext uri="{BB962C8B-B14F-4D97-AF65-F5344CB8AC3E}">
        <p14:creationId xmlns:p14="http://schemas.microsoft.com/office/powerpoint/2010/main" val="22039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111BA-2936-0CC0-788D-3B8C3BD549A9}"/>
              </a:ext>
            </a:extLst>
          </p:cNvPr>
          <p:cNvPicPr>
            <a:picLocks noChangeAspect="1"/>
          </p:cNvPicPr>
          <p:nvPr/>
        </p:nvPicPr>
        <p:blipFill>
          <a:blip r:embed="rId3"/>
          <a:stretch>
            <a:fillRect/>
          </a:stretch>
        </p:blipFill>
        <p:spPr>
          <a:xfrm>
            <a:off x="0" y="1717219"/>
            <a:ext cx="12192000" cy="4311067"/>
          </a:xfrm>
          <a:prstGeom prst="rect">
            <a:avLst/>
          </a:prstGeom>
        </p:spPr>
      </p:pic>
    </p:spTree>
    <p:extLst>
      <p:ext uri="{BB962C8B-B14F-4D97-AF65-F5344CB8AC3E}">
        <p14:creationId xmlns:p14="http://schemas.microsoft.com/office/powerpoint/2010/main" val="3888550976"/>
      </p:ext>
    </p:extLst>
  </p:cSld>
  <p:clrMapOvr>
    <a:masterClrMapping/>
  </p:clrMapOvr>
</p:sld>
</file>

<file path=ppt/theme/theme1.xml><?xml version="1.0" encoding="utf-8"?>
<a:theme xmlns:a="http://schemas.openxmlformats.org/drawingml/2006/main" name="Office Theme">
  <a:themeElements>
    <a:clrScheme name="Complete Careers">
      <a:dk1>
        <a:srgbClr val="1500AA"/>
      </a:dk1>
      <a:lt1>
        <a:sysClr val="window" lastClr="FFFFFF"/>
      </a:lt1>
      <a:dk2>
        <a:srgbClr val="750064"/>
      </a:dk2>
      <a:lt2>
        <a:srgbClr val="E7E6E6"/>
      </a:lt2>
      <a:accent1>
        <a:srgbClr val="FF0300"/>
      </a:accent1>
      <a:accent2>
        <a:srgbClr val="750064"/>
      </a:accent2>
      <a:accent3>
        <a:srgbClr val="FFFFFF"/>
      </a:accent3>
      <a:accent4>
        <a:srgbClr val="000000"/>
      </a:accent4>
      <a:accent5>
        <a:srgbClr val="1500AA"/>
      </a:accent5>
      <a:accent6>
        <a:srgbClr val="CC0025"/>
      </a:accent6>
      <a:hlink>
        <a:srgbClr val="1500AA"/>
      </a:hlink>
      <a:folHlink>
        <a:srgbClr val="CC0025"/>
      </a:folHlink>
    </a:clrScheme>
    <a:fontScheme name="Complete Careers">
      <a:majorFont>
        <a:latin typeface="Martel ExtraBold"/>
        <a:ea typeface=""/>
        <a:cs typeface=""/>
      </a:majorFont>
      <a:minorFont>
        <a:latin typeface="Mart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3e6cb3d-b9a4-4d6c-b20d-c65c846de810">
      <UserInfo>
        <DisplayName>Janet Hutchinson</DisplayName>
        <AccountId>11</AccountId>
        <AccountType/>
      </UserInfo>
    </SharedWithUsers>
    <TaxCatchAll xmlns="b3e6cb3d-b9a4-4d6c-b20d-c65c846de810" xsi:nil="true"/>
    <lcf76f155ced4ddcb4097134ff3c332f xmlns="836070ae-bedd-4c8b-98d2-72b5379e158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303E00B1D2A6489FA49A3284897530" ma:contentTypeVersion="18" ma:contentTypeDescription="Create a new document." ma:contentTypeScope="" ma:versionID="dbda96107c961d8428886cf826d3109d">
  <xsd:schema xmlns:xsd="http://www.w3.org/2001/XMLSchema" xmlns:xs="http://www.w3.org/2001/XMLSchema" xmlns:p="http://schemas.microsoft.com/office/2006/metadata/properties" xmlns:ns2="836070ae-bedd-4c8b-98d2-72b5379e158e" xmlns:ns3="b3e6cb3d-b9a4-4d6c-b20d-c65c846de810" targetNamespace="http://schemas.microsoft.com/office/2006/metadata/properties" ma:root="true" ma:fieldsID="fd2819e4702ac15b3c2beb78958d116e" ns2:_="" ns3:_="">
    <xsd:import namespace="836070ae-bedd-4c8b-98d2-72b5379e158e"/>
    <xsd:import namespace="b3e6cb3d-b9a4-4d6c-b20d-c65c846de8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070ae-bedd-4c8b-98d2-72b5379e1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f3e5031-7500-42a2-b1b9-89fc153e5d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e6cb3d-b9a4-4d6c-b20d-c65c846de81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3b67ef8-2bbb-458a-afda-b9486a83c130}" ma:internalName="TaxCatchAll" ma:showField="CatchAllData" ma:web="b3e6cb3d-b9a4-4d6c-b20d-c65c846de8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B491FC-859A-48FA-BC6E-A4B7F0FF0685}">
  <ds:schemaRefs>
    <ds:schemaRef ds:uri="http://schemas.microsoft.com/sharepoint/v3/contenttype/forms"/>
  </ds:schemaRefs>
</ds:datastoreItem>
</file>

<file path=customXml/itemProps2.xml><?xml version="1.0" encoding="utf-8"?>
<ds:datastoreItem xmlns:ds="http://schemas.openxmlformats.org/officeDocument/2006/customXml" ds:itemID="{F2998924-8DDE-4DE6-941C-549C62BBB396}">
  <ds:schemaRefs>
    <ds:schemaRef ds:uri="dee75fed-4ac1-4f17-82d9-902472feec72"/>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terms/"/>
    <ds:schemaRef ds:uri="95aa16c9-118a-4829-b85a-7ff2dc7067c9"/>
    <ds:schemaRef ds:uri="http://schemas.microsoft.com/office/2006/metadata/properties"/>
    <ds:schemaRef ds:uri="c3b787b5-e039-4dbc-9553-80b6bed3c6eb"/>
    <ds:schemaRef ds:uri="b3e6cb3d-b9a4-4d6c-b20d-c65c846de810"/>
    <ds:schemaRef ds:uri="836070ae-bedd-4c8b-98d2-72b5379e158e"/>
  </ds:schemaRefs>
</ds:datastoreItem>
</file>

<file path=customXml/itemProps3.xml><?xml version="1.0" encoding="utf-8"?>
<ds:datastoreItem xmlns:ds="http://schemas.openxmlformats.org/officeDocument/2006/customXml" ds:itemID="{C4CD2590-FECA-43C8-9346-1D73EE621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070ae-bedd-4c8b-98d2-72b5379e158e"/>
    <ds:schemaRef ds:uri="b3e6cb3d-b9a4-4d6c-b20d-c65c846de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3711</Words>
  <Application>Microsoft Office PowerPoint</Application>
  <PresentationFormat>Widescreen</PresentationFormat>
  <Paragraphs>310</Paragraphs>
  <Slides>36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Martel</vt:lpstr>
      <vt:lpstr>Martel ExtraBold</vt:lpstr>
      <vt:lpstr>Segoe UI</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Quality Assuring Careers</vt:lpstr>
      <vt:lpstr>Session outline</vt:lpstr>
      <vt:lpstr>Careers Circle</vt:lpstr>
      <vt:lpstr>PowerPoint Presentation</vt:lpstr>
      <vt:lpstr>Quality in Careers and Careers Impact System</vt:lpstr>
      <vt:lpstr>CEC on Quality In Careers Standard</vt:lpstr>
      <vt:lpstr>PowerPoint Presentation</vt:lpstr>
      <vt:lpstr>Structure of Career Mark approach </vt:lpstr>
      <vt:lpstr>Structure of Career Mark approach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Hughes</dc:creator>
  <cp:lastModifiedBy>Mandy Green</cp:lastModifiedBy>
  <cp:revision>8</cp:revision>
  <cp:lastPrinted>2023-05-02T12:42:40Z</cp:lastPrinted>
  <dcterms:created xsi:type="dcterms:W3CDTF">2020-11-26T11:01:50Z</dcterms:created>
  <dcterms:modified xsi:type="dcterms:W3CDTF">2025-02-04T08:02:07Z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0x010100F2303E00B1D2A6489FA49A3284897530</vt:lpwstr>
  </property>
  <property fmtid="{D5CDD505-2E9C-101B-9397-08002B2CF9AE}" pid="3" name="MediaServiceImageTags">
    <vt:lpwstr/>
  </property>
</Properties>
</file>