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4018" r:id="rId5"/>
    <p:sldId id="4009" r:id="rId6"/>
    <p:sldId id="3601" r:id="rId7"/>
    <p:sldId id="3583" r:id="rId8"/>
    <p:sldId id="3584" r:id="rId9"/>
    <p:sldId id="4011" r:id="rId10"/>
    <p:sldId id="4012" r:id="rId11"/>
    <p:sldId id="4007" r:id="rId12"/>
    <p:sldId id="3933" r:id="rId13"/>
    <p:sldId id="4014" r:id="rId14"/>
    <p:sldId id="4013" r:id="rId15"/>
    <p:sldId id="256" r:id="rId16"/>
    <p:sldId id="4015" r:id="rId17"/>
    <p:sldId id="4017" r:id="rId18"/>
    <p:sldId id="4016" r:id="rId19"/>
    <p:sldId id="3967" r:id="rId20"/>
  </p:sldIdLst>
  <p:sldSz cx="12192000" cy="6858000"/>
  <p:notesSz cx="9944100"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8C5121-8E30-EF89-3575-6FC7F4F521A5}" name="Janet Hutchinson" initials="JH" userId="S::janet.hutchinson@complete-careers.com::85b43dd8-0bc0-426b-8927-9f3439665f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B0055"/>
    <a:srgbClr val="24422B"/>
    <a:srgbClr val="0C00B0"/>
    <a:srgbClr val="C6749D"/>
    <a:srgbClr val="FF0300"/>
    <a:srgbClr val="AC73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D48D9-5D91-4EC5-8042-5E640B084E6A}" v="28" dt="2025-02-25T09:28:32.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6247" autoAdjust="0"/>
  </p:normalViewPr>
  <p:slideViewPr>
    <p:cSldViewPr snapToGrid="0">
      <p:cViewPr varScale="1">
        <p:scale>
          <a:sx n="96" d="100"/>
          <a:sy n="96" d="100"/>
        </p:scale>
        <p:origin x="1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14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2689" y="0"/>
            <a:ext cx="4309110" cy="341463"/>
          </a:xfrm>
          <a:prstGeom prst="rect">
            <a:avLst/>
          </a:prstGeom>
        </p:spPr>
        <p:txBody>
          <a:bodyPr vert="horz" lIns="91440" tIns="45720" rIns="91440" bIns="45720" rtlCol="0"/>
          <a:lstStyle>
            <a:lvl1pPr algn="r">
              <a:defRPr sz="1200"/>
            </a:lvl1pPr>
          </a:lstStyle>
          <a:p>
            <a:fld id="{1F5D08FF-8C1A-4472-9B76-5C54D833366D}" type="datetimeFigureOut">
              <a:rPr lang="en-GB" smtClean="0"/>
              <a:t>03/03/2025</a:t>
            </a:fld>
            <a:endParaRPr lang="en-GB"/>
          </a:p>
        </p:txBody>
      </p:sp>
      <p:sp>
        <p:nvSpPr>
          <p:cNvPr id="4" name="Slide Image Placeholder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4410" y="3275201"/>
            <a:ext cx="7955280" cy="26797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64151"/>
            <a:ext cx="4309110" cy="3414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2689" y="6464151"/>
            <a:ext cx="4309110" cy="341462"/>
          </a:xfrm>
          <a:prstGeom prst="rect">
            <a:avLst/>
          </a:prstGeom>
        </p:spPr>
        <p:txBody>
          <a:bodyPr vert="horz" lIns="91440" tIns="45720" rIns="91440" bIns="45720" rtlCol="0" anchor="b"/>
          <a:lstStyle>
            <a:lvl1pPr algn="r">
              <a:defRPr sz="1200"/>
            </a:lvl1pPr>
          </a:lstStyle>
          <a:p>
            <a:fld id="{481AB703-ACBE-45CC-9735-36F98393141B}" type="slidenum">
              <a:rPr lang="en-GB" smtClean="0"/>
              <a:t>‹#›</a:t>
            </a:fld>
            <a:endParaRPr lang="en-GB"/>
          </a:p>
        </p:txBody>
      </p:sp>
    </p:spTree>
    <p:extLst>
      <p:ext uri="{BB962C8B-B14F-4D97-AF65-F5344CB8AC3E}">
        <p14:creationId xmlns:p14="http://schemas.microsoft.com/office/powerpoint/2010/main" val="213074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sources.careersandenterprise.co.uk/careers-impact-internal-leadership-revie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sources.careersandenterprise.co.uk/careers-impact-internal-leadership-revie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ources.careersandenterprise.co.uk/careers-impact-internal-leadership-re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sources.careersandenterprise.co.uk/careers-impact-internal-leadership-revie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1</a:t>
            </a:fld>
            <a:endParaRPr lang="en-GB"/>
          </a:p>
        </p:txBody>
      </p:sp>
    </p:spTree>
    <p:extLst>
      <p:ext uri="{BB962C8B-B14F-4D97-AF65-F5344CB8AC3E}">
        <p14:creationId xmlns:p14="http://schemas.microsoft.com/office/powerpoint/2010/main" val="1874418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main page for internal leadership reviews via resource directory – there are also a plethora of guidance and help centre articles to support colleagues in the process </a:t>
            </a:r>
          </a:p>
          <a:p>
            <a:endParaRPr lang="en-GB"/>
          </a:p>
          <a:p>
            <a:r>
              <a:rPr lang="en-GB"/>
              <a:t>Your schools can get started on this today </a:t>
            </a:r>
          </a:p>
          <a:p>
            <a:endParaRPr lang="en-GB"/>
          </a:p>
          <a:p>
            <a:r>
              <a:rPr lang="en-GB"/>
              <a:t>Find out more: </a:t>
            </a:r>
            <a:r>
              <a:rPr lang="en-GB">
                <a:hlinkClick r:id="rId3"/>
              </a:rPr>
              <a:t>Careers Impact Internal Leadership Review | CEC Resource Directory (careersandenterprise.co.uk)</a:t>
            </a:r>
            <a:endParaRPr lang="en-GB"/>
          </a:p>
          <a:p>
            <a:endParaRPr lang="en-GB"/>
          </a:p>
          <a:p>
            <a:r>
              <a:rPr lang="en-GB"/>
              <a:t>Following this session, you will receive a copy of these slides, a link to an animation, an engagement </a:t>
            </a:r>
            <a:r>
              <a:rPr lang="en-GB" err="1"/>
              <a:t>deckyou</a:t>
            </a:r>
            <a:r>
              <a:rPr lang="en-GB"/>
              <a:t> can deliver to your CLs and pdf of an overview briefing  about the reviews that you can share </a:t>
            </a:r>
            <a:r>
              <a:rPr lang="en-GB" err="1"/>
              <a:t>vai</a:t>
            </a:r>
            <a:r>
              <a:rPr lang="en-GB"/>
              <a:t> email with Careers and Education Leaders</a:t>
            </a:r>
          </a:p>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15</a:t>
            </a:fld>
            <a:endParaRPr lang="en-GB"/>
          </a:p>
        </p:txBody>
      </p:sp>
    </p:spTree>
    <p:extLst>
      <p:ext uri="{BB962C8B-B14F-4D97-AF65-F5344CB8AC3E}">
        <p14:creationId xmlns:p14="http://schemas.microsoft.com/office/powerpoint/2010/main" val="269046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6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2</a:t>
            </a:fld>
            <a:endParaRPr lang="en-GB"/>
          </a:p>
        </p:txBody>
      </p:sp>
    </p:spTree>
    <p:extLst>
      <p:ext uri="{BB962C8B-B14F-4D97-AF65-F5344CB8AC3E}">
        <p14:creationId xmlns:p14="http://schemas.microsoft.com/office/powerpoint/2010/main" val="133389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main page for internal leadership reviews via resource directory – there are also a plethora of guidance and help centre articles to support colleagues in the process </a:t>
            </a:r>
          </a:p>
          <a:p>
            <a:endParaRPr lang="en-GB"/>
          </a:p>
          <a:p>
            <a:r>
              <a:rPr lang="en-GB"/>
              <a:t>Your schools can get started on this today </a:t>
            </a:r>
          </a:p>
          <a:p>
            <a:endParaRPr lang="en-GB"/>
          </a:p>
          <a:p>
            <a:r>
              <a:rPr lang="en-GB"/>
              <a:t>Find out more: </a:t>
            </a:r>
            <a:r>
              <a:rPr lang="en-GB">
                <a:hlinkClick r:id="rId3"/>
              </a:rPr>
              <a:t>Careers Impact Internal Leadership Review | CEC Resource Directory (careersandenterprise.co.uk)</a:t>
            </a:r>
            <a:endParaRPr lang="en-GB"/>
          </a:p>
          <a:p>
            <a:endParaRPr lang="en-GB"/>
          </a:p>
          <a:p>
            <a:r>
              <a:rPr lang="en-GB"/>
              <a:t>Following this session, you will receive a copy of these slides, a link to an animation, an engagement </a:t>
            </a:r>
            <a:r>
              <a:rPr lang="en-GB" err="1"/>
              <a:t>deckyou</a:t>
            </a:r>
            <a:r>
              <a:rPr lang="en-GB"/>
              <a:t> can deliver to your CLs and pdf of an overview briefing  about the reviews that you can share </a:t>
            </a:r>
            <a:r>
              <a:rPr lang="en-GB" err="1"/>
              <a:t>vai</a:t>
            </a:r>
            <a:r>
              <a:rPr lang="en-GB"/>
              <a:t> email with Careers and Education Leaders</a:t>
            </a:r>
          </a:p>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7</a:t>
            </a:fld>
            <a:endParaRPr lang="en-GB"/>
          </a:p>
        </p:txBody>
      </p:sp>
    </p:spTree>
    <p:extLst>
      <p:ext uri="{BB962C8B-B14F-4D97-AF65-F5344CB8AC3E}">
        <p14:creationId xmlns:p14="http://schemas.microsoft.com/office/powerpoint/2010/main" val="30957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main page for internal leadership reviews via resource directory – there are also a plethora of guidance and help centre articles to support colleagues in the process </a:t>
            </a:r>
          </a:p>
          <a:p>
            <a:endParaRPr lang="en-GB"/>
          </a:p>
          <a:p>
            <a:r>
              <a:rPr lang="en-GB"/>
              <a:t>Your schools can get started on this today </a:t>
            </a:r>
          </a:p>
          <a:p>
            <a:endParaRPr lang="en-GB"/>
          </a:p>
          <a:p>
            <a:r>
              <a:rPr lang="en-GB"/>
              <a:t>Find out more: </a:t>
            </a:r>
            <a:r>
              <a:rPr lang="en-GB">
                <a:hlinkClick r:id="rId3"/>
              </a:rPr>
              <a:t>Careers Impact Internal Leadership Review | CEC Resource Directory (careersandenterprise.co.uk)</a:t>
            </a:r>
            <a:endParaRPr lang="en-GB"/>
          </a:p>
          <a:p>
            <a:endParaRPr lang="en-GB"/>
          </a:p>
          <a:p>
            <a:r>
              <a:rPr lang="en-GB"/>
              <a:t>Following this session, you will receive a copy of these slides, a link to an animation, an engagement </a:t>
            </a:r>
            <a:r>
              <a:rPr lang="en-GB" err="1"/>
              <a:t>deckyou</a:t>
            </a:r>
            <a:r>
              <a:rPr lang="en-GB"/>
              <a:t> can deliver to your CLs and pdf of an overview briefing  about the reviews that you can share </a:t>
            </a:r>
            <a:r>
              <a:rPr lang="en-GB" err="1"/>
              <a:t>vai</a:t>
            </a:r>
            <a:r>
              <a:rPr lang="en-GB"/>
              <a:t> email with Careers and Education Leaders</a:t>
            </a:r>
          </a:p>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8</a:t>
            </a:fld>
            <a:endParaRPr lang="en-GB"/>
          </a:p>
        </p:txBody>
      </p:sp>
    </p:spTree>
    <p:extLst>
      <p:ext uri="{BB962C8B-B14F-4D97-AF65-F5344CB8AC3E}">
        <p14:creationId xmlns:p14="http://schemas.microsoft.com/office/powerpoint/2010/main" val="272985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An ambitious and comprehensive vision from leaders that is clearly articulated and measurable and widely shared and understood</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A strategic approach to planning for careers with articulated priorities and clear and distributed lines of accountability/robust monitoring of progress by SLT/Govs</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Definition of what impact they wanted to see for learners with intentional careers learning journeys that were responsive to need and underpinned by: LOs and progressive learning experiences and encounters</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Finally, we also saw robust monitoring of success and impact of this towards school vision and intent for learners as leavers – this was strongest where there was a clear articulation of vision and specific priorities and related learning outcomes</a:t>
            </a:r>
          </a:p>
          <a:p>
            <a:pPr marR="540385">
              <a:lnSpc>
                <a:spcPct val="130000"/>
              </a:lnSpc>
              <a:spcBef>
                <a:spcPts val="1200"/>
              </a:spcBef>
              <a:spcAft>
                <a:spcPts val="1200"/>
              </a:spcAft>
            </a:pPr>
            <a:endParaRPr lang="en-GB" sz="1200" dirty="0">
              <a:solidFill>
                <a:srgbClr val="262626"/>
              </a:solidFill>
              <a:effectLst/>
              <a:uFill>
                <a:solidFill>
                  <a:srgbClr val="111111"/>
                </a:solidFill>
              </a:uFill>
              <a:latin typeface="Calibri" panose="020F0502020204030204" pitchFamily="34" charset="0"/>
              <a:ea typeface="Arial Unicode MS"/>
            </a:endParaRP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There is a video to follow highlighting the 5 conditions for success</a:t>
            </a:r>
          </a:p>
          <a:p>
            <a:pPr marL="0" marR="540385" lvl="0" indent="0" algn="l" defTabSz="457200" rtl="0" eaLnBrk="1" fontAlgn="auto" latinLnBrk="0" hangingPunct="1">
              <a:lnSpc>
                <a:spcPct val="130000"/>
              </a:lnSpc>
              <a:spcBef>
                <a:spcPts val="1200"/>
              </a:spcBef>
              <a:spcAft>
                <a:spcPts val="1200"/>
              </a:spcAft>
              <a:buClrTx/>
              <a:buSzTx/>
              <a:buFontTx/>
              <a:buNone/>
              <a:tabLst/>
              <a:defRPr/>
            </a:pPr>
            <a:endParaRPr lang="en-GB" dirty="0"/>
          </a:p>
          <a:p>
            <a:pPr marL="0" marR="540385" lvl="0" indent="0" algn="l" defTabSz="457200" rtl="0" eaLnBrk="1" fontAlgn="auto" latinLnBrk="0" hangingPunct="1">
              <a:lnSpc>
                <a:spcPct val="130000"/>
              </a:lnSpc>
              <a:spcBef>
                <a:spcPts val="1200"/>
              </a:spcBef>
              <a:spcAft>
                <a:spcPts val="12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177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An ambitious and comprehensive vision from leaders that is clearly articulated and measurable and widely shared and understood</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A strategic approach to planning for careers with articulated priorities and clear and distributed lines of accountability/robust monitoring of progress by SLT/Govs</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Definition of what impact they wanted to see for learners with intentional careers learning journeys that were responsive to need and underpinned by: LOs and progressive learning experiences and encounters</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Finally, we also saw robust monitoring of success and impact of this towards school vision and intent for learners as leavers – this was strongest where there was a clear articulation of vision and specific priorities and related learning outcomes</a:t>
            </a:r>
          </a:p>
          <a:p>
            <a:pPr marR="540385">
              <a:lnSpc>
                <a:spcPct val="130000"/>
              </a:lnSpc>
              <a:spcBef>
                <a:spcPts val="1200"/>
              </a:spcBef>
              <a:spcAft>
                <a:spcPts val="1200"/>
              </a:spcAft>
            </a:pPr>
            <a:endParaRPr lang="en-GB" sz="1200" dirty="0">
              <a:solidFill>
                <a:srgbClr val="262626"/>
              </a:solidFill>
              <a:effectLst/>
              <a:uFill>
                <a:solidFill>
                  <a:srgbClr val="111111"/>
                </a:solidFill>
              </a:uFill>
              <a:latin typeface="Calibri" panose="020F0502020204030204" pitchFamily="34" charset="0"/>
              <a:ea typeface="Arial Unicode MS"/>
            </a:endParaRP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There is a video to follow highlighting the 5 conditions for success</a:t>
            </a:r>
          </a:p>
          <a:p>
            <a:pPr marL="0" marR="540385" lvl="0" indent="0" algn="l" defTabSz="457200" rtl="0" eaLnBrk="1" fontAlgn="auto" latinLnBrk="0" hangingPunct="1">
              <a:lnSpc>
                <a:spcPct val="130000"/>
              </a:lnSpc>
              <a:spcBef>
                <a:spcPts val="1200"/>
              </a:spcBef>
              <a:spcAft>
                <a:spcPts val="1200"/>
              </a:spcAft>
              <a:buClrTx/>
              <a:buSzTx/>
              <a:buFontTx/>
              <a:buNone/>
              <a:tabLst/>
              <a:defRPr/>
            </a:pPr>
            <a:endParaRPr lang="en-GB" dirty="0"/>
          </a:p>
          <a:p>
            <a:pPr marL="0" marR="540385" lvl="0" indent="0" algn="l" defTabSz="457200" rtl="0" eaLnBrk="1" fontAlgn="auto" latinLnBrk="0" hangingPunct="1">
              <a:lnSpc>
                <a:spcPct val="130000"/>
              </a:lnSpc>
              <a:spcBef>
                <a:spcPts val="1200"/>
              </a:spcBef>
              <a:spcAft>
                <a:spcPts val="12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20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main page for internal leadership reviews via resource directory – there are also a plethora of guidance and help centre articles to support colleagues in the process </a:t>
            </a:r>
          </a:p>
          <a:p>
            <a:endParaRPr lang="en-GB"/>
          </a:p>
          <a:p>
            <a:r>
              <a:rPr lang="en-GB"/>
              <a:t>Your schools can get started on this today </a:t>
            </a:r>
          </a:p>
          <a:p>
            <a:endParaRPr lang="en-GB"/>
          </a:p>
          <a:p>
            <a:r>
              <a:rPr lang="en-GB"/>
              <a:t>Find out more: </a:t>
            </a:r>
            <a:r>
              <a:rPr lang="en-GB">
                <a:hlinkClick r:id="rId3"/>
              </a:rPr>
              <a:t>Careers Impact Internal Leadership Review | CEC Resource Directory (careersandenterprise.co.uk)</a:t>
            </a:r>
            <a:endParaRPr lang="en-GB"/>
          </a:p>
          <a:p>
            <a:endParaRPr lang="en-GB"/>
          </a:p>
          <a:p>
            <a:r>
              <a:rPr lang="en-GB"/>
              <a:t>Following this session, you will receive a copy of these slides, a link to an animation, an engagement </a:t>
            </a:r>
            <a:r>
              <a:rPr lang="en-GB" err="1"/>
              <a:t>deckyou</a:t>
            </a:r>
            <a:r>
              <a:rPr lang="en-GB"/>
              <a:t> can deliver to your CLs and pdf of an overview briefing  about the reviews that you can share </a:t>
            </a:r>
            <a:r>
              <a:rPr lang="en-GB" err="1"/>
              <a:t>vai</a:t>
            </a:r>
            <a:r>
              <a:rPr lang="en-GB"/>
              <a:t> email with Careers and Education Leaders</a:t>
            </a:r>
          </a:p>
          <a:p>
            <a:endParaRPr lang="en-GB"/>
          </a:p>
        </p:txBody>
      </p:sp>
      <p:sp>
        <p:nvSpPr>
          <p:cNvPr id="4" name="Slide Number Placeholder 3"/>
          <p:cNvSpPr>
            <a:spLocks noGrp="1"/>
          </p:cNvSpPr>
          <p:nvPr>
            <p:ph type="sldNum" sz="quarter" idx="5"/>
          </p:nvPr>
        </p:nvSpPr>
        <p:spPr/>
        <p:txBody>
          <a:bodyPr/>
          <a:lstStyle/>
          <a:p>
            <a:fld id="{B6A7A875-82CA-438E-839B-8C02F61E3A4E}" type="slidenum">
              <a:rPr lang="en-GB" smtClean="0"/>
              <a:t>11</a:t>
            </a:fld>
            <a:endParaRPr lang="en-GB"/>
          </a:p>
        </p:txBody>
      </p:sp>
    </p:spTree>
    <p:extLst>
      <p:ext uri="{BB962C8B-B14F-4D97-AF65-F5344CB8AC3E}">
        <p14:creationId xmlns:p14="http://schemas.microsoft.com/office/powerpoint/2010/main" val="73903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An ambitious and comprehensive vision from leaders that is clearly articulated and measurable and widely shared and understood</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A strategic approach to planning for careers with articulated priorities and clear and distributed lines of accountability/robust monitoring of progress by SLT/Govs</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Definition of what impact they wanted to see for learners with intentional careers learning journeys that were responsive to need and underpinned by: LOs and progressive learning experiences and encounters</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Finally, we also saw robust monitoring of success and impact of this towards school vision and intent for learners as leavers – this was strongest where there was a clear articulation of vision and specific priorities and related learning outcomes</a:t>
            </a:r>
          </a:p>
          <a:p>
            <a:pPr marR="540385">
              <a:lnSpc>
                <a:spcPct val="130000"/>
              </a:lnSpc>
              <a:spcBef>
                <a:spcPts val="1200"/>
              </a:spcBef>
              <a:spcAft>
                <a:spcPts val="1200"/>
              </a:spcAft>
            </a:pPr>
            <a:endParaRPr lang="en-GB" sz="1200" dirty="0">
              <a:solidFill>
                <a:srgbClr val="262626"/>
              </a:solidFill>
              <a:effectLst/>
              <a:uFill>
                <a:solidFill>
                  <a:srgbClr val="111111"/>
                </a:solidFill>
              </a:uFill>
              <a:latin typeface="Calibri" panose="020F0502020204030204" pitchFamily="34" charset="0"/>
              <a:ea typeface="Arial Unicode MS"/>
            </a:endParaRP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There is a video to follow highlighting the 5 conditions for success</a:t>
            </a:r>
          </a:p>
          <a:p>
            <a:pPr marL="0" marR="540385" lvl="0" indent="0" algn="l" defTabSz="457200" rtl="0" eaLnBrk="1" fontAlgn="auto" latinLnBrk="0" hangingPunct="1">
              <a:lnSpc>
                <a:spcPct val="130000"/>
              </a:lnSpc>
              <a:spcBef>
                <a:spcPts val="1200"/>
              </a:spcBef>
              <a:spcAft>
                <a:spcPts val="1200"/>
              </a:spcAft>
              <a:buClrTx/>
              <a:buSzTx/>
              <a:buFontTx/>
              <a:buNone/>
              <a:tabLst/>
              <a:defRPr/>
            </a:pPr>
            <a:endParaRPr lang="en-GB" dirty="0"/>
          </a:p>
          <a:p>
            <a:pPr marL="0" marR="540385" lvl="0" indent="0" algn="l" defTabSz="457200" rtl="0" eaLnBrk="1" fontAlgn="auto" latinLnBrk="0" hangingPunct="1">
              <a:lnSpc>
                <a:spcPct val="130000"/>
              </a:lnSpc>
              <a:spcBef>
                <a:spcPts val="1200"/>
              </a:spcBef>
              <a:spcAft>
                <a:spcPts val="12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18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An ambitious and comprehensive vision from leaders that is clearly articulated and measurable and widely shared and understood</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A strategic approach to planning for careers with articulated priorities and clear and distributed lines of accountability/robust monitoring of progress by SLT/Govs</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Definition of what impact they wanted to see for learners with intentional careers learning journeys that were responsive to need and underpinned by: LOs and progressive learning experiences and encounters</a:t>
            </a: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Finally, we also saw robust monitoring of success and impact of this towards school vision and intent for learners as leavers – this was strongest where there was a clear articulation of vision and specific priorities and related learning outcomes</a:t>
            </a:r>
          </a:p>
          <a:p>
            <a:pPr marR="540385">
              <a:lnSpc>
                <a:spcPct val="130000"/>
              </a:lnSpc>
              <a:spcBef>
                <a:spcPts val="1200"/>
              </a:spcBef>
              <a:spcAft>
                <a:spcPts val="1200"/>
              </a:spcAft>
            </a:pPr>
            <a:endParaRPr lang="en-GB" sz="1200" dirty="0">
              <a:solidFill>
                <a:srgbClr val="262626"/>
              </a:solidFill>
              <a:effectLst/>
              <a:uFill>
                <a:solidFill>
                  <a:srgbClr val="111111"/>
                </a:solidFill>
              </a:uFill>
              <a:latin typeface="Calibri" panose="020F0502020204030204" pitchFamily="34" charset="0"/>
              <a:ea typeface="Arial Unicode MS"/>
            </a:endParaRPr>
          </a:p>
          <a:p>
            <a:pPr marR="540385">
              <a:lnSpc>
                <a:spcPct val="130000"/>
              </a:lnSpc>
              <a:spcBef>
                <a:spcPts val="1200"/>
              </a:spcBef>
              <a:spcAft>
                <a:spcPts val="1200"/>
              </a:spcAft>
            </a:pPr>
            <a:r>
              <a:rPr lang="en-GB" sz="1200" dirty="0">
                <a:solidFill>
                  <a:srgbClr val="262626"/>
                </a:solidFill>
                <a:effectLst/>
                <a:uFill>
                  <a:solidFill>
                    <a:srgbClr val="111111"/>
                  </a:solidFill>
                </a:uFill>
                <a:latin typeface="Calibri" panose="020F0502020204030204" pitchFamily="34" charset="0"/>
                <a:ea typeface="Arial Unicode MS"/>
              </a:rPr>
              <a:t>There is a video to follow highlighting the 5 conditions for success</a:t>
            </a:r>
          </a:p>
          <a:p>
            <a:pPr marL="0" marR="540385" lvl="0" indent="0" algn="l" defTabSz="457200" rtl="0" eaLnBrk="1" fontAlgn="auto" latinLnBrk="0" hangingPunct="1">
              <a:lnSpc>
                <a:spcPct val="130000"/>
              </a:lnSpc>
              <a:spcBef>
                <a:spcPts val="1200"/>
              </a:spcBef>
              <a:spcAft>
                <a:spcPts val="1200"/>
              </a:spcAft>
              <a:buClrTx/>
              <a:buSzTx/>
              <a:buFontTx/>
              <a:buNone/>
              <a:tabLst/>
              <a:defRPr/>
            </a:pPr>
            <a:endParaRPr lang="en-GB" dirty="0"/>
          </a:p>
          <a:p>
            <a:pPr marL="0" marR="540385" lvl="0" indent="0" algn="l" defTabSz="457200" rtl="0" eaLnBrk="1" fontAlgn="auto" latinLnBrk="0" hangingPunct="1">
              <a:lnSpc>
                <a:spcPct val="130000"/>
              </a:lnSpc>
              <a:spcBef>
                <a:spcPts val="1200"/>
              </a:spcBef>
              <a:spcAft>
                <a:spcPts val="12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7A875-82CA-438E-839B-8C02F61E3A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30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9693-7577-4133-81D0-A2DDE373DC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763F06-F01C-4AAC-9D65-F52A566F4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0E89A5-D84B-4C25-9DDC-19F521D8C688}"/>
              </a:ext>
            </a:extLst>
          </p:cNvPr>
          <p:cNvSpPr>
            <a:spLocks noGrp="1"/>
          </p:cNvSpPr>
          <p:nvPr>
            <p:ph type="dt" sz="half" idx="10"/>
          </p:nvPr>
        </p:nvSpPr>
        <p:spPr/>
        <p:txBody>
          <a:bodyPr/>
          <a:lstStyle/>
          <a:p>
            <a:fld id="{90A5B54E-FBA5-4646-B46A-33AD681BE540}" type="datetimeFigureOut">
              <a:rPr lang="en-GB" smtClean="0"/>
              <a:t>03/03/2025</a:t>
            </a:fld>
            <a:endParaRPr lang="en-GB"/>
          </a:p>
        </p:txBody>
      </p:sp>
      <p:sp>
        <p:nvSpPr>
          <p:cNvPr id="5" name="Footer Placeholder 4">
            <a:extLst>
              <a:ext uri="{FF2B5EF4-FFF2-40B4-BE49-F238E27FC236}">
                <a16:creationId xmlns:a16="http://schemas.microsoft.com/office/drawing/2014/main" id="{4FBA0FFB-6BAE-4C91-A669-C6E8D02F8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032EC-F972-4AF0-B170-9AECB39CACF3}"/>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280448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E767-CEA9-4147-8CC4-8E6570A40B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6CC8C1-1BFB-4D00-9622-823FEC9AF1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D26A9-2C4C-4AC5-8BD2-D1BA7186FCE2}"/>
              </a:ext>
            </a:extLst>
          </p:cNvPr>
          <p:cNvSpPr>
            <a:spLocks noGrp="1"/>
          </p:cNvSpPr>
          <p:nvPr>
            <p:ph type="dt" sz="half" idx="10"/>
          </p:nvPr>
        </p:nvSpPr>
        <p:spPr/>
        <p:txBody>
          <a:bodyPr/>
          <a:lstStyle/>
          <a:p>
            <a:fld id="{90A5B54E-FBA5-4646-B46A-33AD681BE540}" type="datetimeFigureOut">
              <a:rPr lang="en-GB" smtClean="0"/>
              <a:t>03/03/2025</a:t>
            </a:fld>
            <a:endParaRPr lang="en-GB"/>
          </a:p>
        </p:txBody>
      </p:sp>
      <p:sp>
        <p:nvSpPr>
          <p:cNvPr id="5" name="Footer Placeholder 4">
            <a:extLst>
              <a:ext uri="{FF2B5EF4-FFF2-40B4-BE49-F238E27FC236}">
                <a16:creationId xmlns:a16="http://schemas.microsoft.com/office/drawing/2014/main" id="{4B1311D9-5F02-46FE-9E01-C079BB73C9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686915-0322-481F-BF9B-1E79F12A2660}"/>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88633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2F88A-FA56-4AA6-AD3B-6163B95BC8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4E4A6A-770D-4751-B3D6-2A5F8CBCAB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5C4345-3D31-4BED-8709-B37AEE3955BA}"/>
              </a:ext>
            </a:extLst>
          </p:cNvPr>
          <p:cNvSpPr>
            <a:spLocks noGrp="1"/>
          </p:cNvSpPr>
          <p:nvPr>
            <p:ph type="dt" sz="half" idx="10"/>
          </p:nvPr>
        </p:nvSpPr>
        <p:spPr/>
        <p:txBody>
          <a:bodyPr/>
          <a:lstStyle/>
          <a:p>
            <a:fld id="{90A5B54E-FBA5-4646-B46A-33AD681BE540}" type="datetimeFigureOut">
              <a:rPr lang="en-GB" smtClean="0"/>
              <a:t>03/03/2025</a:t>
            </a:fld>
            <a:endParaRPr lang="en-GB"/>
          </a:p>
        </p:txBody>
      </p:sp>
      <p:sp>
        <p:nvSpPr>
          <p:cNvPr id="5" name="Footer Placeholder 4">
            <a:extLst>
              <a:ext uri="{FF2B5EF4-FFF2-40B4-BE49-F238E27FC236}">
                <a16:creationId xmlns:a16="http://schemas.microsoft.com/office/drawing/2014/main" id="{6CF8DDE8-6A61-4B87-A6B1-08E31E6D4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7BDAFE-C1A2-4A04-A589-3B5C75A48FB3}"/>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17361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4"/>
            <a:ext cx="1908176" cy="772435"/>
          </a:xfrm>
          <a:prstGeom prst="rect">
            <a:avLst/>
          </a:prstGeom>
        </p:spPr>
      </p:pic>
    </p:spTree>
    <p:extLst>
      <p:ext uri="{BB962C8B-B14F-4D97-AF65-F5344CB8AC3E}">
        <p14:creationId xmlns:p14="http://schemas.microsoft.com/office/powerpoint/2010/main" val="2583428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l Lin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5"/>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9388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4"/>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8895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ircle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4"/>
            <a:ext cx="1908176" cy="772435"/>
          </a:xfrm>
          <a:prstGeom prst="rect">
            <a:avLst/>
          </a:prstGeom>
        </p:spPr>
      </p:pic>
      <p:pic>
        <p:nvPicPr>
          <p:cNvPr id="6" name="Picture 5">
            <a:extLst>
              <a:ext uri="{FF2B5EF4-FFF2-40B4-BE49-F238E27FC236}">
                <a16:creationId xmlns:a16="http://schemas.microsoft.com/office/drawing/2014/main" id="{B7493131-0071-9343-8BB9-5937799C213F}"/>
              </a:ext>
            </a:extLst>
          </p:cNvPr>
          <p:cNvPicPr>
            <a:picLocks noChangeAspect="1"/>
          </p:cNvPicPr>
          <p:nvPr userDrawn="1"/>
        </p:nvPicPr>
        <p:blipFill rotWithShape="1">
          <a:blip r:embed="rId4">
            <a:alphaModFix amt="50000"/>
          </a:blip>
          <a:srcRect l="41935" t="45045" r="42085" b="37103"/>
          <a:stretch/>
        </p:blipFill>
        <p:spPr>
          <a:xfrm>
            <a:off x="8736228" y="1161536"/>
            <a:ext cx="3455773" cy="5696464"/>
          </a:xfrm>
          <a:prstGeom prst="rect">
            <a:avLst/>
          </a:prstGeom>
        </p:spPr>
      </p:pic>
    </p:spTree>
    <p:extLst>
      <p:ext uri="{BB962C8B-B14F-4D97-AF65-F5344CB8AC3E}">
        <p14:creationId xmlns:p14="http://schemas.microsoft.com/office/powerpoint/2010/main" val="297672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4D200-598A-4FEC-A8A8-35003B0BAC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085B6E-B691-4636-B55A-88AC1C149F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934850-13EC-419D-880B-779D5CD3ABD9}"/>
              </a:ext>
            </a:extLst>
          </p:cNvPr>
          <p:cNvSpPr>
            <a:spLocks noGrp="1"/>
          </p:cNvSpPr>
          <p:nvPr>
            <p:ph type="dt" sz="half" idx="10"/>
          </p:nvPr>
        </p:nvSpPr>
        <p:spPr/>
        <p:txBody>
          <a:bodyPr/>
          <a:lstStyle/>
          <a:p>
            <a:fld id="{90A5B54E-FBA5-4646-B46A-33AD681BE540}" type="datetimeFigureOut">
              <a:rPr lang="en-GB" smtClean="0"/>
              <a:t>03/03/2025</a:t>
            </a:fld>
            <a:endParaRPr lang="en-GB"/>
          </a:p>
        </p:txBody>
      </p:sp>
      <p:sp>
        <p:nvSpPr>
          <p:cNvPr id="5" name="Footer Placeholder 4">
            <a:extLst>
              <a:ext uri="{FF2B5EF4-FFF2-40B4-BE49-F238E27FC236}">
                <a16:creationId xmlns:a16="http://schemas.microsoft.com/office/drawing/2014/main" id="{AF44D82B-CB56-4C32-9F05-8C2BBCAE77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FF2C27-DC5B-4F29-926D-7018F816DFF5}"/>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136237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2FD0-AD55-4E7E-AC65-91EBE89CD5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BB3556-BD13-4B6A-9511-2B08F8252A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E256C2-3F12-46A5-84C2-825DB86C0582}"/>
              </a:ext>
            </a:extLst>
          </p:cNvPr>
          <p:cNvSpPr>
            <a:spLocks noGrp="1"/>
          </p:cNvSpPr>
          <p:nvPr>
            <p:ph type="dt" sz="half" idx="10"/>
          </p:nvPr>
        </p:nvSpPr>
        <p:spPr/>
        <p:txBody>
          <a:bodyPr/>
          <a:lstStyle/>
          <a:p>
            <a:fld id="{90A5B54E-FBA5-4646-B46A-33AD681BE540}" type="datetimeFigureOut">
              <a:rPr lang="en-GB" smtClean="0"/>
              <a:t>03/03/2025</a:t>
            </a:fld>
            <a:endParaRPr lang="en-GB"/>
          </a:p>
        </p:txBody>
      </p:sp>
      <p:sp>
        <p:nvSpPr>
          <p:cNvPr id="5" name="Footer Placeholder 4">
            <a:extLst>
              <a:ext uri="{FF2B5EF4-FFF2-40B4-BE49-F238E27FC236}">
                <a16:creationId xmlns:a16="http://schemas.microsoft.com/office/drawing/2014/main" id="{FE38B36B-3E23-4B16-B9B9-4FB887512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5618A4-634B-45D3-81C3-70D245057FBC}"/>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327583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8488-20AF-466B-B054-887F113F86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BDBA9B-90A3-4C04-BEB1-19688BD724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5BE9AA-1D6C-4058-8378-7DD2877DA9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EF3D80-8DAE-43E0-952B-C51571E9ED41}"/>
              </a:ext>
            </a:extLst>
          </p:cNvPr>
          <p:cNvSpPr>
            <a:spLocks noGrp="1"/>
          </p:cNvSpPr>
          <p:nvPr>
            <p:ph type="dt" sz="half" idx="10"/>
          </p:nvPr>
        </p:nvSpPr>
        <p:spPr/>
        <p:txBody>
          <a:bodyPr/>
          <a:lstStyle/>
          <a:p>
            <a:fld id="{90A5B54E-FBA5-4646-B46A-33AD681BE540}" type="datetimeFigureOut">
              <a:rPr lang="en-GB" smtClean="0"/>
              <a:t>03/03/2025</a:t>
            </a:fld>
            <a:endParaRPr lang="en-GB"/>
          </a:p>
        </p:txBody>
      </p:sp>
      <p:sp>
        <p:nvSpPr>
          <p:cNvPr id="6" name="Footer Placeholder 5">
            <a:extLst>
              <a:ext uri="{FF2B5EF4-FFF2-40B4-BE49-F238E27FC236}">
                <a16:creationId xmlns:a16="http://schemas.microsoft.com/office/drawing/2014/main" id="{45F10A6D-A325-4817-8DFE-477B48B3AB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E0DA2A-E8E2-4BFF-BE7A-079E6A189C47}"/>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317592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860C-787F-4506-87F3-F79CBE921D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DE8DE-26C2-4CC4-B365-445C4D057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7F68D-1563-482C-BFAE-31C4F1FEF8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F27ABE-70D5-4DAB-9543-931EBAB14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D3D2B8-B90D-4C34-B341-C453DED995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344482-FA3E-404D-97B2-AE06CBED5A17}"/>
              </a:ext>
            </a:extLst>
          </p:cNvPr>
          <p:cNvSpPr>
            <a:spLocks noGrp="1"/>
          </p:cNvSpPr>
          <p:nvPr>
            <p:ph type="dt" sz="half" idx="10"/>
          </p:nvPr>
        </p:nvSpPr>
        <p:spPr/>
        <p:txBody>
          <a:bodyPr/>
          <a:lstStyle/>
          <a:p>
            <a:fld id="{90A5B54E-FBA5-4646-B46A-33AD681BE540}" type="datetimeFigureOut">
              <a:rPr lang="en-GB" smtClean="0"/>
              <a:t>03/03/2025</a:t>
            </a:fld>
            <a:endParaRPr lang="en-GB"/>
          </a:p>
        </p:txBody>
      </p:sp>
      <p:sp>
        <p:nvSpPr>
          <p:cNvPr id="8" name="Footer Placeholder 7">
            <a:extLst>
              <a:ext uri="{FF2B5EF4-FFF2-40B4-BE49-F238E27FC236}">
                <a16:creationId xmlns:a16="http://schemas.microsoft.com/office/drawing/2014/main" id="{1DDBDF7A-F69B-4488-BD70-9F17F715CD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E7710B-4372-4834-AD8A-36B5FE4DDDA5}"/>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74344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F13A-6B00-4F8E-A60A-D278D4FD87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79E9DC-4B8F-4986-8DB3-18742C708E55}"/>
              </a:ext>
            </a:extLst>
          </p:cNvPr>
          <p:cNvSpPr>
            <a:spLocks noGrp="1"/>
          </p:cNvSpPr>
          <p:nvPr>
            <p:ph type="dt" sz="half" idx="10"/>
          </p:nvPr>
        </p:nvSpPr>
        <p:spPr/>
        <p:txBody>
          <a:bodyPr/>
          <a:lstStyle/>
          <a:p>
            <a:fld id="{90A5B54E-FBA5-4646-B46A-33AD681BE540}" type="datetimeFigureOut">
              <a:rPr lang="en-GB" smtClean="0"/>
              <a:t>03/03/2025</a:t>
            </a:fld>
            <a:endParaRPr lang="en-GB"/>
          </a:p>
        </p:txBody>
      </p:sp>
      <p:sp>
        <p:nvSpPr>
          <p:cNvPr id="4" name="Footer Placeholder 3">
            <a:extLst>
              <a:ext uri="{FF2B5EF4-FFF2-40B4-BE49-F238E27FC236}">
                <a16:creationId xmlns:a16="http://schemas.microsoft.com/office/drawing/2014/main" id="{107EE619-9EC4-4CFB-8161-BBB18F8D5D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AC6A71-0C65-44B7-A247-AF9B14E6E9AF}"/>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31800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3D476-FE02-4294-BB15-AF92959646B6}"/>
              </a:ext>
            </a:extLst>
          </p:cNvPr>
          <p:cNvSpPr>
            <a:spLocks noGrp="1"/>
          </p:cNvSpPr>
          <p:nvPr>
            <p:ph type="dt" sz="half" idx="10"/>
          </p:nvPr>
        </p:nvSpPr>
        <p:spPr/>
        <p:txBody>
          <a:bodyPr/>
          <a:lstStyle/>
          <a:p>
            <a:fld id="{90A5B54E-FBA5-4646-B46A-33AD681BE540}" type="datetimeFigureOut">
              <a:rPr lang="en-GB" smtClean="0"/>
              <a:t>03/03/2025</a:t>
            </a:fld>
            <a:endParaRPr lang="en-GB"/>
          </a:p>
        </p:txBody>
      </p:sp>
      <p:sp>
        <p:nvSpPr>
          <p:cNvPr id="3" name="Footer Placeholder 2">
            <a:extLst>
              <a:ext uri="{FF2B5EF4-FFF2-40B4-BE49-F238E27FC236}">
                <a16:creationId xmlns:a16="http://schemas.microsoft.com/office/drawing/2014/main" id="{03635C56-C31A-4007-95D2-239110CAED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D2B9D8-F597-4195-852B-E7E2C3B8A8EE}"/>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416245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6575-44FC-4BB4-B548-BCECD43DE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203630-607A-4D8E-BC91-CD36C96EC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64FB43-24AE-46D9-BC84-87D7CEBC8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7BB5B-EE3A-47AE-B940-C78258269BBB}"/>
              </a:ext>
            </a:extLst>
          </p:cNvPr>
          <p:cNvSpPr>
            <a:spLocks noGrp="1"/>
          </p:cNvSpPr>
          <p:nvPr>
            <p:ph type="dt" sz="half" idx="10"/>
          </p:nvPr>
        </p:nvSpPr>
        <p:spPr/>
        <p:txBody>
          <a:bodyPr/>
          <a:lstStyle/>
          <a:p>
            <a:fld id="{90A5B54E-FBA5-4646-B46A-33AD681BE540}" type="datetimeFigureOut">
              <a:rPr lang="en-GB" smtClean="0"/>
              <a:t>03/03/2025</a:t>
            </a:fld>
            <a:endParaRPr lang="en-GB"/>
          </a:p>
        </p:txBody>
      </p:sp>
      <p:sp>
        <p:nvSpPr>
          <p:cNvPr id="6" name="Footer Placeholder 5">
            <a:extLst>
              <a:ext uri="{FF2B5EF4-FFF2-40B4-BE49-F238E27FC236}">
                <a16:creationId xmlns:a16="http://schemas.microsoft.com/office/drawing/2014/main" id="{CF342F22-EB21-4825-B9C0-97EADEF5A2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B500A3-4353-40A7-9DB4-AE097E147978}"/>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78476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4810-FE69-4F39-BEAD-BCB8BCA7B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99EACF-3C19-4384-B686-0AD857A89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8BAD60-4370-495F-8ED5-299BCF98C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46300-E593-4B9B-9827-7B9BD87FD82E}"/>
              </a:ext>
            </a:extLst>
          </p:cNvPr>
          <p:cNvSpPr>
            <a:spLocks noGrp="1"/>
          </p:cNvSpPr>
          <p:nvPr>
            <p:ph type="dt" sz="half" idx="10"/>
          </p:nvPr>
        </p:nvSpPr>
        <p:spPr/>
        <p:txBody>
          <a:bodyPr/>
          <a:lstStyle/>
          <a:p>
            <a:fld id="{90A5B54E-FBA5-4646-B46A-33AD681BE540}" type="datetimeFigureOut">
              <a:rPr lang="en-GB" smtClean="0"/>
              <a:t>03/03/2025</a:t>
            </a:fld>
            <a:endParaRPr lang="en-GB"/>
          </a:p>
        </p:txBody>
      </p:sp>
      <p:sp>
        <p:nvSpPr>
          <p:cNvPr id="6" name="Footer Placeholder 5">
            <a:extLst>
              <a:ext uri="{FF2B5EF4-FFF2-40B4-BE49-F238E27FC236}">
                <a16:creationId xmlns:a16="http://schemas.microsoft.com/office/drawing/2014/main" id="{881977E6-6B89-49B3-A142-B6E9E47BE0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2419A5-174C-4F22-9A39-A400FF89D3D2}"/>
              </a:ext>
            </a:extLst>
          </p:cNvPr>
          <p:cNvSpPr>
            <a:spLocks noGrp="1"/>
          </p:cNvSpPr>
          <p:nvPr>
            <p:ph type="sldNum" sz="quarter" idx="12"/>
          </p:nvPr>
        </p:nvSpPr>
        <p:spPr/>
        <p:txBody>
          <a:bodyPr/>
          <a:lstStyle/>
          <a:p>
            <a:fld id="{D698E04E-EB88-4C36-A82D-43813F54D80C}" type="slidenum">
              <a:rPr lang="en-GB" smtClean="0"/>
              <a:t>‹#›</a:t>
            </a:fld>
            <a:endParaRPr lang="en-GB"/>
          </a:p>
        </p:txBody>
      </p:sp>
    </p:spTree>
    <p:extLst>
      <p:ext uri="{BB962C8B-B14F-4D97-AF65-F5344CB8AC3E}">
        <p14:creationId xmlns:p14="http://schemas.microsoft.com/office/powerpoint/2010/main" val="179419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8A065-A9DE-4B5F-9C33-498B62D01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C1DE8B-652C-4A0F-B1CB-576128076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B68BFE-5A77-4E0F-AF7B-D3F071905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B54E-FBA5-4646-B46A-33AD681BE540}" type="datetimeFigureOut">
              <a:rPr lang="en-GB" smtClean="0"/>
              <a:t>03/03/2025</a:t>
            </a:fld>
            <a:endParaRPr lang="en-GB"/>
          </a:p>
        </p:txBody>
      </p:sp>
      <p:sp>
        <p:nvSpPr>
          <p:cNvPr id="5" name="Footer Placeholder 4">
            <a:extLst>
              <a:ext uri="{FF2B5EF4-FFF2-40B4-BE49-F238E27FC236}">
                <a16:creationId xmlns:a16="http://schemas.microsoft.com/office/drawing/2014/main" id="{D56B0803-AB38-4151-BAD1-5BBAE9ABD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3B97F8-397C-4199-9BE4-882C7ADE3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8E04E-EB88-4C36-A82D-43813F54D80C}" type="slidenum">
              <a:rPr lang="en-GB" smtClean="0"/>
              <a:t>‹#›</a:t>
            </a:fld>
            <a:endParaRPr lang="en-GB"/>
          </a:p>
        </p:txBody>
      </p:sp>
    </p:spTree>
    <p:extLst>
      <p:ext uri="{BB962C8B-B14F-4D97-AF65-F5344CB8AC3E}">
        <p14:creationId xmlns:p14="http://schemas.microsoft.com/office/powerpoint/2010/main" val="160195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5" r:id="rId14"/>
    <p:sldLayoutId id="214748366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s.careersandenterprise.co.uk/sites/default/files/2023-08/1571%20-%20Talking%20Futures%20toolkit%20v6.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academy.careersandenterprise.co.uk/"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talkingfutures.org.uk/"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27338-90D6-6603-272E-8170C4EDB3AA}"/>
              </a:ext>
            </a:extLst>
          </p:cNvPr>
          <p:cNvSpPr txBox="1"/>
          <p:nvPr/>
        </p:nvSpPr>
        <p:spPr>
          <a:xfrm>
            <a:off x="416734" y="1166842"/>
            <a:ext cx="3501482" cy="4524315"/>
          </a:xfrm>
          <a:prstGeom prst="rect">
            <a:avLst/>
          </a:prstGeom>
          <a:noFill/>
        </p:spPr>
        <p:txBody>
          <a:bodyPr wrap="square" rtlCol="0">
            <a:spAutoFit/>
          </a:bodyPr>
          <a:lstStyle/>
          <a:p>
            <a:r>
              <a:rPr lang="en-GB" sz="4800" dirty="0"/>
              <a:t>25/02/25</a:t>
            </a:r>
          </a:p>
          <a:p>
            <a:endParaRPr lang="en-GB" sz="4800" dirty="0"/>
          </a:p>
          <a:p>
            <a:r>
              <a:rPr lang="en-GB" sz="4800" dirty="0"/>
              <a:t>Parental Engagement</a:t>
            </a:r>
          </a:p>
          <a:p>
            <a:endParaRPr lang="en-GB" sz="4800" dirty="0"/>
          </a:p>
          <a:p>
            <a:r>
              <a:rPr lang="en-GB" sz="4800" dirty="0"/>
              <a:t>Session Aims</a:t>
            </a:r>
          </a:p>
        </p:txBody>
      </p:sp>
      <p:sp>
        <p:nvSpPr>
          <p:cNvPr id="3" name="TextBox 2">
            <a:extLst>
              <a:ext uri="{FF2B5EF4-FFF2-40B4-BE49-F238E27FC236}">
                <a16:creationId xmlns:a16="http://schemas.microsoft.com/office/drawing/2014/main" id="{3B14AE20-4A17-2DB5-0C5F-3180883507BB}"/>
              </a:ext>
            </a:extLst>
          </p:cNvPr>
          <p:cNvSpPr txBox="1"/>
          <p:nvPr/>
        </p:nvSpPr>
        <p:spPr>
          <a:xfrm>
            <a:off x="4642205" y="951779"/>
            <a:ext cx="7263161" cy="5632311"/>
          </a:xfrm>
          <a:prstGeom prst="rect">
            <a:avLst/>
          </a:prstGeom>
          <a:noFill/>
        </p:spPr>
        <p:txBody>
          <a:bodyPr wrap="square" rtlCol="0">
            <a:spAutoFit/>
          </a:bodyPr>
          <a:lstStyle/>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To understand the value &amp; purpose of engaging with Parents &amp; Carers</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To understand the tools, resources and CPD that can support you with this</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To gain insight into examples of local good practice engaging with Parents &amp; Carers</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Please add name, school/college and rate how much you know out of 5 for each of the objectives in the chat (we will do this again at the end)</a:t>
            </a:r>
          </a:p>
          <a:p>
            <a:pPr marL="285750" indent="-285750">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23975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6D00C-3357-768B-D01F-06CC0C622EB0}"/>
              </a:ext>
            </a:extLst>
          </p:cNvPr>
          <p:cNvSpPr txBox="1"/>
          <p:nvPr/>
        </p:nvSpPr>
        <p:spPr>
          <a:xfrm>
            <a:off x="729968" y="797510"/>
            <a:ext cx="9195082" cy="4770537"/>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A9A9"/>
                </a:solidFill>
                <a:effectLst/>
                <a:uLnTx/>
                <a:uFillTx/>
                <a:latin typeface="Calibri" panose="020F0502020204030204"/>
                <a:ea typeface="+mn-ea"/>
                <a:cs typeface="+mn-cs"/>
                <a:hlinkClick r:id="rId3"/>
              </a:rPr>
              <a:t>Talking Futures Toolkit</a:t>
            </a:r>
            <a:r>
              <a:rPr kumimoji="0" lang="en-GB" sz="4000" b="1" i="0" u="none" strike="noStrike" kern="1200" cap="none" spc="0" normalizeH="0" baseline="0" noProof="0" dirty="0">
                <a:ln>
                  <a:noFill/>
                </a:ln>
                <a:solidFill>
                  <a:srgbClr val="00A9A9"/>
                </a:solidFill>
                <a:effectLst/>
                <a:uLnTx/>
                <a:uFillTx/>
                <a:latin typeface="Calibri" panose="020F0502020204030204"/>
                <a:ea typeface="+mn-ea"/>
                <a:cs typeface="+mn-cs"/>
              </a:rPr>
              <a:t> – parent facing site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A9A9"/>
              </a:solidFill>
              <a:effectLst/>
              <a:uLnTx/>
              <a:uFillTx/>
              <a:latin typeface="Calibri" panose="020F0502020204030204"/>
              <a:ea typeface="+mn-ea"/>
              <a:cs typeface="+mn-cs"/>
            </a:endParaRPr>
          </a:p>
          <a:p>
            <a:pPr defTabSz="457200">
              <a:defRPr/>
            </a:pPr>
            <a:r>
              <a:rPr lang="en-US" sz="3200" b="1" dirty="0">
                <a:solidFill>
                  <a:srgbClr val="00A9A9"/>
                </a:solidFill>
                <a:latin typeface="Calibri" panose="020F0502020204030204"/>
              </a:rPr>
              <a:t>This toolkit is designed to help schools and colleges to: </a:t>
            </a:r>
          </a:p>
          <a:p>
            <a:pPr marL="457200" indent="-457200" defTabSz="457200">
              <a:buFont typeface="Arial" panose="020B0604020202020204" pitchFamily="34" charset="0"/>
              <a:buChar char="•"/>
              <a:defRPr/>
            </a:pPr>
            <a:r>
              <a:rPr lang="en-US" sz="3200" b="1" dirty="0">
                <a:solidFill>
                  <a:srgbClr val="00A9A9"/>
                </a:solidFill>
                <a:latin typeface="Calibri" panose="020F0502020204030204"/>
              </a:rPr>
              <a:t>Maximise the effectiveness of parental engagement </a:t>
            </a:r>
          </a:p>
          <a:p>
            <a:pPr marL="457200" indent="-457200" defTabSz="457200">
              <a:buFont typeface="Arial" panose="020B0604020202020204" pitchFamily="34" charset="0"/>
              <a:buChar char="•"/>
              <a:defRPr/>
            </a:pPr>
            <a:r>
              <a:rPr lang="en-US" sz="3200" b="1" dirty="0">
                <a:solidFill>
                  <a:srgbClr val="00A9A9"/>
                </a:solidFill>
                <a:latin typeface="Calibri" panose="020F0502020204030204"/>
              </a:rPr>
              <a:t>around careers </a:t>
            </a:r>
          </a:p>
          <a:p>
            <a:pPr marL="457200" indent="-457200" defTabSz="457200">
              <a:buFont typeface="Arial" panose="020B0604020202020204" pitchFamily="34" charset="0"/>
              <a:buChar char="•"/>
              <a:defRPr/>
            </a:pPr>
            <a:r>
              <a:rPr lang="en-US" sz="3200" b="1" dirty="0">
                <a:solidFill>
                  <a:srgbClr val="00A9A9"/>
                </a:solidFill>
                <a:latin typeface="Calibri" panose="020F0502020204030204"/>
              </a:rPr>
              <a:t>Support parents in education decision making </a:t>
            </a:r>
          </a:p>
          <a:p>
            <a:pPr marL="457200" indent="-457200" defTabSz="457200">
              <a:buFont typeface="Arial" panose="020B0604020202020204" pitchFamily="34" charset="0"/>
              <a:buChar char="•"/>
              <a:defRPr/>
            </a:pPr>
            <a:r>
              <a:rPr lang="en-US" sz="3200" b="1" dirty="0">
                <a:solidFill>
                  <a:srgbClr val="00A9A9"/>
                </a:solidFill>
                <a:latin typeface="Calibri" panose="020F0502020204030204"/>
              </a:rPr>
              <a:t>Increase participation from parents</a:t>
            </a:r>
          </a:p>
        </p:txBody>
      </p:sp>
    </p:spTree>
    <p:extLst>
      <p:ext uri="{BB962C8B-B14F-4D97-AF65-F5344CB8AC3E}">
        <p14:creationId xmlns:p14="http://schemas.microsoft.com/office/powerpoint/2010/main" val="936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F88BE4-7332-BA8D-7334-5533D59634B8}"/>
              </a:ext>
            </a:extLst>
          </p:cNvPr>
          <p:cNvSpPr txBox="1"/>
          <p:nvPr/>
        </p:nvSpPr>
        <p:spPr>
          <a:xfrm>
            <a:off x="1243717" y="2241247"/>
            <a:ext cx="7980942" cy="1569660"/>
          </a:xfrm>
          <a:prstGeom prst="rect">
            <a:avLst/>
          </a:prstGeom>
          <a:noFill/>
        </p:spPr>
        <p:txBody>
          <a:bodyPr wrap="square" lIns="91440" tIns="45720" rIns="91440" bIns="45720" rtlCol="0" anchor="t">
            <a:spAutoFit/>
          </a:bodyPr>
          <a:lstStyle/>
          <a:p>
            <a:r>
              <a:rPr lang="en-GB" sz="4800" b="1" dirty="0">
                <a:solidFill>
                  <a:srgbClr val="FFFFFF"/>
                </a:solidFill>
                <a:ea typeface="Calibri"/>
                <a:cs typeface="Calibri"/>
              </a:rPr>
              <a:t>Sarah MacDougall</a:t>
            </a:r>
          </a:p>
          <a:p>
            <a:r>
              <a:rPr lang="en-GB" sz="4800" b="1" dirty="0">
                <a:solidFill>
                  <a:srgbClr val="FFFFFF"/>
                </a:solidFill>
                <a:ea typeface="Calibri"/>
                <a:cs typeface="Calibri"/>
              </a:rPr>
              <a:t>Wootton Park School</a:t>
            </a:r>
          </a:p>
        </p:txBody>
      </p:sp>
      <p:pic>
        <p:nvPicPr>
          <p:cNvPr id="2" name="Picture 1">
            <a:extLst>
              <a:ext uri="{FF2B5EF4-FFF2-40B4-BE49-F238E27FC236}">
                <a16:creationId xmlns:a16="http://schemas.microsoft.com/office/drawing/2014/main" id="{5F0941E0-1D33-6DDF-9DD0-319BDF6F5D9E}"/>
              </a:ext>
            </a:extLst>
          </p:cNvPr>
          <p:cNvPicPr>
            <a:picLocks noChangeAspect="1"/>
          </p:cNvPicPr>
          <p:nvPr/>
        </p:nvPicPr>
        <p:blipFill>
          <a:blip r:embed="rId3"/>
          <a:stretch>
            <a:fillRect/>
          </a:stretch>
        </p:blipFill>
        <p:spPr>
          <a:xfrm>
            <a:off x="9677400" y="5465860"/>
            <a:ext cx="2217420" cy="889219"/>
          </a:xfrm>
          <a:prstGeom prst="rect">
            <a:avLst/>
          </a:prstGeom>
        </p:spPr>
      </p:pic>
    </p:spTree>
    <p:extLst>
      <p:ext uri="{BB962C8B-B14F-4D97-AF65-F5344CB8AC3E}">
        <p14:creationId xmlns:p14="http://schemas.microsoft.com/office/powerpoint/2010/main" val="120246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C02E1B-119C-4EDB-8E50-D526A61A35D2}"/>
              </a:ext>
            </a:extLst>
          </p:cNvPr>
          <p:cNvPicPr>
            <a:picLocks noChangeAspect="1"/>
          </p:cNvPicPr>
          <p:nvPr/>
        </p:nvPicPr>
        <p:blipFill rotWithShape="1">
          <a:blip r:embed="rId2"/>
          <a:srcRect t="43901"/>
          <a:stretch/>
        </p:blipFill>
        <p:spPr>
          <a:xfrm>
            <a:off x="0" y="0"/>
            <a:ext cx="12192000" cy="1230314"/>
          </a:xfrm>
          <a:prstGeom prst="rect">
            <a:avLst/>
          </a:prstGeom>
        </p:spPr>
      </p:pic>
      <p:sp>
        <p:nvSpPr>
          <p:cNvPr id="5" name="TextBox 4">
            <a:extLst>
              <a:ext uri="{FF2B5EF4-FFF2-40B4-BE49-F238E27FC236}">
                <a16:creationId xmlns:a16="http://schemas.microsoft.com/office/drawing/2014/main" id="{B2F135D0-1968-487D-B48A-78F37094CD41}"/>
              </a:ext>
            </a:extLst>
          </p:cNvPr>
          <p:cNvSpPr txBox="1"/>
          <p:nvPr/>
        </p:nvSpPr>
        <p:spPr>
          <a:xfrm>
            <a:off x="452846" y="1550018"/>
            <a:ext cx="1240100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Termly Newsletter to highlight activities and events from primary through to Sixth Form</a:t>
            </a:r>
          </a:p>
          <a:p>
            <a:pPr marL="285750" indent="-285750">
              <a:buFont typeface="Arial" panose="020B0604020202020204" pitchFamily="34" charset="0"/>
              <a:buChar char="•"/>
            </a:pPr>
            <a:r>
              <a:rPr lang="en-US" dirty="0"/>
              <a:t>Careers Team at attendance at parents evening from Y7-Y13</a:t>
            </a:r>
          </a:p>
          <a:p>
            <a:pPr marL="285750" indent="-285750">
              <a:buFont typeface="Arial" panose="020B0604020202020204" pitchFamily="34" charset="0"/>
              <a:buChar char="•"/>
            </a:pPr>
            <a:r>
              <a:rPr lang="en-US" dirty="0"/>
              <a:t>Y9 Options Evening &amp; Sixth Form Information Evenings (including visitors such as UON and Dale from My Great First Job)</a:t>
            </a:r>
          </a:p>
          <a:p>
            <a:pPr marL="285750" indent="-285750">
              <a:buFont typeface="Arial" panose="020B0604020202020204" pitchFamily="34" charset="0"/>
              <a:buChar char="•"/>
            </a:pPr>
            <a:r>
              <a:rPr lang="en-US" dirty="0"/>
              <a:t>Welcoming parents to career events / talks as employers</a:t>
            </a:r>
          </a:p>
          <a:p>
            <a:pPr marL="285750" indent="-285750">
              <a:buFont typeface="Arial" panose="020B0604020202020204" pitchFamily="34" charset="0"/>
              <a:buChar char="•"/>
            </a:pPr>
            <a:r>
              <a:rPr lang="en-US" dirty="0"/>
              <a:t>Forms questionnaires to gather feedback, track destinations and offer additional support to learners who left in Y13.</a:t>
            </a:r>
          </a:p>
          <a:p>
            <a:pPr marL="285750" indent="-285750">
              <a:buFont typeface="Arial" panose="020B0604020202020204" pitchFamily="34" charset="0"/>
              <a:buChar char="•"/>
            </a:pPr>
            <a:r>
              <a:rPr lang="en-US" dirty="0"/>
              <a:t>Emailing parents/</a:t>
            </a:r>
            <a:r>
              <a:rPr lang="en-US" dirty="0" err="1"/>
              <a:t>carers</a:t>
            </a:r>
            <a:r>
              <a:rPr lang="en-US" dirty="0"/>
              <a:t> local CEIAG events and opportunities</a:t>
            </a:r>
          </a:p>
          <a:p>
            <a:endParaRPr lang="en-GB" dirty="0"/>
          </a:p>
        </p:txBody>
      </p:sp>
      <p:pic>
        <p:nvPicPr>
          <p:cNvPr id="1026" name="Picture 2" descr="No alt text provided for this image">
            <a:extLst>
              <a:ext uri="{FF2B5EF4-FFF2-40B4-BE49-F238E27FC236}">
                <a16:creationId xmlns:a16="http://schemas.microsoft.com/office/drawing/2014/main" id="{720EFD7F-D158-4E6A-B07A-26C25B233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97" y="3624048"/>
            <a:ext cx="3571260" cy="26784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2A38DC9-EBDB-4947-94D6-DFD986ECDDBB}"/>
              </a:ext>
            </a:extLst>
          </p:cNvPr>
          <p:cNvPicPr>
            <a:picLocks noChangeAspect="1"/>
          </p:cNvPicPr>
          <p:nvPr/>
        </p:nvPicPr>
        <p:blipFill>
          <a:blip r:embed="rId4"/>
          <a:stretch>
            <a:fillRect/>
          </a:stretch>
        </p:blipFill>
        <p:spPr>
          <a:xfrm>
            <a:off x="3917444" y="3656222"/>
            <a:ext cx="5156888" cy="2751741"/>
          </a:xfrm>
          <a:prstGeom prst="rect">
            <a:avLst/>
          </a:prstGeom>
        </p:spPr>
      </p:pic>
      <p:pic>
        <p:nvPicPr>
          <p:cNvPr id="10" name="Picture 9">
            <a:extLst>
              <a:ext uri="{FF2B5EF4-FFF2-40B4-BE49-F238E27FC236}">
                <a16:creationId xmlns:a16="http://schemas.microsoft.com/office/drawing/2014/main" id="{EF41ADDC-9CD1-429C-94DA-DBE603AB73CE}"/>
              </a:ext>
            </a:extLst>
          </p:cNvPr>
          <p:cNvPicPr>
            <a:picLocks noChangeAspect="1"/>
          </p:cNvPicPr>
          <p:nvPr/>
        </p:nvPicPr>
        <p:blipFill>
          <a:blip r:embed="rId5"/>
          <a:stretch>
            <a:fillRect/>
          </a:stretch>
        </p:blipFill>
        <p:spPr>
          <a:xfrm>
            <a:off x="9666514" y="3591873"/>
            <a:ext cx="2072640" cy="2783915"/>
          </a:xfrm>
          <a:prstGeom prst="rect">
            <a:avLst/>
          </a:prstGeom>
        </p:spPr>
      </p:pic>
    </p:spTree>
    <p:extLst>
      <p:ext uri="{BB962C8B-B14F-4D97-AF65-F5344CB8AC3E}">
        <p14:creationId xmlns:p14="http://schemas.microsoft.com/office/powerpoint/2010/main" val="279568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6D00C-3357-768B-D01F-06CC0C622EB0}"/>
              </a:ext>
            </a:extLst>
          </p:cNvPr>
          <p:cNvSpPr txBox="1"/>
          <p:nvPr/>
        </p:nvSpPr>
        <p:spPr>
          <a:xfrm>
            <a:off x="729968" y="797510"/>
            <a:ext cx="9195082" cy="5878532"/>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A9A9"/>
                </a:solidFill>
                <a:effectLst/>
                <a:uLnTx/>
                <a:uFillTx/>
                <a:latin typeface="Calibri" panose="020F0502020204030204"/>
                <a:ea typeface="+mn-ea"/>
                <a:cs typeface="+mn-cs"/>
              </a:rPr>
              <a:t>Dawn Lord </a:t>
            </a:r>
            <a:r>
              <a:rPr kumimoji="0" lang="en-GB" sz="2800" i="0" u="none" strike="noStrike" kern="1200" cap="none" spc="0" normalizeH="0" baseline="0" noProof="0" dirty="0">
                <a:ln>
                  <a:noFill/>
                </a:ln>
                <a:solidFill>
                  <a:srgbClr val="00A9A9"/>
                </a:solidFill>
                <a:effectLst/>
                <a:uLnTx/>
                <a:uFillTx/>
                <a:latin typeface="Calibri" panose="020F0502020204030204"/>
                <a:ea typeface="+mn-ea"/>
                <a:cs typeface="+mn-cs"/>
              </a:rPr>
              <a:t>has shared how she adopted and expanded an innovate idea from pupil premium lead </a:t>
            </a:r>
            <a:r>
              <a:rPr kumimoji="0" lang="en-GB" sz="2800" b="1" i="0" u="none" strike="noStrike" kern="1200" cap="none" spc="0" normalizeH="0" baseline="0" noProof="0" dirty="0">
                <a:ln>
                  <a:noFill/>
                </a:ln>
                <a:solidFill>
                  <a:srgbClr val="00A9A9"/>
                </a:solidFill>
                <a:effectLst/>
                <a:uLnTx/>
                <a:uFillTx/>
                <a:latin typeface="Calibri" panose="020F0502020204030204"/>
                <a:ea typeface="+mn-ea"/>
                <a:cs typeface="+mn-cs"/>
              </a:rPr>
              <a:t>Sarah Davis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srgbClr val="00A9A9"/>
                </a:solidFill>
                <a:effectLst/>
                <a:uLnTx/>
                <a:uFillTx/>
                <a:latin typeface="Calibri" panose="020F0502020204030204"/>
                <a:ea typeface="+mn-ea"/>
                <a:cs typeface="+mn-cs"/>
              </a:rPr>
              <a:t>Tea &amp; Cake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rgbClr val="00A9A9"/>
                </a:solidFill>
                <a:latin typeface="Calibri" panose="020F0502020204030204"/>
              </a:rPr>
              <a:t>Personal invitation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srgbClr val="00A9A9"/>
                </a:solidFill>
                <a:effectLst/>
                <a:uLnTx/>
                <a:uFillTx/>
                <a:latin typeface="Calibri" panose="020F0502020204030204"/>
                <a:ea typeface="+mn-ea"/>
                <a:cs typeface="+mn-cs"/>
              </a:rPr>
              <a:t>Early access to parent facing school events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rgbClr val="00A9A9"/>
                </a:solidFill>
                <a:latin typeface="Calibri" panose="020F0502020204030204"/>
              </a:rPr>
              <a:t>Parent Send event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srgbClr val="00A9A9"/>
                </a:solidFill>
                <a:effectLst/>
                <a:uLnTx/>
                <a:uFillTx/>
                <a:latin typeface="Calibri" panose="020F0502020204030204"/>
                <a:ea typeface="+mn-ea"/>
                <a:cs typeface="+mn-cs"/>
              </a:rPr>
              <a:t>‘text talk’</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rgbClr val="00A9A9"/>
                </a:solidFill>
                <a:latin typeface="Calibri" panose="020F0502020204030204"/>
              </a:rPr>
              <a:t>Hand delivered letters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rgbClr val="00A9A9"/>
                </a:solidFill>
                <a:latin typeface="Calibri" panose="020F0502020204030204"/>
              </a:rPr>
              <a:t>Parents felt welcome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rgbClr val="00A9A9"/>
                </a:solidFill>
                <a:latin typeface="Calibri" panose="020F0502020204030204"/>
              </a:rPr>
              <a:t>Changed the dynamic</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i="0" u="none" strike="noStrike" kern="1200" cap="none" spc="0" normalizeH="0" baseline="0" noProof="0" dirty="0">
              <a:ln>
                <a:noFill/>
              </a:ln>
              <a:solidFill>
                <a:srgbClr val="00A9A9"/>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1" i="0" u="none" strike="noStrike" kern="1200" cap="none" spc="0" normalizeH="0" baseline="0" noProof="0" dirty="0">
              <a:ln>
                <a:noFill/>
              </a:ln>
              <a:solidFill>
                <a:srgbClr val="00A9A9"/>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A9A9"/>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8AC2597-12BC-97A1-7647-7CCFE09D9627}"/>
              </a:ext>
            </a:extLst>
          </p:cNvPr>
          <p:cNvPicPr>
            <a:picLocks noChangeAspect="1"/>
          </p:cNvPicPr>
          <p:nvPr/>
        </p:nvPicPr>
        <p:blipFill>
          <a:blip r:embed="rId3"/>
          <a:stretch>
            <a:fillRect/>
          </a:stretch>
        </p:blipFill>
        <p:spPr>
          <a:xfrm>
            <a:off x="923925" y="5306871"/>
            <a:ext cx="9477375" cy="1143910"/>
          </a:xfrm>
          <a:prstGeom prst="rect">
            <a:avLst/>
          </a:prstGeom>
        </p:spPr>
      </p:pic>
    </p:spTree>
    <p:extLst>
      <p:ext uri="{BB962C8B-B14F-4D97-AF65-F5344CB8AC3E}">
        <p14:creationId xmlns:p14="http://schemas.microsoft.com/office/powerpoint/2010/main" val="339010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6D00C-3357-768B-D01F-06CC0C622EB0}"/>
              </a:ext>
            </a:extLst>
          </p:cNvPr>
          <p:cNvSpPr txBox="1"/>
          <p:nvPr/>
        </p:nvSpPr>
        <p:spPr>
          <a:xfrm>
            <a:off x="729968" y="797510"/>
            <a:ext cx="10947682" cy="6463308"/>
          </a:xfrm>
          <a:prstGeom prst="rect">
            <a:avLst/>
          </a:prstGeom>
          <a:noFill/>
        </p:spPr>
        <p:txBody>
          <a:bodyPr wrap="square" lIns="91440" tIns="45720" rIns="91440" bIns="45720" anchor="t">
            <a:spAutoFit/>
          </a:bodyPr>
          <a:lstStyle/>
          <a:p>
            <a:r>
              <a:rPr lang="en-GB"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Vandyke details shared by CL Dawn Lord</a:t>
            </a:r>
          </a:p>
          <a:p>
            <a:endParaRPr lang="en-GB"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285750" indent="-285750">
              <a:buFont typeface="Arial" panose="020B0604020202020204" pitchFamily="34" charset="0"/>
              <a:buChar char="•"/>
            </a:pPr>
            <a:r>
              <a:rPr lang="en-GB"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This was the brainchild of our Pupil Premium Lead Sarah Davies.</a:t>
            </a:r>
            <a:endParaRPr lang="en-GB"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We have a team of staff who work with these students to find out more about them and their backgrounds.</a:t>
            </a:r>
            <a:endParaRPr lang="en-GB"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incentive started with inviting them and their parents in to subject consultation events early for tea and cakes, this increased dramatically the attendance at these events and implemented by phone call invitation.</a:t>
            </a:r>
            <a:endParaRPr lang="en-GB"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This seems to have helped by removing the barriers these families face engaging with schools and has increased the conversations between parent child and the school about many things including post 16 options.</a:t>
            </a:r>
            <a:endParaRPr lang="en-GB"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Our school’s motto is a triangle one side the school, one side the pupil and one side the family if we do not all stand together it falls down. A simple concept but a valuable one.</a:t>
            </a:r>
            <a:endParaRPr lang="en-GB"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In a new incentive this year we worked with the SEND department and invited all SEND parents into a coffee morning, one in the morning and one in the afternoon. To this event, I invited from our local college providers the more pathway' departments. This enabled parents to sit down face to face with these people and helped remove the barriers they face in a normal college open day event. By enabling, those to engage in this manner without the students’ parents were able to have frank open conversations about what may be the right pathway for their student. As many of these students are also pupil premium, young carers, LAC or school refusers and medical NEET it was a wonderful opportunity for them to find out about next steps. More importantly they now have a name and point of contact at the colleges they can talk to.</a:t>
            </a:r>
            <a:endParaRPr lang="en-GB" dirty="0">
              <a:effectLst/>
              <a:latin typeface="Aptos" panose="020B0004020202020204" pitchFamily="34" charset="0"/>
              <a:ea typeface="Aptos" panose="020B0004020202020204" pitchFamily="34" charset="0"/>
              <a:cs typeface="Aptos" panose="020B00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i="0" u="none" strike="noStrike" kern="1200" cap="none" spc="0" normalizeH="0" baseline="0" noProof="0" dirty="0">
              <a:ln>
                <a:noFill/>
              </a:ln>
              <a:solidFill>
                <a:srgbClr val="00A9A9"/>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1" i="0" u="none" strike="noStrike" kern="1200" cap="none" spc="0" normalizeH="0" baseline="0" noProof="0" dirty="0">
              <a:ln>
                <a:noFill/>
              </a:ln>
              <a:solidFill>
                <a:srgbClr val="00A9A9"/>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00A9A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60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F88BE4-7332-BA8D-7334-5533D59634B8}"/>
              </a:ext>
            </a:extLst>
          </p:cNvPr>
          <p:cNvSpPr txBox="1"/>
          <p:nvPr/>
        </p:nvSpPr>
        <p:spPr>
          <a:xfrm>
            <a:off x="757942" y="612472"/>
            <a:ext cx="7980942" cy="6186309"/>
          </a:xfrm>
          <a:prstGeom prst="rect">
            <a:avLst/>
          </a:prstGeom>
          <a:noFill/>
        </p:spPr>
        <p:txBody>
          <a:bodyPr wrap="square" lIns="91440" tIns="45720" rIns="91440" bIns="45720" rtlCol="0" anchor="t">
            <a:spAutoFit/>
          </a:bodyPr>
          <a:lstStyle/>
          <a:p>
            <a:r>
              <a:rPr lang="en-GB" sz="3200" b="1" dirty="0">
                <a:solidFill>
                  <a:srgbClr val="FFFFFF"/>
                </a:solidFill>
                <a:ea typeface="Calibri"/>
                <a:cs typeface="Calibri"/>
              </a:rPr>
              <a:t>Examples from a previous &amp; parallel life…</a:t>
            </a:r>
          </a:p>
          <a:p>
            <a:pPr marL="457200" indent="-457200">
              <a:buFont typeface="Arial" panose="020B0604020202020204" pitchFamily="34" charset="0"/>
              <a:buChar char="•"/>
            </a:pPr>
            <a:r>
              <a:rPr lang="en-GB" sz="2800" b="1" dirty="0">
                <a:solidFill>
                  <a:srgbClr val="FFFFFF"/>
                </a:solidFill>
                <a:ea typeface="Calibri"/>
                <a:cs typeface="Calibri"/>
              </a:rPr>
              <a:t>QiC - BM4 texts home</a:t>
            </a:r>
          </a:p>
          <a:p>
            <a:pPr marL="457200" indent="-457200">
              <a:buFont typeface="Arial" panose="020B0604020202020204" pitchFamily="34" charset="0"/>
              <a:buChar char="•"/>
            </a:pPr>
            <a:r>
              <a:rPr lang="en-GB" sz="2800" b="1" dirty="0">
                <a:solidFill>
                  <a:srgbClr val="FFFFFF"/>
                </a:solidFill>
                <a:ea typeface="Calibri"/>
                <a:cs typeface="Calibri"/>
              </a:rPr>
              <a:t>QiC -  Job of the week group call</a:t>
            </a:r>
          </a:p>
          <a:p>
            <a:pPr marL="457200" indent="-457200">
              <a:buFont typeface="Arial" panose="020B0604020202020204" pitchFamily="34" charset="0"/>
              <a:buChar char="•"/>
            </a:pPr>
            <a:r>
              <a:rPr lang="en-GB" sz="2800" b="1" dirty="0">
                <a:solidFill>
                  <a:srgbClr val="FFFFFF"/>
                </a:solidFill>
                <a:ea typeface="Calibri"/>
                <a:cs typeface="Calibri"/>
              </a:rPr>
              <a:t>BA -  Careers Charter</a:t>
            </a:r>
          </a:p>
          <a:p>
            <a:pPr marL="457200" indent="-457200">
              <a:buFont typeface="Arial" panose="020B0604020202020204" pitchFamily="34" charset="0"/>
              <a:buChar char="•"/>
            </a:pPr>
            <a:r>
              <a:rPr lang="en-GB" sz="2800" b="1" dirty="0">
                <a:solidFill>
                  <a:srgbClr val="FFFFFF"/>
                </a:solidFill>
                <a:ea typeface="Calibri"/>
                <a:cs typeface="Calibri"/>
              </a:rPr>
              <a:t>BA -  parent booklet</a:t>
            </a:r>
          </a:p>
          <a:p>
            <a:pPr marL="457200" indent="-457200">
              <a:buFont typeface="Arial" panose="020B0604020202020204" pitchFamily="34" charset="0"/>
              <a:buChar char="•"/>
            </a:pPr>
            <a:r>
              <a:rPr lang="en-GB" sz="2800" b="1" dirty="0">
                <a:solidFill>
                  <a:srgbClr val="FFFFFF"/>
                </a:solidFill>
                <a:ea typeface="Calibri"/>
                <a:cs typeface="Calibri"/>
              </a:rPr>
              <a:t>BA -  KS3, 4 &amp; 5 parent events</a:t>
            </a:r>
          </a:p>
          <a:p>
            <a:pPr marL="457200" indent="-457200">
              <a:buFont typeface="Arial" panose="020B0604020202020204" pitchFamily="34" charset="0"/>
              <a:buChar char="•"/>
            </a:pPr>
            <a:r>
              <a:rPr lang="en-GB" sz="2800" b="1" dirty="0">
                <a:solidFill>
                  <a:srgbClr val="FFFFFF"/>
                </a:solidFill>
                <a:ea typeface="Calibri"/>
                <a:cs typeface="Calibri"/>
              </a:rPr>
              <a:t>BA - Parent College transition evening</a:t>
            </a:r>
          </a:p>
          <a:p>
            <a:pPr marL="457200" indent="-457200">
              <a:buFont typeface="Arial" panose="020B0604020202020204" pitchFamily="34" charset="0"/>
              <a:buChar char="•"/>
            </a:pPr>
            <a:r>
              <a:rPr lang="en-GB" sz="2800" b="1" dirty="0">
                <a:solidFill>
                  <a:srgbClr val="FFFFFF"/>
                </a:solidFill>
                <a:ea typeface="Calibri"/>
                <a:cs typeface="Calibri"/>
              </a:rPr>
              <a:t>BA - Careers as part of options evening &amp; other parent facing events</a:t>
            </a:r>
          </a:p>
          <a:p>
            <a:pPr marL="457200" indent="-457200">
              <a:buFont typeface="Arial" panose="020B0604020202020204" pitchFamily="34" charset="0"/>
              <a:buChar char="•"/>
            </a:pPr>
            <a:r>
              <a:rPr lang="en-GB" sz="2800" b="1" dirty="0">
                <a:solidFill>
                  <a:srgbClr val="FFFFFF"/>
                </a:solidFill>
                <a:ea typeface="Calibri"/>
                <a:cs typeface="Calibri"/>
              </a:rPr>
              <a:t>BA - Personal guidance appointments parent comms</a:t>
            </a:r>
          </a:p>
          <a:p>
            <a:pPr marL="457200" indent="-457200">
              <a:buFont typeface="Arial" panose="020B0604020202020204" pitchFamily="34" charset="0"/>
              <a:buChar char="•"/>
            </a:pPr>
            <a:r>
              <a:rPr lang="en-GB" sz="2800" b="1" dirty="0">
                <a:solidFill>
                  <a:srgbClr val="FFFFFF"/>
                </a:solidFill>
                <a:ea typeface="Calibri"/>
                <a:cs typeface="Calibri"/>
              </a:rPr>
              <a:t>BA - Careers appointments at parent evenings</a:t>
            </a:r>
          </a:p>
          <a:p>
            <a:pPr marL="457200" indent="-457200">
              <a:buFont typeface="Arial" panose="020B0604020202020204" pitchFamily="34" charset="0"/>
              <a:buChar char="•"/>
            </a:pPr>
            <a:r>
              <a:rPr lang="en-GB" sz="2800" b="1" dirty="0">
                <a:solidFill>
                  <a:srgbClr val="FFFFFF"/>
                </a:solidFill>
                <a:ea typeface="Calibri"/>
                <a:cs typeface="Calibri"/>
              </a:rPr>
              <a:t>BA - Careers area in option booklet/prospectus</a:t>
            </a:r>
          </a:p>
          <a:p>
            <a:pPr marL="457200" indent="-457200">
              <a:buFont typeface="Arial" panose="020B0604020202020204" pitchFamily="34" charset="0"/>
              <a:buChar char="•"/>
            </a:pPr>
            <a:r>
              <a:rPr lang="en-GB" sz="2800" b="1" dirty="0">
                <a:solidFill>
                  <a:srgbClr val="FFFFFF"/>
                </a:solidFill>
                <a:ea typeface="Calibri"/>
                <a:cs typeface="Calibri"/>
              </a:rPr>
              <a:t>Careers Bears  - </a:t>
            </a:r>
            <a:r>
              <a:rPr lang="en-GB" sz="2800" b="1" dirty="0" err="1">
                <a:solidFill>
                  <a:srgbClr val="FFFFFF"/>
                </a:solidFill>
                <a:ea typeface="Calibri"/>
                <a:cs typeface="Calibri"/>
              </a:rPr>
              <a:t>instagram</a:t>
            </a:r>
            <a:endParaRPr lang="en-GB" sz="2800" b="1" dirty="0">
              <a:solidFill>
                <a:srgbClr val="FFFFFF"/>
              </a:solidFill>
              <a:ea typeface="Calibri"/>
              <a:cs typeface="Calibri"/>
            </a:endParaRPr>
          </a:p>
        </p:txBody>
      </p:sp>
      <p:pic>
        <p:nvPicPr>
          <p:cNvPr id="7" name="Picture 6">
            <a:extLst>
              <a:ext uri="{FF2B5EF4-FFF2-40B4-BE49-F238E27FC236}">
                <a16:creationId xmlns:a16="http://schemas.microsoft.com/office/drawing/2014/main" id="{122CBBE9-6DC9-21AB-3BBC-B35C5B10C879}"/>
              </a:ext>
            </a:extLst>
          </p:cNvPr>
          <p:cNvPicPr>
            <a:picLocks noChangeAspect="1"/>
          </p:cNvPicPr>
          <p:nvPr/>
        </p:nvPicPr>
        <p:blipFill>
          <a:blip r:embed="rId3"/>
          <a:stretch>
            <a:fillRect/>
          </a:stretch>
        </p:blipFill>
        <p:spPr>
          <a:xfrm>
            <a:off x="9277405" y="0"/>
            <a:ext cx="2914595" cy="4093365"/>
          </a:xfrm>
          <a:prstGeom prst="rect">
            <a:avLst/>
          </a:prstGeom>
        </p:spPr>
      </p:pic>
      <p:pic>
        <p:nvPicPr>
          <p:cNvPr id="9" name="Picture 8">
            <a:extLst>
              <a:ext uri="{FF2B5EF4-FFF2-40B4-BE49-F238E27FC236}">
                <a16:creationId xmlns:a16="http://schemas.microsoft.com/office/drawing/2014/main" id="{054AB1F3-352A-5FA0-3CD2-033E324856DD}"/>
              </a:ext>
            </a:extLst>
          </p:cNvPr>
          <p:cNvPicPr>
            <a:picLocks noChangeAspect="1"/>
          </p:cNvPicPr>
          <p:nvPr/>
        </p:nvPicPr>
        <p:blipFill>
          <a:blip r:embed="rId4"/>
          <a:stretch>
            <a:fillRect/>
          </a:stretch>
        </p:blipFill>
        <p:spPr>
          <a:xfrm>
            <a:off x="9277405" y="4093365"/>
            <a:ext cx="2914595" cy="2764635"/>
          </a:xfrm>
          <a:prstGeom prst="rect">
            <a:avLst/>
          </a:prstGeom>
        </p:spPr>
      </p:pic>
    </p:spTree>
    <p:extLst>
      <p:ext uri="{BB962C8B-B14F-4D97-AF65-F5344CB8AC3E}">
        <p14:creationId xmlns:p14="http://schemas.microsoft.com/office/powerpoint/2010/main" val="343315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2345AE-24E6-30BB-5B49-8E1341368818}"/>
              </a:ext>
            </a:extLst>
          </p:cNvPr>
          <p:cNvSpPr txBox="1"/>
          <p:nvPr/>
        </p:nvSpPr>
        <p:spPr>
          <a:xfrm>
            <a:off x="757671" y="2784069"/>
            <a:ext cx="8186304" cy="1015663"/>
          </a:xfrm>
          <a:prstGeom prst="rect">
            <a:avLst/>
          </a:prstGeom>
          <a:noFill/>
        </p:spPr>
        <p:txBody>
          <a:bodyPr wrap="square" lIns="91440" tIns="45720" rIns="91440" bIns="45720" rtlCol="0" anchor="t">
            <a:spAutoFit/>
          </a:bodyPr>
          <a:lstStyle/>
          <a:p>
            <a:pPr marL="0" marR="0" lvl="0" indent="0" algn="ctr" defTabSz="457200">
              <a:lnSpc>
                <a:spcPct val="100000"/>
              </a:lnSpc>
              <a:spcBef>
                <a:spcPts val="0"/>
              </a:spcBef>
              <a:spcAft>
                <a:spcPts val="0"/>
              </a:spcAft>
              <a:buNone/>
              <a:tabLst/>
              <a:defRPr/>
            </a:pPr>
            <a:r>
              <a:rPr lang="en-GB" sz="6000" b="1" dirty="0">
                <a:latin typeface="Calibri" panose="020F0502020204030204"/>
              </a:rPr>
              <a:t>Feedback Questions</a:t>
            </a:r>
            <a:endParaRPr lang="en-US" sz="2000" b="1" dirty="0">
              <a:ea typeface="+mn-ea"/>
              <a:cs typeface="+mn-cs"/>
            </a:endParaRPr>
          </a:p>
        </p:txBody>
      </p:sp>
    </p:spTree>
    <p:extLst>
      <p:ext uri="{BB962C8B-B14F-4D97-AF65-F5344CB8AC3E}">
        <p14:creationId xmlns:p14="http://schemas.microsoft.com/office/powerpoint/2010/main" val="205042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27338-90D6-6603-272E-8170C4EDB3AA}"/>
              </a:ext>
            </a:extLst>
          </p:cNvPr>
          <p:cNvSpPr txBox="1"/>
          <p:nvPr/>
        </p:nvSpPr>
        <p:spPr>
          <a:xfrm>
            <a:off x="946683" y="2598003"/>
            <a:ext cx="3501482" cy="830997"/>
          </a:xfrm>
          <a:prstGeom prst="rect">
            <a:avLst/>
          </a:prstGeom>
          <a:noFill/>
        </p:spPr>
        <p:txBody>
          <a:bodyPr wrap="square" rtlCol="0">
            <a:spAutoFit/>
          </a:bodyPr>
          <a:lstStyle/>
          <a:p>
            <a:r>
              <a:rPr lang="en-GB" sz="4800" dirty="0"/>
              <a:t>Agenda</a:t>
            </a:r>
          </a:p>
        </p:txBody>
      </p:sp>
      <p:sp>
        <p:nvSpPr>
          <p:cNvPr id="3" name="TextBox 2">
            <a:extLst>
              <a:ext uri="{FF2B5EF4-FFF2-40B4-BE49-F238E27FC236}">
                <a16:creationId xmlns:a16="http://schemas.microsoft.com/office/drawing/2014/main" id="{3B14AE20-4A17-2DB5-0C5F-3180883507BB}"/>
              </a:ext>
            </a:extLst>
          </p:cNvPr>
          <p:cNvSpPr txBox="1"/>
          <p:nvPr/>
        </p:nvSpPr>
        <p:spPr>
          <a:xfrm>
            <a:off x="4525848" y="1625768"/>
            <a:ext cx="749587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14.00    Welcome</a:t>
            </a:r>
          </a:p>
          <a:p>
            <a:pPr marL="285750" indent="-285750">
              <a:buFont typeface="Arial" panose="020B0604020202020204" pitchFamily="34" charset="0"/>
              <a:buChar char="•"/>
            </a:pPr>
            <a:r>
              <a:rPr lang="en-US" sz="2400" dirty="0">
                <a:solidFill>
                  <a:schemeClr val="bg1"/>
                </a:solidFill>
              </a:rPr>
              <a:t>14.05    Parental engagement and Link to Gatsby  10</a:t>
            </a:r>
          </a:p>
          <a:p>
            <a:pPr marL="285750" indent="-285750">
              <a:buFont typeface="Arial" panose="020B0604020202020204" pitchFamily="34" charset="0"/>
              <a:buChar char="•"/>
            </a:pPr>
            <a:r>
              <a:rPr lang="en-US" sz="2400" dirty="0">
                <a:solidFill>
                  <a:schemeClr val="bg1"/>
                </a:solidFill>
              </a:rPr>
              <a:t>14.15    SMCH  - funded parent &amp; carer survey </a:t>
            </a:r>
          </a:p>
          <a:p>
            <a:pPr marL="285750" indent="-285750">
              <a:buFont typeface="Arial" panose="020B0604020202020204" pitchFamily="34" charset="0"/>
              <a:buChar char="•"/>
            </a:pPr>
            <a:r>
              <a:rPr lang="en-US" sz="2400" dirty="0">
                <a:solidFill>
                  <a:schemeClr val="bg1"/>
                </a:solidFill>
              </a:rPr>
              <a:t>14.20    CPD, Tools and resources</a:t>
            </a:r>
          </a:p>
          <a:p>
            <a:pPr marL="285750" indent="-285750">
              <a:buFont typeface="Arial" panose="020B0604020202020204" pitchFamily="34" charset="0"/>
              <a:buChar char="•"/>
            </a:pPr>
            <a:r>
              <a:rPr lang="en-US" sz="2400" dirty="0">
                <a:solidFill>
                  <a:schemeClr val="bg1"/>
                </a:solidFill>
              </a:rPr>
              <a:t>14.30    Examples of good practice</a:t>
            </a:r>
          </a:p>
          <a:p>
            <a:pPr marL="742950" lvl="1" indent="-285750">
              <a:buFont typeface="Arial" panose="020B0604020202020204" pitchFamily="34" charset="0"/>
              <a:buChar char="•"/>
            </a:pPr>
            <a:r>
              <a:rPr lang="en-US" sz="2400" dirty="0">
                <a:solidFill>
                  <a:schemeClr val="bg1"/>
                </a:solidFill>
              </a:rPr>
              <a:t>Wootton Park School</a:t>
            </a:r>
          </a:p>
          <a:p>
            <a:pPr marL="742950" lvl="1" indent="-285750">
              <a:buFont typeface="Arial" panose="020B0604020202020204" pitchFamily="34" charset="0"/>
              <a:buChar char="•"/>
            </a:pPr>
            <a:r>
              <a:rPr lang="en-US" sz="2400" dirty="0">
                <a:solidFill>
                  <a:schemeClr val="bg1"/>
                </a:solidFill>
              </a:rPr>
              <a:t>Vandyke </a:t>
            </a:r>
          </a:p>
          <a:p>
            <a:pPr marL="742950" lvl="1" indent="-285750">
              <a:buFont typeface="Arial" panose="020B0604020202020204" pitchFamily="34" charset="0"/>
              <a:buChar char="•"/>
            </a:pPr>
            <a:r>
              <a:rPr lang="en-US" sz="2400" dirty="0">
                <a:solidFill>
                  <a:schemeClr val="bg1"/>
                </a:solidFill>
              </a:rPr>
              <a:t>BA</a:t>
            </a:r>
          </a:p>
          <a:p>
            <a:pPr marL="285750" indent="-285750">
              <a:buFont typeface="Arial" panose="020B0604020202020204" pitchFamily="34" charset="0"/>
              <a:buChar char="•"/>
            </a:pPr>
            <a:r>
              <a:rPr lang="en-US" sz="2400" dirty="0">
                <a:solidFill>
                  <a:schemeClr val="bg1"/>
                </a:solidFill>
              </a:rPr>
              <a:t>14.40    Q &amp; A                                                                                                          </a:t>
            </a:r>
          </a:p>
          <a:p>
            <a:pPr marL="285750" indent="-285750">
              <a:buFont typeface="Arial" panose="020B0604020202020204" pitchFamily="34" charset="0"/>
              <a:buChar char="•"/>
            </a:pPr>
            <a:r>
              <a:rPr lang="en-US" sz="2400" dirty="0">
                <a:solidFill>
                  <a:schemeClr val="bg1"/>
                </a:solidFill>
              </a:rPr>
              <a:t>14.45    Finish </a:t>
            </a:r>
            <a:endParaRPr lang="en-GB" sz="2400" dirty="0">
              <a:solidFill>
                <a:schemeClr val="bg1"/>
              </a:solidFill>
            </a:endParaRPr>
          </a:p>
        </p:txBody>
      </p:sp>
    </p:spTree>
    <p:extLst>
      <p:ext uri="{BB962C8B-B14F-4D97-AF65-F5344CB8AC3E}">
        <p14:creationId xmlns:p14="http://schemas.microsoft.com/office/powerpoint/2010/main" val="321818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9C269-97A1-24D1-9153-AF3DB41F697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ED1A42-2ACF-6F38-C83B-65F3A0FB133E}"/>
              </a:ext>
            </a:extLst>
          </p:cNvPr>
          <p:cNvSpPr txBox="1"/>
          <p:nvPr/>
        </p:nvSpPr>
        <p:spPr>
          <a:xfrm>
            <a:off x="858773" y="1721876"/>
            <a:ext cx="7179129" cy="3064750"/>
          </a:xfrm>
          <a:prstGeom prst="rect">
            <a:avLst/>
          </a:prstGeom>
          <a:noFill/>
        </p:spPr>
        <p:txBody>
          <a:bodyPr wrap="square" rtlCol="0">
            <a:spAutoFit/>
          </a:bodyPr>
          <a:lstStyle/>
          <a:p>
            <a:endParaRPr lang="en-GB" dirty="0"/>
          </a:p>
          <a:p>
            <a:pPr marL="342900" indent="-342900">
              <a:lnSpc>
                <a:spcPct val="200000"/>
              </a:lnSpc>
              <a:buFont typeface="+mj-lt"/>
              <a:buAutoNum type="arabicPeriod"/>
            </a:pPr>
            <a:r>
              <a:rPr lang="en-GB" dirty="0"/>
              <a:t>Careers at the heart of education and leadership</a:t>
            </a:r>
          </a:p>
          <a:p>
            <a:pPr marL="342900" indent="-342900">
              <a:lnSpc>
                <a:spcPct val="200000"/>
              </a:lnSpc>
              <a:buFont typeface="+mj-lt"/>
              <a:buAutoNum type="arabicPeriod"/>
            </a:pPr>
            <a:r>
              <a:rPr lang="en-GB" dirty="0"/>
              <a:t>Inclusion and impact for each and every young person</a:t>
            </a:r>
          </a:p>
          <a:p>
            <a:pPr marL="342900" indent="-342900">
              <a:lnSpc>
                <a:spcPct val="200000"/>
              </a:lnSpc>
              <a:buFont typeface="+mj-lt"/>
              <a:buAutoNum type="arabicPeriod"/>
            </a:pPr>
            <a:r>
              <a:rPr lang="en-GB" dirty="0"/>
              <a:t>Meaningful and varied encounters and experiences</a:t>
            </a:r>
          </a:p>
          <a:p>
            <a:pPr marL="342900" indent="-342900">
              <a:lnSpc>
                <a:spcPct val="200000"/>
              </a:lnSpc>
              <a:buFont typeface="+mj-lt"/>
              <a:buAutoNum type="arabicPeriod"/>
            </a:pPr>
            <a:r>
              <a:rPr lang="en-GB" dirty="0"/>
              <a:t>Focusing on the use of information and data</a:t>
            </a:r>
          </a:p>
          <a:p>
            <a:pPr marL="342900" indent="-342900">
              <a:lnSpc>
                <a:spcPct val="200000"/>
              </a:lnSpc>
              <a:buFont typeface="+mj-lt"/>
              <a:buAutoNum type="arabicPeriod"/>
            </a:pPr>
            <a:r>
              <a:rPr lang="en-GB" dirty="0"/>
              <a:t>Engagement of parents and carers</a:t>
            </a:r>
          </a:p>
        </p:txBody>
      </p:sp>
      <p:sp>
        <p:nvSpPr>
          <p:cNvPr id="4" name="TextBox 3">
            <a:extLst>
              <a:ext uri="{FF2B5EF4-FFF2-40B4-BE49-F238E27FC236}">
                <a16:creationId xmlns:a16="http://schemas.microsoft.com/office/drawing/2014/main" id="{B2E84C44-0B9C-ABDD-E829-4138D935145D}"/>
              </a:ext>
            </a:extLst>
          </p:cNvPr>
          <p:cNvSpPr txBox="1"/>
          <p:nvPr/>
        </p:nvSpPr>
        <p:spPr>
          <a:xfrm>
            <a:off x="858772" y="599039"/>
            <a:ext cx="8129779" cy="830997"/>
          </a:xfrm>
          <a:prstGeom prst="rect">
            <a:avLst/>
          </a:prstGeom>
          <a:noFill/>
        </p:spPr>
        <p:txBody>
          <a:bodyPr wrap="square">
            <a:spAutoFit/>
          </a:bodyPr>
          <a:lstStyle/>
          <a:p>
            <a:r>
              <a:rPr lang="en-GB" sz="2400" b="1" dirty="0">
                <a:solidFill>
                  <a:srgbClr val="00A9A9"/>
                </a:solidFill>
              </a:rPr>
              <a:t>Five prominent themes emerged from the evidence used during the review of the benchmarks:</a:t>
            </a:r>
          </a:p>
        </p:txBody>
      </p:sp>
    </p:spTree>
    <p:extLst>
      <p:ext uri="{BB962C8B-B14F-4D97-AF65-F5344CB8AC3E}">
        <p14:creationId xmlns:p14="http://schemas.microsoft.com/office/powerpoint/2010/main" val="178530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0664-72D3-6270-2F5E-1BAF727EF6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47160A-41A8-30F8-D8C0-0A9179B26064}"/>
              </a:ext>
            </a:extLst>
          </p:cNvPr>
          <p:cNvSpPr txBox="1"/>
          <p:nvPr/>
        </p:nvSpPr>
        <p:spPr>
          <a:xfrm>
            <a:off x="348825" y="820340"/>
            <a:ext cx="10047514" cy="4524315"/>
          </a:xfrm>
          <a:prstGeom prst="rect">
            <a:avLst/>
          </a:prstGeom>
          <a:noFill/>
        </p:spPr>
        <p:txBody>
          <a:bodyPr wrap="square" lIns="91440" tIns="45720" rIns="91440" bIns="45720" rtlCol="0" anchor="t">
            <a:spAutoFit/>
          </a:bodyPr>
          <a:lstStyle/>
          <a:p>
            <a:r>
              <a:rPr lang="en-GB" b="1" dirty="0">
                <a:solidFill>
                  <a:srgbClr val="00A9A9"/>
                </a:solidFill>
              </a:rPr>
              <a:t>ENGAGEMENT OF PARENTS AND CARERS</a:t>
            </a:r>
          </a:p>
          <a:p>
            <a:endParaRPr lang="en-GB" dirty="0"/>
          </a:p>
          <a:p>
            <a:endParaRPr lang="en-GB" dirty="0"/>
          </a:p>
          <a:p>
            <a:pPr algn="just"/>
            <a:r>
              <a:rPr lang="en-GB" dirty="0"/>
              <a:t>Parents and carers continue to play a significant role in the decision-making of their children, but they often struggle to feel confident or knowledgeable enough to fully embrace this role. Many rely on their own personal experiences or the knowledge of their social networks. It is crucial that young people receive consistent guidance about their future choices from both their educational institution and their home. </a:t>
            </a:r>
          </a:p>
          <a:p>
            <a:pPr algn="just"/>
            <a:endParaRPr lang="en-GB" dirty="0"/>
          </a:p>
          <a:p>
            <a:pPr algn="just"/>
            <a:r>
              <a:rPr lang="en-GB" dirty="0"/>
              <a:t>To address this, the benchmarks have been updated to strengthen the relationship between careers programs and parents and carers. Engagement with parents and carers is now included in Benchmark 1 as part of the strategic planning of careers programs. </a:t>
            </a:r>
          </a:p>
          <a:p>
            <a:pPr algn="just"/>
            <a:endParaRPr lang="en-GB" dirty="0"/>
          </a:p>
          <a:p>
            <a:pPr algn="just"/>
            <a:r>
              <a:rPr lang="en-GB" dirty="0"/>
              <a:t>Throughout the framework, there is an emphasis on not only sharing information about education and career options with parents and carers but also supporting them in accessing and utilizing this information in conversations with their children.</a:t>
            </a:r>
          </a:p>
        </p:txBody>
      </p:sp>
    </p:spTree>
    <p:extLst>
      <p:ext uri="{BB962C8B-B14F-4D97-AF65-F5344CB8AC3E}">
        <p14:creationId xmlns:p14="http://schemas.microsoft.com/office/powerpoint/2010/main" val="104959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AFB41-8655-E131-E681-F2C2C01D9C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13833FC-CDFB-F6F7-2B2A-33135792C60E}"/>
              </a:ext>
            </a:extLst>
          </p:cNvPr>
          <p:cNvSpPr txBox="1"/>
          <p:nvPr/>
        </p:nvSpPr>
        <p:spPr>
          <a:xfrm>
            <a:off x="256673" y="1012961"/>
            <a:ext cx="11298226" cy="6601807"/>
          </a:xfrm>
          <a:prstGeom prst="rect">
            <a:avLst/>
          </a:prstGeom>
          <a:noFill/>
        </p:spPr>
        <p:txBody>
          <a:bodyPr wrap="square" rtlCol="0">
            <a:spAutoFit/>
          </a:bodyPr>
          <a:lstStyle/>
          <a:p>
            <a:pPr>
              <a:lnSpc>
                <a:spcPct val="150000"/>
              </a:lnSpc>
            </a:pPr>
            <a:r>
              <a:rPr lang="en-GB" b="1" dirty="0"/>
              <a:t>BM1</a:t>
            </a:r>
          </a:p>
          <a:p>
            <a:pPr marL="285750" indent="-285750">
              <a:buFont typeface="Arial" panose="020B0604020202020204" pitchFamily="34" charset="0"/>
              <a:buChar char="•"/>
            </a:pPr>
            <a:r>
              <a:rPr lang="en-GB" dirty="0"/>
              <a:t>Added the need to use feedback from careers advisers and other staff who support young people as well as from young people, parents and carers, and employers.</a:t>
            </a:r>
          </a:p>
          <a:p>
            <a:pPr marL="285750" indent="-285750">
              <a:buFont typeface="Arial" panose="020B0604020202020204" pitchFamily="34" charset="0"/>
              <a:buChar char="•"/>
            </a:pPr>
            <a:r>
              <a:rPr lang="en-GB" dirty="0"/>
              <a:t>Added a new criterion that careers programmes should set out how parents and carers will be engaged throughout</a:t>
            </a:r>
          </a:p>
          <a:p>
            <a:pPr marL="285750" indent="-285750">
              <a:buFont typeface="Arial" panose="020B0604020202020204" pitchFamily="34" charset="0"/>
              <a:buChar char="•"/>
            </a:pPr>
            <a:r>
              <a:rPr lang="en-US" dirty="0"/>
              <a:t>Retained the requirement for online publication of the careers programme but clarify that it should also be communicated in ways that enable young people, parents and carers, staff and employers to access and understand it.</a:t>
            </a:r>
          </a:p>
          <a:p>
            <a:endParaRPr lang="en-US" dirty="0"/>
          </a:p>
          <a:p>
            <a:r>
              <a:rPr lang="en-US" b="1" dirty="0"/>
              <a:t>BM2</a:t>
            </a:r>
          </a:p>
          <a:p>
            <a:pPr marL="285750" indent="-285750">
              <a:buFont typeface="Arial" panose="020B0604020202020204" pitchFamily="34" charset="0"/>
              <a:buChar char="•"/>
            </a:pPr>
            <a:r>
              <a:rPr lang="en-US" dirty="0"/>
              <a:t>Added that parents and carers should be encouraged and supported to access and use information about careers, pathways and the labour market to inform their support to their children.</a:t>
            </a:r>
          </a:p>
          <a:p>
            <a:pPr marL="285750" indent="-285750">
              <a:buFont typeface="Arial" panose="020B0604020202020204" pitchFamily="34" charset="0"/>
              <a:buChar char="•"/>
            </a:pPr>
            <a:r>
              <a:rPr lang="en-US" dirty="0"/>
              <a:t>Benchmark 2 now specifies that young people with SEND and their parents and carers may require different or additional information.</a:t>
            </a:r>
          </a:p>
          <a:p>
            <a:endParaRPr lang="en-US" dirty="0"/>
          </a:p>
          <a:p>
            <a:r>
              <a:rPr lang="en-US" b="1" dirty="0"/>
              <a:t>BM8</a:t>
            </a:r>
          </a:p>
          <a:p>
            <a:pPr marL="285750" indent="-285750">
              <a:lnSpc>
                <a:spcPct val="150000"/>
              </a:lnSpc>
              <a:buFont typeface="Arial" panose="020B0604020202020204" pitchFamily="34" charset="0"/>
              <a:buChar char="•"/>
            </a:pPr>
            <a:r>
              <a:rPr lang="en-US" dirty="0"/>
              <a:t>Benchmark 8 has been updated to state that information about personal guidance support and how to access it should be communicated to young people and parents and carers, including through the institution’s website.</a:t>
            </a:r>
          </a:p>
          <a:p>
            <a:pPr>
              <a:lnSpc>
                <a:spcPct val="150000"/>
              </a:lnSpc>
            </a:pPr>
            <a:endParaRPr lang="en-US" dirty="0"/>
          </a:p>
          <a:p>
            <a:pPr marL="285750" indent="-285750">
              <a:lnSpc>
                <a:spcPct val="150000"/>
              </a:lnSpc>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33252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AFB41-8655-E131-E681-F2C2C01D9C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13833FC-CDFB-F6F7-2B2A-33135792C60E}"/>
              </a:ext>
            </a:extLst>
          </p:cNvPr>
          <p:cNvSpPr txBox="1"/>
          <p:nvPr/>
        </p:nvSpPr>
        <p:spPr>
          <a:xfrm>
            <a:off x="446887" y="519476"/>
            <a:ext cx="11298226" cy="5196166"/>
          </a:xfrm>
          <a:prstGeom prst="rect">
            <a:avLst/>
          </a:prstGeom>
          <a:noFill/>
        </p:spPr>
        <p:txBody>
          <a:bodyPr wrap="square" rtlCol="0">
            <a:spAutoFit/>
          </a:bodyPr>
          <a:lstStyle/>
          <a:p>
            <a:pPr>
              <a:lnSpc>
                <a:spcPct val="150000"/>
              </a:lnSpc>
            </a:pPr>
            <a:r>
              <a:rPr lang="en-GB" sz="2800" b="1" dirty="0"/>
              <a:t>Parent &amp; Carers Survey</a:t>
            </a:r>
          </a:p>
          <a:p>
            <a:pPr marL="457200" indent="-457200">
              <a:lnSpc>
                <a:spcPct val="150000"/>
              </a:lnSpc>
              <a:buFont typeface="Arial" panose="020B0604020202020204" pitchFamily="34" charset="0"/>
              <a:buChar char="•"/>
            </a:pPr>
            <a:r>
              <a:rPr lang="en-GB" sz="2800" dirty="0"/>
              <a:t>Hub funded parental survey</a:t>
            </a:r>
          </a:p>
          <a:p>
            <a:pPr marL="457200" indent="-457200">
              <a:lnSpc>
                <a:spcPct val="150000"/>
              </a:lnSpc>
              <a:buFont typeface="Arial" panose="020B0604020202020204" pitchFamily="34" charset="0"/>
              <a:buChar char="•"/>
            </a:pPr>
            <a:r>
              <a:rPr lang="en-GB" sz="2800" dirty="0"/>
              <a:t>In partnership with Amazing Apprenticeships</a:t>
            </a:r>
          </a:p>
          <a:p>
            <a:pPr marL="457200" indent="-457200">
              <a:lnSpc>
                <a:spcPct val="150000"/>
              </a:lnSpc>
              <a:buFont typeface="Arial" panose="020B0604020202020204" pitchFamily="34" charset="0"/>
              <a:buChar char="•"/>
            </a:pPr>
            <a:r>
              <a:rPr lang="en-GB" sz="2800" dirty="0"/>
              <a:t>Impactful questions to help you plan for implementation of Gatsby 10</a:t>
            </a:r>
          </a:p>
          <a:p>
            <a:pPr marL="457200" indent="-457200">
              <a:lnSpc>
                <a:spcPct val="150000"/>
              </a:lnSpc>
              <a:buFont typeface="Arial" panose="020B0604020202020204" pitchFamily="34" charset="0"/>
              <a:buChar char="•"/>
            </a:pPr>
            <a:r>
              <a:rPr lang="en-GB" sz="2800" dirty="0"/>
              <a:t>Data collection link prepared for you to distribute to parents</a:t>
            </a:r>
          </a:p>
          <a:p>
            <a:pPr marL="457200" indent="-457200">
              <a:lnSpc>
                <a:spcPct val="150000"/>
              </a:lnSpc>
              <a:buFont typeface="Arial" panose="020B0604020202020204" pitchFamily="34" charset="0"/>
              <a:buChar char="•"/>
            </a:pPr>
            <a:r>
              <a:rPr lang="en-US" sz="2800" dirty="0"/>
              <a:t>Questions to help prep for implementation of Gatsby 10 </a:t>
            </a:r>
          </a:p>
          <a:p>
            <a:pPr marL="457200" indent="-457200">
              <a:lnSpc>
                <a:spcPct val="150000"/>
              </a:lnSpc>
              <a:buFont typeface="Arial" panose="020B0604020202020204" pitchFamily="34" charset="0"/>
              <a:buChar char="•"/>
            </a:pPr>
            <a:r>
              <a:rPr lang="en-US" sz="2800" dirty="0"/>
              <a:t>Also questions to support understanding of pot-16 routes &amp; help schools plan PE events/content in response</a:t>
            </a:r>
            <a:endParaRPr lang="en-GB" sz="2800" dirty="0"/>
          </a:p>
        </p:txBody>
      </p:sp>
    </p:spTree>
    <p:extLst>
      <p:ext uri="{BB962C8B-B14F-4D97-AF65-F5344CB8AC3E}">
        <p14:creationId xmlns:p14="http://schemas.microsoft.com/office/powerpoint/2010/main" val="123175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F88BE4-7332-BA8D-7334-5533D59634B8}"/>
              </a:ext>
            </a:extLst>
          </p:cNvPr>
          <p:cNvSpPr txBox="1"/>
          <p:nvPr/>
        </p:nvSpPr>
        <p:spPr>
          <a:xfrm>
            <a:off x="832237" y="589953"/>
            <a:ext cx="7980942" cy="646331"/>
          </a:xfrm>
          <a:prstGeom prst="rect">
            <a:avLst/>
          </a:prstGeom>
          <a:noFill/>
        </p:spPr>
        <p:txBody>
          <a:bodyPr wrap="square" lIns="91440" tIns="45720" rIns="91440" bIns="45720" rtlCol="0" anchor="t">
            <a:spAutoFit/>
          </a:bodyPr>
          <a:lstStyle/>
          <a:p>
            <a:r>
              <a:rPr lang="en-GB" sz="3600" b="1" dirty="0">
                <a:solidFill>
                  <a:srgbClr val="FFFFFF"/>
                </a:solidFill>
                <a:ea typeface="Calibri"/>
                <a:cs typeface="Calibri"/>
                <a:hlinkClick r:id="rId3"/>
              </a:rPr>
              <a:t>Careers &amp; Enterprise Academy</a:t>
            </a:r>
            <a:endParaRPr lang="en-GB" sz="3600" b="1" dirty="0">
              <a:solidFill>
                <a:srgbClr val="FFFFFF"/>
              </a:solidFill>
              <a:ea typeface="Calibri"/>
              <a:cs typeface="Calibri"/>
            </a:endParaRPr>
          </a:p>
        </p:txBody>
      </p:sp>
      <p:pic>
        <p:nvPicPr>
          <p:cNvPr id="3" name="Picture 2">
            <a:extLst>
              <a:ext uri="{FF2B5EF4-FFF2-40B4-BE49-F238E27FC236}">
                <a16:creationId xmlns:a16="http://schemas.microsoft.com/office/drawing/2014/main" id="{962B9515-9FCC-1AA2-3167-357D63753B72}"/>
              </a:ext>
            </a:extLst>
          </p:cNvPr>
          <p:cNvPicPr>
            <a:picLocks noChangeAspect="1"/>
          </p:cNvPicPr>
          <p:nvPr/>
        </p:nvPicPr>
        <p:blipFill>
          <a:blip r:embed="rId4"/>
          <a:stretch>
            <a:fillRect/>
          </a:stretch>
        </p:blipFill>
        <p:spPr>
          <a:xfrm>
            <a:off x="581824" y="1542143"/>
            <a:ext cx="4703555" cy="2620596"/>
          </a:xfrm>
          <a:prstGeom prst="rect">
            <a:avLst/>
          </a:prstGeom>
        </p:spPr>
      </p:pic>
      <p:pic>
        <p:nvPicPr>
          <p:cNvPr id="10" name="Picture 9">
            <a:extLst>
              <a:ext uri="{FF2B5EF4-FFF2-40B4-BE49-F238E27FC236}">
                <a16:creationId xmlns:a16="http://schemas.microsoft.com/office/drawing/2014/main" id="{E6631DA5-B372-010E-9865-D130D647F49E}"/>
              </a:ext>
            </a:extLst>
          </p:cNvPr>
          <p:cNvPicPr>
            <a:picLocks noChangeAspect="1"/>
          </p:cNvPicPr>
          <p:nvPr/>
        </p:nvPicPr>
        <p:blipFill>
          <a:blip r:embed="rId5"/>
          <a:stretch>
            <a:fillRect/>
          </a:stretch>
        </p:blipFill>
        <p:spPr>
          <a:xfrm>
            <a:off x="4097388" y="2322287"/>
            <a:ext cx="7893628" cy="4288340"/>
          </a:xfrm>
          <a:prstGeom prst="rect">
            <a:avLst/>
          </a:prstGeom>
        </p:spPr>
      </p:pic>
    </p:spTree>
    <p:extLst>
      <p:ext uri="{BB962C8B-B14F-4D97-AF65-F5344CB8AC3E}">
        <p14:creationId xmlns:p14="http://schemas.microsoft.com/office/powerpoint/2010/main" val="34513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1B8F01-0100-A497-77E1-9350E682CC15}"/>
              </a:ext>
            </a:extLst>
          </p:cNvPr>
          <p:cNvPicPr>
            <a:picLocks noChangeAspect="1"/>
          </p:cNvPicPr>
          <p:nvPr/>
        </p:nvPicPr>
        <p:blipFill>
          <a:blip r:embed="rId3"/>
          <a:stretch>
            <a:fillRect/>
          </a:stretch>
        </p:blipFill>
        <p:spPr>
          <a:xfrm>
            <a:off x="1059585" y="406334"/>
            <a:ext cx="6734586" cy="6045332"/>
          </a:xfrm>
          <a:prstGeom prst="rect">
            <a:avLst/>
          </a:prstGeom>
        </p:spPr>
      </p:pic>
    </p:spTree>
    <p:extLst>
      <p:ext uri="{BB962C8B-B14F-4D97-AF65-F5344CB8AC3E}">
        <p14:creationId xmlns:p14="http://schemas.microsoft.com/office/powerpoint/2010/main" val="269459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6D00C-3357-768B-D01F-06CC0C622EB0}"/>
              </a:ext>
            </a:extLst>
          </p:cNvPr>
          <p:cNvSpPr txBox="1"/>
          <p:nvPr/>
        </p:nvSpPr>
        <p:spPr>
          <a:xfrm>
            <a:off x="628368" y="1320025"/>
            <a:ext cx="10141232" cy="4770537"/>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A9A9"/>
                </a:solidFill>
                <a:effectLst/>
                <a:uLnTx/>
                <a:uFillTx/>
                <a:latin typeface="Calibri" panose="020F0502020204030204"/>
                <a:ea typeface="+mn-ea"/>
                <a:cs typeface="+mn-cs"/>
                <a:hlinkClick r:id="rId3"/>
              </a:rPr>
              <a:t>Talking Futures Resources</a:t>
            </a:r>
            <a:r>
              <a:rPr kumimoji="0" lang="en-GB" sz="4000" b="1" i="0" u="none" strike="noStrike" kern="1200" cap="none" spc="0" normalizeH="0" baseline="0" noProof="0" dirty="0">
                <a:ln>
                  <a:noFill/>
                </a:ln>
                <a:solidFill>
                  <a:srgbClr val="00A9A9"/>
                </a:solidFill>
                <a:effectLst/>
                <a:uLnTx/>
                <a:uFillTx/>
                <a:latin typeface="Calibri" panose="020F0502020204030204"/>
                <a:ea typeface="+mn-ea"/>
                <a:cs typeface="+mn-cs"/>
              </a:rPr>
              <a:t> – for your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A9A9"/>
              </a:solidFill>
              <a:effectLst/>
              <a:uLnTx/>
              <a:uFillTx/>
              <a:latin typeface="Calibri" panose="020F0502020204030204"/>
              <a:ea typeface="+mn-ea"/>
              <a:cs typeface="+mn-cs"/>
            </a:endParaRPr>
          </a:p>
          <a:p>
            <a:pPr marL="571500" indent="-571500" defTabSz="457200">
              <a:buFont typeface="Arial" panose="020B0604020202020204" pitchFamily="34" charset="0"/>
              <a:buChar char="•"/>
              <a:defRPr/>
            </a:pPr>
            <a:r>
              <a:rPr lang="en-GB" sz="3200" b="1" dirty="0">
                <a:solidFill>
                  <a:srgbClr val="00A9A9"/>
                </a:solidFill>
                <a:latin typeface="Calibri" panose="020F0502020204030204"/>
              </a:rPr>
              <a:t>Info in an easy-to-understand format on P16 &amp; P18 pathways, careers conversations, qualifications, how to talk to your teen &amp; more</a:t>
            </a:r>
          </a:p>
          <a:p>
            <a:pPr marL="571500" indent="-571500" defTabSz="457200">
              <a:buFont typeface="Arial" panose="020B0604020202020204" pitchFamily="34" charset="0"/>
              <a:buChar char="•"/>
              <a:defRPr/>
            </a:pPr>
            <a:r>
              <a:rPr lang="en-US" sz="3200" b="1" dirty="0">
                <a:solidFill>
                  <a:srgbClr val="00A9A9"/>
                </a:solidFill>
                <a:latin typeface="Calibri" panose="020F0502020204030204"/>
              </a:rPr>
              <a:t>Add to the careers area of your school website</a:t>
            </a:r>
          </a:p>
          <a:p>
            <a:pPr marL="571500" indent="-571500" defTabSz="457200">
              <a:buFont typeface="Arial" panose="020B0604020202020204" pitchFamily="34" charset="0"/>
              <a:buChar char="•"/>
              <a:defRPr/>
            </a:pPr>
            <a:r>
              <a:rPr lang="en-US" sz="3200" b="1" dirty="0">
                <a:solidFill>
                  <a:srgbClr val="00A9A9"/>
                </a:solidFill>
                <a:latin typeface="Calibri" panose="020F0502020204030204"/>
              </a:rPr>
              <a:t>Include in parent comms</a:t>
            </a:r>
          </a:p>
          <a:p>
            <a:pPr marL="571500" indent="-571500" defTabSz="457200">
              <a:buFont typeface="Arial" panose="020B0604020202020204" pitchFamily="34" charset="0"/>
              <a:buChar char="•"/>
              <a:defRPr/>
            </a:pPr>
            <a:r>
              <a:rPr lang="en-US" sz="3200" b="1" dirty="0">
                <a:solidFill>
                  <a:srgbClr val="00A9A9"/>
                </a:solidFill>
                <a:latin typeface="Calibri" panose="020F0502020204030204"/>
              </a:rPr>
              <a:t>Share with key staff e.g., PP lead, attainment lead, academic leads, attendance lead, SENDco etc.</a:t>
            </a:r>
          </a:p>
        </p:txBody>
      </p:sp>
    </p:spTree>
    <p:extLst>
      <p:ext uri="{BB962C8B-B14F-4D97-AF65-F5344CB8AC3E}">
        <p14:creationId xmlns:p14="http://schemas.microsoft.com/office/powerpoint/2010/main" val="3110793871"/>
      </p:ext>
    </p:extLst>
  </p:cSld>
  <p:clrMapOvr>
    <a:masterClrMapping/>
  </p:clrMapOvr>
</p:sld>
</file>

<file path=ppt/theme/theme1.xml><?xml version="1.0" encoding="utf-8"?>
<a:theme xmlns:a="http://schemas.openxmlformats.org/drawingml/2006/main" name="Office Theme">
  <a:themeElements>
    <a:clrScheme name="Complete Careers">
      <a:dk1>
        <a:srgbClr val="1500AA"/>
      </a:dk1>
      <a:lt1>
        <a:sysClr val="window" lastClr="FFFFFF"/>
      </a:lt1>
      <a:dk2>
        <a:srgbClr val="750064"/>
      </a:dk2>
      <a:lt2>
        <a:srgbClr val="E7E6E6"/>
      </a:lt2>
      <a:accent1>
        <a:srgbClr val="FF0300"/>
      </a:accent1>
      <a:accent2>
        <a:srgbClr val="750064"/>
      </a:accent2>
      <a:accent3>
        <a:srgbClr val="FFFFFF"/>
      </a:accent3>
      <a:accent4>
        <a:srgbClr val="000000"/>
      </a:accent4>
      <a:accent5>
        <a:srgbClr val="1500AA"/>
      </a:accent5>
      <a:accent6>
        <a:srgbClr val="CC0025"/>
      </a:accent6>
      <a:hlink>
        <a:srgbClr val="1500AA"/>
      </a:hlink>
      <a:folHlink>
        <a:srgbClr val="CC0025"/>
      </a:folHlink>
    </a:clrScheme>
    <a:fontScheme name="Complete Careers">
      <a:majorFont>
        <a:latin typeface="Martel ExtraBold"/>
        <a:ea typeface=""/>
        <a:cs typeface=""/>
      </a:majorFont>
      <a:minorFont>
        <a:latin typeface="Mart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3e6cb3d-b9a4-4d6c-b20d-c65c846de810">
      <UserInfo>
        <DisplayName>Janet Hutchinson</DisplayName>
        <AccountId>11</AccountId>
        <AccountType/>
      </UserInfo>
    </SharedWithUsers>
    <TaxCatchAll xmlns="b3e6cb3d-b9a4-4d6c-b20d-c65c846de810" xsi:nil="true"/>
    <lcf76f155ced4ddcb4097134ff3c332f xmlns="836070ae-bedd-4c8b-98d2-72b5379e158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303E00B1D2A6489FA49A3284897530" ma:contentTypeVersion="18" ma:contentTypeDescription="Create a new document." ma:contentTypeScope="" ma:versionID="dbda96107c961d8428886cf826d3109d">
  <xsd:schema xmlns:xsd="http://www.w3.org/2001/XMLSchema" xmlns:xs="http://www.w3.org/2001/XMLSchema" xmlns:p="http://schemas.microsoft.com/office/2006/metadata/properties" xmlns:ns2="836070ae-bedd-4c8b-98d2-72b5379e158e" xmlns:ns3="b3e6cb3d-b9a4-4d6c-b20d-c65c846de810" targetNamespace="http://schemas.microsoft.com/office/2006/metadata/properties" ma:root="true" ma:fieldsID="fd2819e4702ac15b3c2beb78958d116e" ns2:_="" ns3:_="">
    <xsd:import namespace="836070ae-bedd-4c8b-98d2-72b5379e158e"/>
    <xsd:import namespace="b3e6cb3d-b9a4-4d6c-b20d-c65c846de8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070ae-bedd-4c8b-98d2-72b5379e1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3e5031-7500-42a2-b1b9-89fc153e5d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e6cb3d-b9a4-4d6c-b20d-c65c846de81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3b67ef8-2bbb-458a-afda-b9486a83c130}" ma:internalName="TaxCatchAll" ma:showField="CatchAllData" ma:web="b3e6cb3d-b9a4-4d6c-b20d-c65c846de8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998924-8DDE-4DE6-941C-549C62BBB396}">
  <ds:schemaRefs>
    <ds:schemaRef ds:uri="dee75fed-4ac1-4f17-82d9-902472feec72"/>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terms/"/>
    <ds:schemaRef ds:uri="95aa16c9-118a-4829-b85a-7ff2dc7067c9"/>
    <ds:schemaRef ds:uri="http://schemas.microsoft.com/office/2006/metadata/properties"/>
    <ds:schemaRef ds:uri="c3b787b5-e039-4dbc-9553-80b6bed3c6eb"/>
    <ds:schemaRef ds:uri="b3e6cb3d-b9a4-4d6c-b20d-c65c846de810"/>
    <ds:schemaRef ds:uri="836070ae-bedd-4c8b-98d2-72b5379e158e"/>
  </ds:schemaRefs>
</ds:datastoreItem>
</file>

<file path=customXml/itemProps2.xml><?xml version="1.0" encoding="utf-8"?>
<ds:datastoreItem xmlns:ds="http://schemas.openxmlformats.org/officeDocument/2006/customXml" ds:itemID="{C4CD2590-FECA-43C8-9346-1D73EE621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070ae-bedd-4c8b-98d2-72b5379e158e"/>
    <ds:schemaRef ds:uri="b3e6cb3d-b9a4-4d6c-b20d-c65c846de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B491FC-859A-48FA-BC6E-A4B7F0FF06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2140</Words>
  <Application>Microsoft Office PowerPoint</Application>
  <PresentationFormat>Widescreen</PresentationFormat>
  <Paragraphs>177</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Martel</vt:lpstr>
      <vt:lpstr>Martel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Hughes</dc:creator>
  <cp:lastModifiedBy>Mandy Green</cp:lastModifiedBy>
  <cp:revision>10</cp:revision>
  <cp:lastPrinted>2023-05-02T12:42:40Z</cp:lastPrinted>
  <dcterms:created xsi:type="dcterms:W3CDTF">2020-11-26T11:01:50Z</dcterms:created>
  <dcterms:modified xsi:type="dcterms:W3CDTF">2025-03-03T12:21:06Z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0x010100F2303E00B1D2A6489FA49A3284897530</vt:lpwstr>
  </property>
  <property fmtid="{D5CDD505-2E9C-101B-9397-08002B2CF9AE}" pid="3" name="MediaServiceImageTags">
    <vt:lpwstr/>
  </property>
</Properties>
</file>