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2"/>
  </p:notesMasterIdLst>
  <p:sldIdLst>
    <p:sldId id="3988" r:id="rId5"/>
    <p:sldId id="3483" r:id="rId6"/>
    <p:sldId id="2147471374" r:id="rId7"/>
    <p:sldId id="2147471375" r:id="rId8"/>
    <p:sldId id="2147471389" r:id="rId9"/>
    <p:sldId id="2147471382" r:id="rId10"/>
    <p:sldId id="3749" r:id="rId11"/>
    <p:sldId id="3748" r:id="rId12"/>
    <p:sldId id="3746" r:id="rId13"/>
    <p:sldId id="3751" r:id="rId14"/>
    <p:sldId id="2147471384" r:id="rId15"/>
    <p:sldId id="2147471385" r:id="rId16"/>
    <p:sldId id="3948" r:id="rId17"/>
    <p:sldId id="2147471386" r:id="rId18"/>
    <p:sldId id="3919" r:id="rId19"/>
    <p:sldId id="3946" r:id="rId20"/>
    <p:sldId id="2147471388"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2069E10-69B8-44E3-BADB-1A9E0566A662}" v="3" dt="2025-03-16T09:58:16.03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81857" autoAdjust="0"/>
  </p:normalViewPr>
  <p:slideViewPr>
    <p:cSldViewPr snapToGrid="0">
      <p:cViewPr varScale="1">
        <p:scale>
          <a:sx n="96" d="100"/>
          <a:sy n="96" d="100"/>
        </p:scale>
        <p:origin x="86"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C9E02D-F55E-4625-BB2E-520B0D7A2002}" type="datetimeFigureOut">
              <a:rPr lang="en-GB" smtClean="0"/>
              <a:t>13/03/2025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511A5C-44BD-4562-A6A6-45553E85D4AA}" type="slidenum">
              <a:rPr lang="en-GB" smtClean="0"/>
              <a:t>‹#›</a:t>
            </a:fld>
            <a:endParaRPr lang="en-GB"/>
          </a:p>
        </p:txBody>
      </p:sp>
    </p:spTree>
    <p:extLst>
      <p:ext uri="{BB962C8B-B14F-4D97-AF65-F5344CB8AC3E}">
        <p14:creationId xmlns:p14="http://schemas.microsoft.com/office/powerpoint/2010/main" val="42001746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The following slide deck has been built to articulate how CEC are approaching the future of a “modern work experience” offer for all young people in secondary schools (of any type) in England. Our approach has been developed in direct response to the Government manifesto for “two weeks worth” of work experience. In the near future, CEC will start to release audience specific comms to further support the core messaging.</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0B7BDA-2AF5-4E69-A23E-65191A27675D}"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974615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1C0800-5852-2DE0-4618-566D4E10DE1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8E38F16-4B3C-2DDA-6615-25C70FDF59F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B2580CC-0F8F-5747-3A78-ED1A36841C1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5CCE385-B422-8DBD-F3EF-810E832EDDE5}"/>
              </a:ext>
            </a:extLst>
          </p:cNvPr>
          <p:cNvSpPr>
            <a:spLocks noGrp="1"/>
          </p:cNvSpPr>
          <p:nvPr>
            <p:ph type="sldNum" sz="quarter" idx="5"/>
          </p:nvPr>
        </p:nvSpPr>
        <p:spPr/>
        <p:txBody>
          <a:bodyPr/>
          <a:lstStyle/>
          <a:p>
            <a:pPr marL="0" marR="0" lvl="0" indent="0" algn="r" defTabSz="482940" rtl="0" eaLnBrk="1" fontAlgn="auto" latinLnBrk="0" hangingPunct="1">
              <a:lnSpc>
                <a:spcPct val="100000"/>
              </a:lnSpc>
              <a:spcBef>
                <a:spcPts val="0"/>
              </a:spcBef>
              <a:spcAft>
                <a:spcPts val="0"/>
              </a:spcAft>
              <a:buClrTx/>
              <a:buSzTx/>
              <a:buFontTx/>
              <a:buNone/>
              <a:tabLst/>
              <a:defRPr/>
            </a:pPr>
            <a:fld id="{B6A7A875-82CA-438E-839B-8C02F61E3A4E}" type="slidenum">
              <a:rPr kumimoji="0" lang="en-GB"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82940" rtl="0" eaLnBrk="1" fontAlgn="auto" latinLnBrk="0" hangingPunct="1">
                <a:lnSpc>
                  <a:spcPct val="100000"/>
                </a:lnSpc>
                <a:spcBef>
                  <a:spcPts val="0"/>
                </a:spcBef>
                <a:spcAft>
                  <a:spcPts val="0"/>
                </a:spcAft>
                <a:buClrTx/>
                <a:buSzTx/>
                <a:buFontTx/>
                <a:buNone/>
                <a:tabLst/>
                <a:defRPr/>
              </a:pPr>
              <a:t>11</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22790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87D7D7-3297-EBEF-3AA4-647C6EB286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06080DD-2C6B-8022-16B9-59A47F07E96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A9C8F33-98E6-ADCC-2FF4-846F068242B7}"/>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07659C36-6B6B-14D6-7937-2C8E370D105B}"/>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6A7A875-82CA-438E-839B-8C02F61E3A4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380695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7F86FF-65BF-E54B-F8E6-FDAA9DD8DAF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692B05A-BBE6-B0B5-114F-D9D11B9795D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E59D003-2E7B-B2CF-0227-05C4DE1CC989}"/>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37BA0C7A-000E-9D37-008E-C7D2586FA0EC}"/>
              </a:ext>
            </a:extLst>
          </p:cNvPr>
          <p:cNvSpPr>
            <a:spLocks noGrp="1"/>
          </p:cNvSpPr>
          <p:nvPr>
            <p:ph type="sldNum" sz="quarter" idx="5"/>
          </p:nvPr>
        </p:nvSpPr>
        <p:spPr/>
        <p:txBody>
          <a:bodyPr/>
          <a:lstStyle/>
          <a:p>
            <a:pPr marL="0" marR="0" lvl="0" indent="0" algn="r" defTabSz="482940" rtl="0" eaLnBrk="1" fontAlgn="auto" latinLnBrk="0" hangingPunct="1">
              <a:lnSpc>
                <a:spcPct val="100000"/>
              </a:lnSpc>
              <a:spcBef>
                <a:spcPts val="0"/>
              </a:spcBef>
              <a:spcAft>
                <a:spcPts val="0"/>
              </a:spcAft>
              <a:buClrTx/>
              <a:buSzTx/>
              <a:buFontTx/>
              <a:buNone/>
              <a:tabLst/>
              <a:defRPr/>
            </a:pPr>
            <a:fld id="{B6A7A875-82CA-438E-839B-8C02F61E3A4E}" type="slidenum">
              <a:rPr kumimoji="0" lang="en-GB"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82940" rtl="0" eaLnBrk="1" fontAlgn="auto" latinLnBrk="0" hangingPunct="1">
                <a:lnSpc>
                  <a:spcPct val="100000"/>
                </a:lnSpc>
                <a:spcBef>
                  <a:spcPts val="0"/>
                </a:spcBef>
                <a:spcAft>
                  <a:spcPts val="0"/>
                </a:spcAft>
                <a:buClrTx/>
                <a:buSzTx/>
                <a:buFontTx/>
                <a:buNone/>
                <a:tabLst/>
                <a:defRPr/>
              </a:pPr>
              <a:t>13</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672841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05854C-BC26-5338-7D61-8DA61C6E5F9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2852EB8-50DC-795C-676E-C61BCF50BD9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586A4AF-6D9B-9758-A1A2-6644091D59E8}"/>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38EF02AF-A20D-DF3C-79F1-2B310E22CF62}"/>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6A7A875-82CA-438E-839B-8C02F61E3A4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010568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err="1"/>
              <a:t>SeND</a:t>
            </a:r>
            <a:r>
              <a:rPr lang="en-GB"/>
              <a: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0B7BDA-2AF5-4E69-A23E-65191A27675D}"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847954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N to populate simple answers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0B7BDA-2AF5-4E69-A23E-65191A27675D}"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236563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511A5C-44BD-4562-A6A6-45553E85D4AA}" type="slidenum">
              <a:rPr lang="en-GB" smtClean="0"/>
              <a:t>17</a:t>
            </a:fld>
            <a:endParaRPr lang="en-GB"/>
          </a:p>
        </p:txBody>
      </p:sp>
    </p:spTree>
    <p:extLst>
      <p:ext uri="{BB962C8B-B14F-4D97-AF65-F5344CB8AC3E}">
        <p14:creationId xmlns:p14="http://schemas.microsoft.com/office/powerpoint/2010/main" val="39286082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F802BA-915E-C94B-82AA-03B81F49B2C9}"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6803758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At the recent launch of the updated Gatsby Benchmarks and report, The DfE outlined the Government’s vision for work experience. Currently this is articulated on this slide. These are the words of the Government, not CEC. We expect further detail to be shared regarding the broad direction of travel in the spring update of the Careers Statutory Guidance.  The main purpose of this statutory guidance update will be the expected implementation of the updated Gatsby Benchmarks. Work experience detail is expected to be limited in Spring 2025, with a further and fuller update expected next year. This vision aligns very clearly to the ambitions outlined in the updates to the Gatsby Benchmarks, particularly Benchmark 6.</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418FF3-143E-439A-B5D0-E4FAF26D3F76}"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9201783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CEC are keen to ensure reinvention of work experience and to challenge traditional norms and conventions as we know that whilst some traditional practice is impactful, some is low quality and many learners miss out completely.  We have therefore started to define a “modern work experience” offer and the following slides articulate the principles of this approach. We aim to articulate what, why and how to approach the subject.</a:t>
            </a:r>
          </a:p>
          <a:p>
            <a:endParaRPr lang="en-GB"/>
          </a:p>
          <a:p>
            <a:r>
              <a:rPr lang="en-GB"/>
              <a:t>As described here – modern work experience is made up of a series of multiple workplace experiences – it is appropriate to use both phrases in this context.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418FF3-143E-439A-B5D0-E4FAF26D3F76}"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0166111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FD3ABB-B60B-4D62-BD16-D08DB954438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288940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FD3ABB-B60B-4D62-BD16-D08DB954438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884445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FD3ABB-B60B-4D62-BD16-D08DB954438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021301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FD3ABB-B60B-4D62-BD16-D08DB954438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51703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FD3ABB-B60B-4D62-BD16-D08DB954438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821440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083AB-955B-3325-F3DB-DF402BC24904}"/>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87474B9C-3B79-36B2-4152-39B5550E9E9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6A75FE06-5DD9-C44D-7D8D-67F05432BD9A}"/>
              </a:ext>
            </a:extLst>
          </p:cNvPr>
          <p:cNvSpPr>
            <a:spLocks noGrp="1"/>
          </p:cNvSpPr>
          <p:nvPr>
            <p:ph type="dt" sz="half" idx="10"/>
          </p:nvPr>
        </p:nvSpPr>
        <p:spPr/>
        <p:txBody>
          <a:bodyPr/>
          <a:lstStyle/>
          <a:p>
            <a:fld id="{6B512EDB-B6B4-4217-8007-C5A278B9E147}" type="datetimeFigureOut">
              <a:rPr lang="en-GB" smtClean="0"/>
              <a:t>13/03/2025</a:t>
            </a:fld>
            <a:endParaRPr lang="en-GB"/>
          </a:p>
        </p:txBody>
      </p:sp>
      <p:sp>
        <p:nvSpPr>
          <p:cNvPr id="5" name="Footer Placeholder 4">
            <a:extLst>
              <a:ext uri="{FF2B5EF4-FFF2-40B4-BE49-F238E27FC236}">
                <a16:creationId xmlns:a16="http://schemas.microsoft.com/office/drawing/2014/main" id="{74C91A7C-C005-CCF5-2ED5-3D7DA9BEEC5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145166E-9FE5-F3DA-0CF6-A00511862837}"/>
              </a:ext>
            </a:extLst>
          </p:cNvPr>
          <p:cNvSpPr>
            <a:spLocks noGrp="1"/>
          </p:cNvSpPr>
          <p:nvPr>
            <p:ph type="sldNum" sz="quarter" idx="12"/>
          </p:nvPr>
        </p:nvSpPr>
        <p:spPr/>
        <p:txBody>
          <a:bodyPr/>
          <a:lstStyle/>
          <a:p>
            <a:fld id="{ADB7CC72-7EB0-415C-BDEE-D58BDD40BF79}" type="slidenum">
              <a:rPr lang="en-GB" smtClean="0"/>
              <a:t>‹#›</a:t>
            </a:fld>
            <a:endParaRPr lang="en-GB"/>
          </a:p>
        </p:txBody>
      </p:sp>
    </p:spTree>
    <p:extLst>
      <p:ext uri="{BB962C8B-B14F-4D97-AF65-F5344CB8AC3E}">
        <p14:creationId xmlns:p14="http://schemas.microsoft.com/office/powerpoint/2010/main" val="7600184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C09242-DC55-AEFB-41C0-C1AEE5DCB18D}"/>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7F785E15-B118-61D6-1964-3D5DFF8C038C}"/>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D8FBBCC7-95CF-6556-2E0D-26BD97E1249E}"/>
              </a:ext>
            </a:extLst>
          </p:cNvPr>
          <p:cNvSpPr>
            <a:spLocks noGrp="1"/>
          </p:cNvSpPr>
          <p:nvPr>
            <p:ph type="dt" sz="half" idx="10"/>
          </p:nvPr>
        </p:nvSpPr>
        <p:spPr/>
        <p:txBody>
          <a:bodyPr/>
          <a:lstStyle/>
          <a:p>
            <a:fld id="{6B512EDB-B6B4-4217-8007-C5A278B9E147}" type="datetimeFigureOut">
              <a:rPr lang="en-GB" smtClean="0"/>
              <a:t>13/03/2025</a:t>
            </a:fld>
            <a:endParaRPr lang="en-GB"/>
          </a:p>
        </p:txBody>
      </p:sp>
      <p:sp>
        <p:nvSpPr>
          <p:cNvPr id="5" name="Footer Placeholder 4">
            <a:extLst>
              <a:ext uri="{FF2B5EF4-FFF2-40B4-BE49-F238E27FC236}">
                <a16:creationId xmlns:a16="http://schemas.microsoft.com/office/drawing/2014/main" id="{46C5B6BB-5934-60C0-BCEF-579923E06BD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7C74AF9-F9F7-7002-C95F-56EB951B1A85}"/>
              </a:ext>
            </a:extLst>
          </p:cNvPr>
          <p:cNvSpPr>
            <a:spLocks noGrp="1"/>
          </p:cNvSpPr>
          <p:nvPr>
            <p:ph type="sldNum" sz="quarter" idx="12"/>
          </p:nvPr>
        </p:nvSpPr>
        <p:spPr/>
        <p:txBody>
          <a:bodyPr/>
          <a:lstStyle/>
          <a:p>
            <a:fld id="{ADB7CC72-7EB0-415C-BDEE-D58BDD40BF79}" type="slidenum">
              <a:rPr lang="en-GB" smtClean="0"/>
              <a:t>‹#›</a:t>
            </a:fld>
            <a:endParaRPr lang="en-GB"/>
          </a:p>
        </p:txBody>
      </p:sp>
    </p:spTree>
    <p:extLst>
      <p:ext uri="{BB962C8B-B14F-4D97-AF65-F5344CB8AC3E}">
        <p14:creationId xmlns:p14="http://schemas.microsoft.com/office/powerpoint/2010/main" val="8147525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A70FD18-BA35-BCBB-74D2-C69A549A9BC4}"/>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D051412C-295F-8C6E-E90C-86D9FF4C3720}"/>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DC195ECB-A593-684F-FD16-0F1E10B3FA58}"/>
              </a:ext>
            </a:extLst>
          </p:cNvPr>
          <p:cNvSpPr>
            <a:spLocks noGrp="1"/>
          </p:cNvSpPr>
          <p:nvPr>
            <p:ph type="dt" sz="half" idx="10"/>
          </p:nvPr>
        </p:nvSpPr>
        <p:spPr/>
        <p:txBody>
          <a:bodyPr/>
          <a:lstStyle/>
          <a:p>
            <a:fld id="{6B512EDB-B6B4-4217-8007-C5A278B9E147}" type="datetimeFigureOut">
              <a:rPr lang="en-GB" smtClean="0"/>
              <a:t>13/03/2025</a:t>
            </a:fld>
            <a:endParaRPr lang="en-GB"/>
          </a:p>
        </p:txBody>
      </p:sp>
      <p:sp>
        <p:nvSpPr>
          <p:cNvPr id="5" name="Footer Placeholder 4">
            <a:extLst>
              <a:ext uri="{FF2B5EF4-FFF2-40B4-BE49-F238E27FC236}">
                <a16:creationId xmlns:a16="http://schemas.microsoft.com/office/drawing/2014/main" id="{0F2BD329-0F0C-F60F-38D5-EA1C5ABA181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C62F9E8-742C-34A7-F14A-937B5D5F80B6}"/>
              </a:ext>
            </a:extLst>
          </p:cNvPr>
          <p:cNvSpPr>
            <a:spLocks noGrp="1"/>
          </p:cNvSpPr>
          <p:nvPr>
            <p:ph type="sldNum" sz="quarter" idx="12"/>
          </p:nvPr>
        </p:nvSpPr>
        <p:spPr/>
        <p:txBody>
          <a:bodyPr/>
          <a:lstStyle/>
          <a:p>
            <a:fld id="{ADB7CC72-7EB0-415C-BDEE-D58BDD40BF79}" type="slidenum">
              <a:rPr lang="en-GB" smtClean="0"/>
              <a:t>‹#›</a:t>
            </a:fld>
            <a:endParaRPr lang="en-GB"/>
          </a:p>
        </p:txBody>
      </p:sp>
    </p:spTree>
    <p:extLst>
      <p:ext uri="{BB962C8B-B14F-4D97-AF65-F5344CB8AC3E}">
        <p14:creationId xmlns:p14="http://schemas.microsoft.com/office/powerpoint/2010/main" val="2475486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2_Teal Line">
    <p:spTree>
      <p:nvGrpSpPr>
        <p:cNvPr id="1" name=""/>
        <p:cNvGrpSpPr/>
        <p:nvPr/>
      </p:nvGrpSpPr>
      <p:grpSpPr>
        <a:xfrm>
          <a:off x="0" y="0"/>
          <a:ext cx="0" cy="0"/>
          <a:chOff x="0" y="0"/>
          <a:chExt cx="0" cy="0"/>
        </a:xfrm>
      </p:grpSpPr>
      <p:pic>
        <p:nvPicPr>
          <p:cNvPr id="8" name="Picture 7" descr="A picture containing text, sign&#10;&#10;Description automatically generated">
            <a:extLst>
              <a:ext uri="{FF2B5EF4-FFF2-40B4-BE49-F238E27FC236}">
                <a16:creationId xmlns:a16="http://schemas.microsoft.com/office/drawing/2014/main" id="{A37B8E2A-9C55-FF47-979B-4166296E68AC}"/>
              </a:ext>
            </a:extLst>
          </p:cNvPr>
          <p:cNvPicPr>
            <a:picLocks noChangeAspect="1"/>
          </p:cNvPicPr>
          <p:nvPr/>
        </p:nvPicPr>
        <p:blipFill>
          <a:blip r:embed="rId2"/>
          <a:stretch>
            <a:fillRect/>
          </a:stretch>
        </p:blipFill>
        <p:spPr>
          <a:xfrm>
            <a:off x="9912349" y="334963"/>
            <a:ext cx="1908175" cy="772434"/>
          </a:xfrm>
          <a:prstGeom prst="rect">
            <a:avLst/>
          </a:prstGeom>
        </p:spPr>
      </p:pic>
      <p:sp>
        <p:nvSpPr>
          <p:cNvPr id="4" name="Rectangle 3">
            <a:extLst>
              <a:ext uri="{FF2B5EF4-FFF2-40B4-BE49-F238E27FC236}">
                <a16:creationId xmlns:a16="http://schemas.microsoft.com/office/drawing/2014/main" id="{F76B9A54-5AEA-DD47-9624-49782F5B253F}"/>
              </a:ext>
            </a:extLst>
          </p:cNvPr>
          <p:cNvSpPr/>
          <p:nvPr/>
        </p:nvSpPr>
        <p:spPr>
          <a:xfrm>
            <a:off x="-1" y="6524624"/>
            <a:ext cx="12192001" cy="333375"/>
          </a:xfrm>
          <a:prstGeom prst="rect">
            <a:avLst/>
          </a:prstGeom>
          <a:solidFill>
            <a:srgbClr val="00A9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2" name="Slide Number Placeholder 5">
            <a:extLst>
              <a:ext uri="{FF2B5EF4-FFF2-40B4-BE49-F238E27FC236}">
                <a16:creationId xmlns:a16="http://schemas.microsoft.com/office/drawing/2014/main" id="{AB1E5ABF-E9E3-BE62-6D02-8506C330CBED}"/>
              </a:ext>
            </a:extLst>
          </p:cNvPr>
          <p:cNvSpPr>
            <a:spLocks noGrp="1"/>
          </p:cNvSpPr>
          <p:nvPr>
            <p:ph type="sldNum" sz="quarter" idx="4"/>
          </p:nvPr>
        </p:nvSpPr>
        <p:spPr>
          <a:xfrm>
            <a:off x="8602054" y="619037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0652FC-2AD3-0140-A404-2F85095173EC}" type="slidenum">
              <a:rPr lang="en-US" smtClean="0"/>
              <a:t>‹#›</a:t>
            </a:fld>
            <a:endParaRPr lang="en-US"/>
          </a:p>
        </p:txBody>
      </p:sp>
      <p:sp>
        <p:nvSpPr>
          <p:cNvPr id="3" name="Slide Number Placeholder 1">
            <a:extLst>
              <a:ext uri="{FF2B5EF4-FFF2-40B4-BE49-F238E27FC236}">
                <a16:creationId xmlns:a16="http://schemas.microsoft.com/office/drawing/2014/main" id="{4C4A73C7-5164-08CF-DDFB-8DBF6E2B370E}"/>
              </a:ext>
            </a:extLst>
          </p:cNvPr>
          <p:cNvSpPr txBox="1">
            <a:spLocks/>
          </p:cNvSpPr>
          <p:nvPr userDrawn="1"/>
        </p:nvSpPr>
        <p:spPr>
          <a:xfrm>
            <a:off x="8602054" y="6190374"/>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810652FC-2AD3-0140-A404-2F85095173EC}" type="slidenum">
              <a:rPr lang="en-US" smtClean="0">
                <a:solidFill>
                  <a:srgbClr val="585857">
                    <a:tint val="75000"/>
                  </a:srgbClr>
                </a:solidFill>
                <a:latin typeface="Calibri" panose="020F0502020204030204" pitchFamily="34" charset="0"/>
                <a:cs typeface="Calibri" panose="020F0502020204030204" pitchFamily="34" charset="0"/>
              </a:rPr>
              <a:pPr>
                <a:defRPr/>
              </a:pPr>
              <a:t>‹#›</a:t>
            </a:fld>
            <a:endParaRPr lang="en-US">
              <a:solidFill>
                <a:srgbClr val="585857">
                  <a:tint val="75000"/>
                </a:srgbClr>
              </a:solidFill>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A11883AA-FA14-241D-B6FF-98820AC628F1}"/>
              </a:ext>
            </a:extLst>
          </p:cNvPr>
          <p:cNvSpPr txBox="1"/>
          <p:nvPr userDrawn="1"/>
        </p:nvSpPr>
        <p:spPr>
          <a:xfrm>
            <a:off x="287383" y="444137"/>
            <a:ext cx="9117874" cy="1077218"/>
          </a:xfrm>
          <a:prstGeom prst="rect">
            <a:avLst/>
          </a:prstGeom>
          <a:noFill/>
        </p:spPr>
        <p:txBody>
          <a:bodyPr wrap="square" lIns="91440" tIns="45720" rIns="91440" bIns="45720" rtlCol="0" anchor="t">
            <a:spAutoFit/>
          </a:bodyPr>
          <a:lstStyle/>
          <a:p>
            <a:pPr>
              <a:defRPr/>
            </a:pPr>
            <a:r>
              <a:rPr kumimoji="0" lang="en-GB" sz="3600" b="1" i="0" u="none" strike="noStrike" kern="1200" cap="none" spc="0" normalizeH="0" baseline="0" noProof="0">
                <a:ln>
                  <a:noFill/>
                </a:ln>
                <a:solidFill>
                  <a:srgbClr val="00AEAA"/>
                </a:solidFill>
                <a:effectLst/>
                <a:uLnTx/>
                <a:uFillTx/>
                <a:latin typeface="Calibri" panose="020F0502020204030204" pitchFamily="34" charset="0"/>
                <a:cs typeface="Calibri" panose="020F0502020204030204" pitchFamily="34" charset="0"/>
              </a:rPr>
              <a:t>The Government’s vision for work experience</a:t>
            </a:r>
            <a:endParaRPr kumimoji="0" lang="en-GB" sz="2800" b="0" i="0" u="none" strike="noStrike" kern="1200" cap="none" spc="0" normalizeH="0" baseline="0" noProof="0">
              <a:ln>
                <a:noFill/>
              </a:ln>
              <a:solidFill>
                <a:srgbClr val="00AEAA"/>
              </a:solidFill>
              <a:effectLst/>
              <a:uLnTx/>
              <a:uFillTx/>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a:ln>
                <a:noFill/>
              </a:ln>
              <a:solidFill>
                <a:srgbClr val="00AEAA"/>
              </a:solidFill>
              <a:effectLst/>
              <a:uLnTx/>
              <a:uFillTx/>
              <a:latin typeface="Calibri" panose="020F0502020204030204" pitchFamily="34" charset="0"/>
              <a:cs typeface="Calibri" panose="020F0502020204030204" pitchFamily="34" charset="0"/>
            </a:endParaRPr>
          </a:p>
        </p:txBody>
      </p:sp>
      <p:sp>
        <p:nvSpPr>
          <p:cNvPr id="6" name="Rectangle 1">
            <a:extLst>
              <a:ext uri="{FF2B5EF4-FFF2-40B4-BE49-F238E27FC236}">
                <a16:creationId xmlns:a16="http://schemas.microsoft.com/office/drawing/2014/main" id="{032EE8FF-9FC4-022F-84FA-C60889297014}"/>
              </a:ext>
            </a:extLst>
          </p:cNvPr>
          <p:cNvSpPr>
            <a:spLocks noChangeArrowheads="1"/>
          </p:cNvSpPr>
          <p:nvPr userDrawn="1"/>
        </p:nvSpPr>
        <p:spPr bwMode="auto">
          <a:xfrm>
            <a:off x="386238" y="1519864"/>
            <a:ext cx="11617234" cy="45550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342900" marR="0" lvl="0" indent="-342900" algn="l" defTabSz="914400" rtl="0" eaLnBrk="0" fontAlgn="base" latinLnBrk="0" hangingPunct="0">
              <a:lnSpc>
                <a:spcPct val="100000"/>
              </a:lnSpc>
              <a:spcBef>
                <a:spcPct val="0"/>
              </a:spcBef>
              <a:spcAft>
                <a:spcPts val="600"/>
              </a:spcAft>
              <a:buClrTx/>
              <a:buSzTx/>
              <a:buFont typeface="Arial" panose="020B0604020202020204" pitchFamily="34" charset="0"/>
              <a:buChar char="•"/>
              <a:tabLst/>
              <a:defRPr/>
            </a:pPr>
            <a:r>
              <a:rPr kumimoji="0" lang="en-GB" altLang="en-US" sz="2000" b="0" i="0" u="none" strike="noStrike" kern="1200" cap="none" spc="0" normalizeH="0" baseline="0" noProof="0">
                <a:ln>
                  <a:noFill/>
                </a:ln>
                <a:effectLst/>
                <a:uLnTx/>
                <a:uFillTx/>
                <a:latin typeface="Calibri" panose="020F0502020204030204" pitchFamily="34" charset="0"/>
                <a:ea typeface="Calibri" panose="020F0502020204030204" pitchFamily="34" charset="0"/>
                <a:cs typeface="Calibri" panose="020F0502020204030204" pitchFamily="34" charset="0"/>
              </a:rPr>
              <a:t>Ambition to deliver </a:t>
            </a:r>
            <a:r>
              <a:rPr kumimoji="0" lang="en-GB" altLang="en-US" sz="2000" b="1" i="0" u="none" strike="noStrike" kern="1200" cap="none" spc="0" normalizeH="0" baseline="0" noProof="0">
                <a:ln>
                  <a:noFill/>
                </a:ln>
                <a:solidFill>
                  <a:srgbClr val="0A6D94"/>
                </a:solidFill>
                <a:effectLst/>
                <a:uLnTx/>
                <a:uFillTx/>
                <a:latin typeface="Calibri" panose="020F0502020204030204" pitchFamily="34" charset="0"/>
                <a:ea typeface="Calibri" panose="020F0502020204030204" pitchFamily="34" charset="0"/>
                <a:cs typeface="Calibri" panose="020F0502020204030204" pitchFamily="34" charset="0"/>
              </a:rPr>
              <a:t>two weeks’ worth of work experience</a:t>
            </a:r>
            <a:r>
              <a:rPr kumimoji="0" lang="en-GB" altLang="en-US" sz="2000" b="0" i="0" u="none" strike="noStrike" kern="1200" cap="none" spc="0" normalizeH="0" baseline="0" noProof="0">
                <a:ln>
                  <a:noFill/>
                </a:ln>
                <a:solidFill>
                  <a:srgbClr val="0A6D94"/>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GB" altLang="en-US" sz="2000" b="0" i="0" u="none" strike="noStrike" kern="1200" cap="none" spc="0" normalizeH="0" baseline="0" noProof="0">
                <a:ln>
                  <a:noFill/>
                </a:ln>
                <a:effectLst/>
                <a:uLnTx/>
                <a:uFillTx/>
                <a:latin typeface="Calibri" panose="020F0502020204030204" pitchFamily="34" charset="0"/>
                <a:ea typeface="Calibri" panose="020F0502020204030204" pitchFamily="34" charset="0"/>
                <a:cs typeface="Calibri" panose="020F0502020204030204" pitchFamily="34" charset="0"/>
              </a:rPr>
              <a:t>for every young person- with a focus on multiple, targeted and variable workplace experiences, totalling 10 days.</a:t>
            </a:r>
            <a:endParaRPr kumimoji="0" lang="en-GB" altLang="en-US" sz="2000" b="0" i="0" u="none" strike="noStrike" kern="1200" cap="none" spc="0" normalizeH="0" baseline="0" noProof="0">
              <a:ln>
                <a:noFill/>
              </a:ln>
              <a:effectLst/>
              <a:uLnTx/>
              <a:uFillTx/>
              <a:latin typeface="Calibri" panose="020F0502020204030204" pitchFamily="34" charset="0"/>
              <a:cs typeface="Calibri" panose="020F0502020204030204" pitchFamily="34" charset="0"/>
            </a:endParaRPr>
          </a:p>
          <a:p>
            <a:pPr marL="342900" marR="0" lvl="0" indent="-342900" algn="l" defTabSz="914400" rtl="0" eaLnBrk="0" fontAlgn="base" latinLnBrk="0" hangingPunct="0">
              <a:lnSpc>
                <a:spcPct val="100000"/>
              </a:lnSpc>
              <a:spcBef>
                <a:spcPct val="0"/>
              </a:spcBef>
              <a:spcAft>
                <a:spcPts val="600"/>
              </a:spcAft>
              <a:buClrTx/>
              <a:buSzTx/>
              <a:buFont typeface="Arial" panose="020B0604020202020204" pitchFamily="34" charset="0"/>
              <a:buChar char="•"/>
              <a:tabLst/>
              <a:defRPr/>
            </a:pPr>
            <a:r>
              <a:rPr kumimoji="0" lang="en-GB" altLang="en-US" sz="2000" b="0" i="0" u="none" strike="noStrike" kern="1200" cap="none" spc="0" normalizeH="0" baseline="0" noProof="0">
                <a:ln>
                  <a:noFill/>
                </a:ln>
                <a:effectLst/>
                <a:uLnTx/>
                <a:uFillTx/>
                <a:latin typeface="Calibri" panose="020F0502020204030204" pitchFamily="34" charset="0"/>
                <a:ea typeface="Calibri" panose="020F0502020204030204" pitchFamily="34" charset="0"/>
                <a:cs typeface="Calibri" panose="020F0502020204030204" pitchFamily="34" charset="0"/>
              </a:rPr>
              <a:t>Expect work experience to be pivotal in improving work readiness and employability</a:t>
            </a:r>
            <a:endParaRPr kumimoji="0" lang="en-GB" altLang="en-US" sz="2000" b="0" i="0" u="none" strike="noStrike" kern="1200" cap="none" spc="0" normalizeH="0" baseline="0" noProof="0">
              <a:ln>
                <a:noFill/>
              </a:ln>
              <a:effectLst/>
              <a:uLnTx/>
              <a:uFillTx/>
              <a:latin typeface="Calibri" panose="020F0502020204030204" pitchFamily="34" charset="0"/>
              <a:cs typeface="Calibri" panose="020F0502020204030204" pitchFamily="34" charset="0"/>
            </a:endParaRPr>
          </a:p>
          <a:p>
            <a:pPr marL="342900" marR="0" lvl="0" indent="-342900" algn="l" defTabSz="914400" rtl="0" eaLnBrk="0" fontAlgn="base" latinLnBrk="0" hangingPunct="0">
              <a:lnSpc>
                <a:spcPct val="100000"/>
              </a:lnSpc>
              <a:spcBef>
                <a:spcPct val="0"/>
              </a:spcBef>
              <a:spcAft>
                <a:spcPts val="600"/>
              </a:spcAft>
              <a:buClrTx/>
              <a:buSzTx/>
              <a:buFont typeface="Arial" panose="020B0604020202020204" pitchFamily="34" charset="0"/>
              <a:buChar char="•"/>
              <a:tabLst/>
              <a:defRPr/>
            </a:pPr>
            <a:r>
              <a:rPr kumimoji="0" lang="en-GB" altLang="en-US" sz="2000" b="0" i="0" u="none" strike="noStrike" kern="1200" cap="none" spc="0" normalizeH="0" baseline="0" noProof="0">
                <a:ln>
                  <a:noFill/>
                </a:ln>
                <a:effectLst/>
                <a:uLnTx/>
                <a:uFillTx/>
                <a:latin typeface="Calibri" panose="020F0502020204030204" pitchFamily="34" charset="0"/>
                <a:ea typeface="Calibri" panose="020F0502020204030204" pitchFamily="34" charset="0"/>
                <a:cs typeface="Calibri" panose="020F0502020204030204" pitchFamily="34" charset="0"/>
              </a:rPr>
              <a:t>Experiences should be aspirational and inspirational, employer-led, first hand and active (two-way employer-pupil interaction).</a:t>
            </a:r>
            <a:endParaRPr kumimoji="0" lang="en-GB" altLang="en-US" sz="2000" b="0" i="0" u="none" strike="noStrike" kern="1200" cap="none" spc="0" normalizeH="0" baseline="0" noProof="0">
              <a:ln>
                <a:noFill/>
              </a:ln>
              <a:effectLst/>
              <a:uLnTx/>
              <a:uFillTx/>
              <a:latin typeface="Calibri" panose="020F0502020204030204" pitchFamily="34" charset="0"/>
              <a:cs typeface="Calibri" panose="020F0502020204030204" pitchFamily="34" charset="0"/>
            </a:endParaRPr>
          </a:p>
          <a:p>
            <a:pPr marR="0" lvl="0" algn="l" defTabSz="914400" rtl="0" eaLnBrk="0" fontAlgn="base" latinLnBrk="0" hangingPunct="0">
              <a:lnSpc>
                <a:spcPct val="100000"/>
              </a:lnSpc>
              <a:spcBef>
                <a:spcPct val="0"/>
              </a:spcBef>
              <a:spcAft>
                <a:spcPts val="600"/>
              </a:spcAft>
              <a:buClrTx/>
              <a:buSzTx/>
              <a:tabLst/>
              <a:defRPr/>
            </a:pPr>
            <a:endParaRPr kumimoji="0" lang="en-GB" altLang="en-US" sz="2000" b="0" i="0" u="none" strike="noStrike" kern="1200" cap="none" spc="0" normalizeH="0" baseline="0" noProof="0">
              <a:ln>
                <a:noFill/>
              </a:ln>
              <a:effectLst/>
              <a:uLnTx/>
              <a:uFillTx/>
              <a:latin typeface="Calibri" panose="020F0502020204030204" pitchFamily="34" charset="0"/>
              <a:ea typeface="Calibri" panose="020F0502020204030204" pitchFamily="34" charset="0"/>
              <a:cs typeface="Calibri" panose="020F0502020204030204" pitchFamily="34" charset="0"/>
            </a:endParaRPr>
          </a:p>
          <a:p>
            <a:pPr marR="0" lvl="0" algn="l" defTabSz="914400" rtl="0" eaLnBrk="0" fontAlgn="base" latinLnBrk="0" hangingPunct="0">
              <a:lnSpc>
                <a:spcPct val="100000"/>
              </a:lnSpc>
              <a:spcBef>
                <a:spcPct val="0"/>
              </a:spcBef>
              <a:spcAft>
                <a:spcPts val="600"/>
              </a:spcAft>
              <a:buClrTx/>
              <a:buSzTx/>
              <a:tabLst/>
              <a:defRPr/>
            </a:pPr>
            <a:r>
              <a:rPr kumimoji="0" lang="en-GB" altLang="en-US" sz="2000" b="0" i="0" u="none" strike="noStrike" kern="1200" cap="none" spc="0" normalizeH="0" baseline="0" noProof="0">
                <a:ln>
                  <a:noFill/>
                </a:ln>
                <a:effectLst/>
                <a:uLnTx/>
                <a:uFillTx/>
                <a:latin typeface="Calibri" panose="020F0502020204030204" pitchFamily="34" charset="0"/>
                <a:ea typeface="Calibri" panose="020F0502020204030204" pitchFamily="34" charset="0"/>
                <a:cs typeface="Calibri" panose="020F0502020204030204" pitchFamily="34" charset="0"/>
              </a:rPr>
              <a:t>Expecting this to be broken down into a weeks’ worth in year 7-9 and a further weeks’ worth in year 10 or 11.</a:t>
            </a:r>
            <a:endParaRPr kumimoji="0" lang="en-GB" altLang="en-US" sz="2000" b="0" i="0" u="none" strike="noStrike" kern="1200" cap="none" spc="0" normalizeH="0" baseline="0" noProof="0">
              <a:ln>
                <a:noFill/>
              </a:ln>
              <a:effectLst/>
              <a:uLnTx/>
              <a:uFillTx/>
              <a:latin typeface="Calibri" panose="020F0502020204030204" pitchFamily="34" charset="0"/>
              <a:cs typeface="Calibri" panose="020F0502020204030204" pitchFamily="34" charset="0"/>
            </a:endParaRPr>
          </a:p>
          <a:p>
            <a:pPr marL="800100" marR="0" lvl="1" indent="-342900" algn="l" defTabSz="914400" rtl="0" eaLnBrk="0" fontAlgn="base" latinLnBrk="0" hangingPunct="0">
              <a:lnSpc>
                <a:spcPct val="100000"/>
              </a:lnSpc>
              <a:spcBef>
                <a:spcPct val="0"/>
              </a:spcBef>
              <a:spcAft>
                <a:spcPts val="600"/>
              </a:spcAft>
              <a:buClrTx/>
              <a:buSzTx/>
              <a:buFont typeface="Courier New" panose="02070309020205020404" pitchFamily="49" charset="0"/>
              <a:buChar char="o"/>
              <a:tabLst/>
              <a:defRPr/>
            </a:pPr>
            <a:r>
              <a:rPr kumimoji="0" lang="en-GB" altLang="en-US" sz="2000" b="1" i="0" u="none" strike="noStrike" kern="1200" cap="none" spc="0" normalizeH="0" baseline="0" noProof="0">
                <a:ln>
                  <a:noFill/>
                </a:ln>
                <a:solidFill>
                  <a:srgbClr val="F25E4F"/>
                </a:solidFill>
                <a:effectLst/>
                <a:uLnTx/>
                <a:uFillTx/>
                <a:latin typeface="Calibri" panose="020F0502020204030204" pitchFamily="34" charset="0"/>
                <a:ea typeface="Calibri" panose="020F0502020204030204" pitchFamily="34" charset="0"/>
                <a:cs typeface="Calibri" panose="020F0502020204030204" pitchFamily="34" charset="0"/>
              </a:rPr>
              <a:t>Years 7-9 – </a:t>
            </a:r>
            <a:r>
              <a:rPr kumimoji="0" lang="en-GB" altLang="en-US" sz="2000" b="0" i="0" u="none" strike="noStrike" kern="1200" cap="none" spc="0" normalizeH="0" baseline="0" noProof="0">
                <a:ln>
                  <a:noFill/>
                </a:ln>
                <a:effectLst/>
                <a:uLnTx/>
                <a:uFillTx/>
                <a:latin typeface="Calibri" panose="020F0502020204030204" pitchFamily="34" charset="0"/>
                <a:ea typeface="Calibri" panose="020F0502020204030204" pitchFamily="34" charset="0"/>
                <a:cs typeface="Calibri" panose="020F0502020204030204" pitchFamily="34" charset="0"/>
              </a:rPr>
              <a:t>Multiple and varied employer-led activities (individual or group, supplementing in-person with hybrid or virtual experiences where this can add value) to explore different industries and occupations, in line with Gatsby Benchmark 6.</a:t>
            </a:r>
            <a:endParaRPr kumimoji="0" lang="en-GB" altLang="en-US" sz="2000" b="0" i="0" u="none" strike="noStrike" kern="1200" cap="none" spc="0" normalizeH="0" baseline="0" noProof="0">
              <a:ln>
                <a:noFill/>
              </a:ln>
              <a:effectLst/>
              <a:uLnTx/>
              <a:uFillTx/>
              <a:latin typeface="Calibri" panose="020F0502020204030204" pitchFamily="34" charset="0"/>
              <a:cs typeface="Calibri" panose="020F0502020204030204" pitchFamily="34" charset="0"/>
            </a:endParaRPr>
          </a:p>
          <a:p>
            <a:pPr marL="800100" marR="0" lvl="1" indent="-342900" algn="l" defTabSz="914400" rtl="0" eaLnBrk="0" fontAlgn="base" latinLnBrk="0" hangingPunct="0">
              <a:lnSpc>
                <a:spcPct val="100000"/>
              </a:lnSpc>
              <a:spcBef>
                <a:spcPct val="0"/>
              </a:spcBef>
              <a:spcAft>
                <a:spcPts val="600"/>
              </a:spcAft>
              <a:buClrTx/>
              <a:buSzTx/>
              <a:buFont typeface="Courier New" panose="02070309020205020404" pitchFamily="49" charset="0"/>
              <a:buChar char="o"/>
              <a:tabLst/>
              <a:defRPr/>
            </a:pPr>
            <a:r>
              <a:rPr kumimoji="0" lang="en-GB" altLang="en-US" sz="2000" b="1" i="0" u="none" strike="noStrike" kern="1200" cap="none" spc="0" normalizeH="0" baseline="0" noProof="0">
                <a:ln>
                  <a:noFill/>
                </a:ln>
                <a:solidFill>
                  <a:srgbClr val="F25E4F"/>
                </a:solidFill>
                <a:effectLst/>
                <a:uLnTx/>
                <a:uFillTx/>
                <a:latin typeface="Calibri" panose="020F0502020204030204" pitchFamily="34" charset="0"/>
                <a:ea typeface="Calibri" panose="020F0502020204030204" pitchFamily="34" charset="0"/>
                <a:cs typeface="Calibri" panose="020F0502020204030204" pitchFamily="34" charset="0"/>
              </a:rPr>
              <a:t>Year 10-11 – </a:t>
            </a:r>
            <a:r>
              <a:rPr kumimoji="0" lang="en-GB" altLang="en-US" sz="2000" b="0" i="0" u="none" strike="noStrike" kern="1200" cap="none" spc="0" normalizeH="0" baseline="0" noProof="0">
                <a:ln>
                  <a:noFill/>
                </a:ln>
                <a:effectLst/>
                <a:uLnTx/>
                <a:uFillTx/>
                <a:latin typeface="Calibri" panose="020F0502020204030204" pitchFamily="34" charset="0"/>
                <a:ea typeface="Calibri" panose="020F0502020204030204" pitchFamily="34" charset="0"/>
                <a:cs typeface="Calibri" panose="020F0502020204030204" pitchFamily="34" charset="0"/>
              </a:rPr>
              <a:t>work experience placement(s) totalling one weeks’ worth, in an industry matched to young people’s interests and career aspirations. This should allow pupils to experience a real working environment and begin to develop work-based skills and behaviours .</a:t>
            </a:r>
            <a:endParaRPr kumimoji="0" lang="en-GB" altLang="en-US" sz="2000" b="0" i="0" u="none" strike="noStrike" kern="1200" cap="none" spc="0" normalizeH="0" baseline="0" noProof="0">
              <a:ln>
                <a:noFill/>
              </a:ln>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705555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pic>
        <p:nvPicPr>
          <p:cNvPr id="11" name="Picture 10" descr="A person and child measuring a wall&#10;&#10;Description automatically generated">
            <a:extLst>
              <a:ext uri="{FF2B5EF4-FFF2-40B4-BE49-F238E27FC236}">
                <a16:creationId xmlns:a16="http://schemas.microsoft.com/office/drawing/2014/main" id="{CBC5FBB0-348B-AA73-E366-68E106B788F5}"/>
              </a:ext>
            </a:extLst>
          </p:cNvPr>
          <p:cNvPicPr>
            <a:picLocks noChangeAspect="1"/>
          </p:cNvPicPr>
          <p:nvPr userDrawn="1"/>
        </p:nvPicPr>
        <p:blipFill>
          <a:blip r:embed="rId2">
            <a:extLst>
              <a:ext uri="{28A0092B-C50C-407E-A947-70E740481C1C}">
                <a14:useLocalDpi xmlns:a14="http://schemas.microsoft.com/office/drawing/2010/main" val="0"/>
              </a:ext>
            </a:extLst>
          </a:blip>
          <a:srcRect l="36492" r="3271"/>
          <a:stretch/>
        </p:blipFill>
        <p:spPr>
          <a:xfrm>
            <a:off x="6190889" y="0"/>
            <a:ext cx="6196642" cy="6858000"/>
          </a:xfrm>
          <a:prstGeom prst="rect">
            <a:avLst/>
          </a:prstGeom>
        </p:spPr>
      </p:pic>
      <p:pic>
        <p:nvPicPr>
          <p:cNvPr id="8" name="Picture 7" descr="A picture containing text, sign&#10;&#10;Description automatically generated">
            <a:extLst>
              <a:ext uri="{FF2B5EF4-FFF2-40B4-BE49-F238E27FC236}">
                <a16:creationId xmlns:a16="http://schemas.microsoft.com/office/drawing/2014/main" id="{A37B8E2A-9C55-FF47-979B-4166296E68AC}"/>
              </a:ext>
            </a:extLst>
          </p:cNvPr>
          <p:cNvPicPr>
            <a:picLocks noChangeAspect="1"/>
          </p:cNvPicPr>
          <p:nvPr userDrawn="1"/>
        </p:nvPicPr>
        <p:blipFill>
          <a:blip r:embed="rId3"/>
          <a:stretch>
            <a:fillRect/>
          </a:stretch>
        </p:blipFill>
        <p:spPr>
          <a:xfrm>
            <a:off x="9912349" y="334963"/>
            <a:ext cx="1908175" cy="772434"/>
          </a:xfrm>
          <a:prstGeom prst="rect">
            <a:avLst/>
          </a:prstGeom>
        </p:spPr>
      </p:pic>
      <p:sp>
        <p:nvSpPr>
          <p:cNvPr id="4" name="Rectangle 3">
            <a:extLst>
              <a:ext uri="{FF2B5EF4-FFF2-40B4-BE49-F238E27FC236}">
                <a16:creationId xmlns:a16="http://schemas.microsoft.com/office/drawing/2014/main" id="{F76B9A54-5AEA-DD47-9624-49782F5B253F}"/>
              </a:ext>
            </a:extLst>
          </p:cNvPr>
          <p:cNvSpPr/>
          <p:nvPr userDrawn="1"/>
        </p:nvSpPr>
        <p:spPr>
          <a:xfrm>
            <a:off x="-1" y="6524624"/>
            <a:ext cx="6190889" cy="333375"/>
          </a:xfrm>
          <a:prstGeom prst="rect">
            <a:avLst/>
          </a:prstGeom>
          <a:solidFill>
            <a:srgbClr val="00A9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00140CBD-AF6D-A8A0-82E1-2B6BCEC0BA1C}"/>
              </a:ext>
            </a:extLst>
          </p:cNvPr>
          <p:cNvSpPr txBox="1"/>
          <p:nvPr userDrawn="1"/>
        </p:nvSpPr>
        <p:spPr>
          <a:xfrm>
            <a:off x="484168" y="1773869"/>
            <a:ext cx="7616079"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b="1">
                <a:solidFill>
                  <a:srgbClr val="00AEAA"/>
                </a:solidFill>
                <a:latin typeface="Calibri" panose="020F0502020204030204" pitchFamily="34" charset="0"/>
                <a:ea typeface="Lato" panose="020F0502020204030203" pitchFamily="34" charset="0"/>
                <a:cs typeface="Calibri" panose="020F0502020204030204" pitchFamily="34" charset="0"/>
              </a:rPr>
              <a:t>Modern work experience</a:t>
            </a:r>
          </a:p>
        </p:txBody>
      </p:sp>
      <p:sp>
        <p:nvSpPr>
          <p:cNvPr id="3" name="TextBox 2">
            <a:extLst>
              <a:ext uri="{FF2B5EF4-FFF2-40B4-BE49-F238E27FC236}">
                <a16:creationId xmlns:a16="http://schemas.microsoft.com/office/drawing/2014/main" id="{F7CC39F7-D508-D230-4734-C6F3DCF90122}"/>
              </a:ext>
            </a:extLst>
          </p:cNvPr>
          <p:cNvSpPr txBox="1"/>
          <p:nvPr userDrawn="1"/>
        </p:nvSpPr>
        <p:spPr>
          <a:xfrm>
            <a:off x="484168" y="2626418"/>
            <a:ext cx="5187583" cy="34778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a:solidFill>
                  <a:srgbClr val="00AEAA"/>
                </a:solidFill>
                <a:latin typeface="Calibri" panose="020F0502020204030204" pitchFamily="34" charset="0"/>
                <a:ea typeface="Lato" panose="020F0502020204030203" pitchFamily="34" charset="0"/>
                <a:cs typeface="Calibri" panose="020F0502020204030204" pitchFamily="34" charset="0"/>
              </a:rPr>
              <a:t>Modern work experience </a:t>
            </a:r>
            <a:r>
              <a:rPr lang="en-US" sz="2000">
                <a:latin typeface="Calibri" panose="020F0502020204030204" pitchFamily="34" charset="0"/>
                <a:ea typeface="Lato" panose="020F0502020204030203" pitchFamily="34" charset="0"/>
                <a:cs typeface="Calibri" panose="020F0502020204030204" pitchFamily="34" charset="0"/>
              </a:rPr>
              <a:t>s</a:t>
            </a:r>
            <a:r>
              <a:rPr lang="en-US" sz="2000">
                <a:latin typeface="Calibri" panose="020F0502020204030204" pitchFamily="34" charset="0"/>
                <a:ea typeface="Lato"/>
                <a:cs typeface="Calibri" panose="020F0502020204030204" pitchFamily="34" charset="0"/>
              </a:rPr>
              <a:t>hould guarantee every young person access to high-quality, multiple workplace experiences, totaling ten days' worth throughout secondary education.</a:t>
            </a:r>
          </a:p>
          <a:p>
            <a:endParaRPr lang="en-US" sz="2000">
              <a:latin typeface="Calibri" panose="020F0502020204030204" pitchFamily="34" charset="0"/>
              <a:ea typeface="Lato" panose="020F0502020204030203" pitchFamily="34" charset="0"/>
              <a:cs typeface="Calibri" panose="020F0502020204030204" pitchFamily="34" charset="0"/>
            </a:endParaRPr>
          </a:p>
          <a:p>
            <a:r>
              <a:rPr lang="en-US" sz="2000">
                <a:latin typeface="Calibri" panose="020F0502020204030204" pitchFamily="34" charset="0"/>
                <a:ea typeface="Lato" panose="020F0502020204030203" pitchFamily="34" charset="0"/>
                <a:cs typeface="Calibri" panose="020F0502020204030204" pitchFamily="34" charset="0"/>
              </a:rPr>
              <a:t>Supported</a:t>
            </a:r>
            <a:r>
              <a:rPr lang="en-US" sz="2000">
                <a:latin typeface="Calibri" panose="020F0502020204030204" pitchFamily="34" charset="0"/>
                <a:ea typeface="Lato"/>
                <a:cs typeface="Calibri" panose="020F0502020204030204" pitchFamily="34" charset="0"/>
              </a:rPr>
              <a:t> by The Careers &amp; Enterprise Company, this equitable approach will facilitate a variety of experiences starting early, connecting education and young people with industry and unlocking the skills and opportunities of the future workforce. </a:t>
            </a:r>
          </a:p>
        </p:txBody>
      </p:sp>
      <p:pic>
        <p:nvPicPr>
          <p:cNvPr id="5" name="Picture 4">
            <a:extLst>
              <a:ext uri="{FF2B5EF4-FFF2-40B4-BE49-F238E27FC236}">
                <a16:creationId xmlns:a16="http://schemas.microsoft.com/office/drawing/2014/main" id="{2A1F430B-24F8-57EB-5A92-7473881AC094}"/>
              </a:ext>
            </a:extLst>
          </p:cNvPr>
          <p:cNvPicPr>
            <a:picLocks noChangeAspect="1"/>
          </p:cNvPicPr>
          <p:nvPr userDrawn="1"/>
        </p:nvPicPr>
        <p:blipFill>
          <a:blip r:embed="rId4"/>
          <a:stretch>
            <a:fillRect/>
          </a:stretch>
        </p:blipFill>
        <p:spPr>
          <a:xfrm>
            <a:off x="484168" y="432486"/>
            <a:ext cx="1135165" cy="1135165"/>
          </a:xfrm>
          <a:prstGeom prst="rect">
            <a:avLst/>
          </a:prstGeom>
        </p:spPr>
      </p:pic>
    </p:spTree>
    <p:extLst>
      <p:ext uri="{BB962C8B-B14F-4D97-AF65-F5344CB8AC3E}">
        <p14:creationId xmlns:p14="http://schemas.microsoft.com/office/powerpoint/2010/main" val="36093845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Circles Teal">
    <p:spTree>
      <p:nvGrpSpPr>
        <p:cNvPr id="1" name=""/>
        <p:cNvGrpSpPr/>
        <p:nvPr/>
      </p:nvGrpSpPr>
      <p:grpSpPr>
        <a:xfrm>
          <a:off x="0" y="0"/>
          <a:ext cx="0" cy="0"/>
          <a:chOff x="0" y="0"/>
          <a:chExt cx="0" cy="0"/>
        </a:xfrm>
      </p:grpSpPr>
      <p:pic>
        <p:nvPicPr>
          <p:cNvPr id="8" name="Picture 7" descr="A picture containing text, sign&#10;&#10;Description automatically generated">
            <a:extLst>
              <a:ext uri="{FF2B5EF4-FFF2-40B4-BE49-F238E27FC236}">
                <a16:creationId xmlns:a16="http://schemas.microsoft.com/office/drawing/2014/main" id="{A37B8E2A-9C55-FF47-979B-4166296E68AC}"/>
              </a:ext>
            </a:extLst>
          </p:cNvPr>
          <p:cNvPicPr>
            <a:picLocks noChangeAspect="1"/>
          </p:cNvPicPr>
          <p:nvPr/>
        </p:nvPicPr>
        <p:blipFill>
          <a:blip r:embed="rId2"/>
          <a:stretch>
            <a:fillRect/>
          </a:stretch>
        </p:blipFill>
        <p:spPr>
          <a:xfrm>
            <a:off x="9912349" y="334963"/>
            <a:ext cx="1908175" cy="772434"/>
          </a:xfrm>
          <a:prstGeom prst="rect">
            <a:avLst/>
          </a:prstGeom>
        </p:spPr>
      </p:pic>
      <p:sp>
        <p:nvSpPr>
          <p:cNvPr id="4" name="Rectangle 3">
            <a:extLst>
              <a:ext uri="{FF2B5EF4-FFF2-40B4-BE49-F238E27FC236}">
                <a16:creationId xmlns:a16="http://schemas.microsoft.com/office/drawing/2014/main" id="{C9149ABF-D5F4-0146-9B09-669171DF2A67}"/>
              </a:ext>
            </a:extLst>
          </p:cNvPr>
          <p:cNvSpPr/>
          <p:nvPr/>
        </p:nvSpPr>
        <p:spPr>
          <a:xfrm>
            <a:off x="1" y="0"/>
            <a:ext cx="12192000" cy="6858000"/>
          </a:xfrm>
          <a:prstGeom prst="rect">
            <a:avLst/>
          </a:prstGeom>
          <a:solidFill>
            <a:srgbClr val="00A9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pic>
        <p:nvPicPr>
          <p:cNvPr id="5" name="Picture 4" descr="A picture containing text&#10;&#10;Description automatically generated">
            <a:extLst>
              <a:ext uri="{FF2B5EF4-FFF2-40B4-BE49-F238E27FC236}">
                <a16:creationId xmlns:a16="http://schemas.microsoft.com/office/drawing/2014/main" id="{E67F7E83-D159-BB4F-ADAE-CE938E22809A}"/>
              </a:ext>
            </a:extLst>
          </p:cNvPr>
          <p:cNvPicPr>
            <a:picLocks noChangeAspect="1"/>
          </p:cNvPicPr>
          <p:nvPr/>
        </p:nvPicPr>
        <p:blipFill>
          <a:blip r:embed="rId3"/>
          <a:stretch>
            <a:fillRect/>
          </a:stretch>
        </p:blipFill>
        <p:spPr>
          <a:xfrm>
            <a:off x="9912348" y="296863"/>
            <a:ext cx="1908176" cy="772435"/>
          </a:xfrm>
          <a:prstGeom prst="rect">
            <a:avLst/>
          </a:prstGeom>
        </p:spPr>
      </p:pic>
      <p:pic>
        <p:nvPicPr>
          <p:cNvPr id="6" name="Picture 5">
            <a:extLst>
              <a:ext uri="{FF2B5EF4-FFF2-40B4-BE49-F238E27FC236}">
                <a16:creationId xmlns:a16="http://schemas.microsoft.com/office/drawing/2014/main" id="{B7493131-0071-9343-8BB9-5937799C213F}"/>
              </a:ext>
            </a:extLst>
          </p:cNvPr>
          <p:cNvPicPr>
            <a:picLocks noChangeAspect="1"/>
          </p:cNvPicPr>
          <p:nvPr/>
        </p:nvPicPr>
        <p:blipFill rotWithShape="1">
          <a:blip r:embed="rId4">
            <a:alphaModFix amt="50000"/>
          </a:blip>
          <a:srcRect l="41935" t="45045" r="42085" b="37103"/>
          <a:stretch/>
        </p:blipFill>
        <p:spPr>
          <a:xfrm>
            <a:off x="8736227" y="1161536"/>
            <a:ext cx="3455773" cy="5696464"/>
          </a:xfrm>
          <a:prstGeom prst="rect">
            <a:avLst/>
          </a:prstGeom>
        </p:spPr>
      </p:pic>
      <p:sp>
        <p:nvSpPr>
          <p:cNvPr id="2" name="Slide Number Placeholder 5">
            <a:extLst>
              <a:ext uri="{FF2B5EF4-FFF2-40B4-BE49-F238E27FC236}">
                <a16:creationId xmlns:a16="http://schemas.microsoft.com/office/drawing/2014/main" id="{1D032585-F0C6-3428-0E22-8F5256C0C0C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0652FC-2AD3-0140-A404-2F85095173EC}" type="slidenum">
              <a:rPr lang="en-US" smtClean="0"/>
              <a:t>‹#›</a:t>
            </a:fld>
            <a:endParaRPr lang="en-US"/>
          </a:p>
        </p:txBody>
      </p:sp>
    </p:spTree>
    <p:extLst>
      <p:ext uri="{BB962C8B-B14F-4D97-AF65-F5344CB8AC3E}">
        <p14:creationId xmlns:p14="http://schemas.microsoft.com/office/powerpoint/2010/main" val="42264593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Blank with Logo">
    <p:spTree>
      <p:nvGrpSpPr>
        <p:cNvPr id="1" name=""/>
        <p:cNvGrpSpPr/>
        <p:nvPr/>
      </p:nvGrpSpPr>
      <p:grpSpPr>
        <a:xfrm>
          <a:off x="0" y="0"/>
          <a:ext cx="0" cy="0"/>
          <a:chOff x="0" y="0"/>
          <a:chExt cx="0" cy="0"/>
        </a:xfrm>
      </p:grpSpPr>
      <p:pic>
        <p:nvPicPr>
          <p:cNvPr id="8" name="Picture 7" descr="A picture containing text, sign&#10;&#10;Description automatically generated">
            <a:extLst>
              <a:ext uri="{FF2B5EF4-FFF2-40B4-BE49-F238E27FC236}">
                <a16:creationId xmlns:a16="http://schemas.microsoft.com/office/drawing/2014/main" id="{A37B8E2A-9C55-FF47-979B-4166296E68AC}"/>
              </a:ext>
            </a:extLst>
          </p:cNvPr>
          <p:cNvPicPr>
            <a:picLocks noChangeAspect="1"/>
          </p:cNvPicPr>
          <p:nvPr/>
        </p:nvPicPr>
        <p:blipFill>
          <a:blip r:embed="rId2"/>
          <a:stretch>
            <a:fillRect/>
          </a:stretch>
        </p:blipFill>
        <p:spPr>
          <a:xfrm>
            <a:off x="9912349" y="334963"/>
            <a:ext cx="1908175" cy="772434"/>
          </a:xfrm>
          <a:prstGeom prst="rect">
            <a:avLst/>
          </a:prstGeom>
        </p:spPr>
      </p:pic>
      <p:sp>
        <p:nvSpPr>
          <p:cNvPr id="2" name="Slide Number Placeholder 5">
            <a:extLst>
              <a:ext uri="{FF2B5EF4-FFF2-40B4-BE49-F238E27FC236}">
                <a16:creationId xmlns:a16="http://schemas.microsoft.com/office/drawing/2014/main" id="{AB721631-0617-F435-6F43-075C807D19A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0652FC-2AD3-0140-A404-2F85095173EC}" type="slidenum">
              <a:rPr lang="en-US" smtClean="0"/>
              <a:t>‹#›</a:t>
            </a:fld>
            <a:endParaRPr lang="en-US"/>
          </a:p>
        </p:txBody>
      </p:sp>
    </p:spTree>
    <p:extLst>
      <p:ext uri="{BB962C8B-B14F-4D97-AF65-F5344CB8AC3E}">
        <p14:creationId xmlns:p14="http://schemas.microsoft.com/office/powerpoint/2010/main" val="41302321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C96FB-C29B-09A0-EDCD-2EDFF2ECACD1}"/>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095F323E-947D-FF37-A6E2-12E561749CF1}"/>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B8A53A10-C7E8-636A-11D0-99B59EBAAE86}"/>
              </a:ext>
            </a:extLst>
          </p:cNvPr>
          <p:cNvSpPr>
            <a:spLocks noGrp="1"/>
          </p:cNvSpPr>
          <p:nvPr>
            <p:ph type="dt" sz="half" idx="10"/>
          </p:nvPr>
        </p:nvSpPr>
        <p:spPr/>
        <p:txBody>
          <a:bodyPr/>
          <a:lstStyle/>
          <a:p>
            <a:fld id="{6B512EDB-B6B4-4217-8007-C5A278B9E147}" type="datetimeFigureOut">
              <a:rPr lang="en-GB" smtClean="0"/>
              <a:t>13/03/2025</a:t>
            </a:fld>
            <a:endParaRPr lang="en-GB"/>
          </a:p>
        </p:txBody>
      </p:sp>
      <p:sp>
        <p:nvSpPr>
          <p:cNvPr id="5" name="Footer Placeholder 4">
            <a:extLst>
              <a:ext uri="{FF2B5EF4-FFF2-40B4-BE49-F238E27FC236}">
                <a16:creationId xmlns:a16="http://schemas.microsoft.com/office/drawing/2014/main" id="{12B2EEF4-2FD9-6456-A53C-197238F81E1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49A980B-2D18-7A68-D7CD-BE6A73FDF1BA}"/>
              </a:ext>
            </a:extLst>
          </p:cNvPr>
          <p:cNvSpPr>
            <a:spLocks noGrp="1"/>
          </p:cNvSpPr>
          <p:nvPr>
            <p:ph type="sldNum" sz="quarter" idx="12"/>
          </p:nvPr>
        </p:nvSpPr>
        <p:spPr/>
        <p:txBody>
          <a:bodyPr/>
          <a:lstStyle/>
          <a:p>
            <a:fld id="{ADB7CC72-7EB0-415C-BDEE-D58BDD40BF79}" type="slidenum">
              <a:rPr lang="en-GB" smtClean="0"/>
              <a:t>‹#›</a:t>
            </a:fld>
            <a:endParaRPr lang="en-GB"/>
          </a:p>
        </p:txBody>
      </p:sp>
    </p:spTree>
    <p:extLst>
      <p:ext uri="{BB962C8B-B14F-4D97-AF65-F5344CB8AC3E}">
        <p14:creationId xmlns:p14="http://schemas.microsoft.com/office/powerpoint/2010/main" val="37489662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5E959E-680E-8994-43E0-486041248A1E}"/>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30798F2A-BE45-6321-6CFC-3FF5C3EA47CE}"/>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C14F0B11-12C3-CB4E-B411-65940E80126F}"/>
              </a:ext>
            </a:extLst>
          </p:cNvPr>
          <p:cNvSpPr>
            <a:spLocks noGrp="1"/>
          </p:cNvSpPr>
          <p:nvPr>
            <p:ph type="dt" sz="half" idx="10"/>
          </p:nvPr>
        </p:nvSpPr>
        <p:spPr/>
        <p:txBody>
          <a:bodyPr/>
          <a:lstStyle/>
          <a:p>
            <a:fld id="{6B512EDB-B6B4-4217-8007-C5A278B9E147}" type="datetimeFigureOut">
              <a:rPr lang="en-GB" smtClean="0"/>
              <a:t>13/03/2025</a:t>
            </a:fld>
            <a:endParaRPr lang="en-GB"/>
          </a:p>
        </p:txBody>
      </p:sp>
      <p:sp>
        <p:nvSpPr>
          <p:cNvPr id="5" name="Footer Placeholder 4">
            <a:extLst>
              <a:ext uri="{FF2B5EF4-FFF2-40B4-BE49-F238E27FC236}">
                <a16:creationId xmlns:a16="http://schemas.microsoft.com/office/drawing/2014/main" id="{3CAB7BD9-ED78-96DE-702D-2AFE32794DC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ADEA824-933B-2A73-27A2-B1D0ED3159C4}"/>
              </a:ext>
            </a:extLst>
          </p:cNvPr>
          <p:cNvSpPr>
            <a:spLocks noGrp="1"/>
          </p:cNvSpPr>
          <p:nvPr>
            <p:ph type="sldNum" sz="quarter" idx="12"/>
          </p:nvPr>
        </p:nvSpPr>
        <p:spPr/>
        <p:txBody>
          <a:bodyPr/>
          <a:lstStyle/>
          <a:p>
            <a:fld id="{ADB7CC72-7EB0-415C-BDEE-D58BDD40BF79}" type="slidenum">
              <a:rPr lang="en-GB" smtClean="0"/>
              <a:t>‹#›</a:t>
            </a:fld>
            <a:endParaRPr lang="en-GB"/>
          </a:p>
        </p:txBody>
      </p:sp>
    </p:spTree>
    <p:extLst>
      <p:ext uri="{BB962C8B-B14F-4D97-AF65-F5344CB8AC3E}">
        <p14:creationId xmlns:p14="http://schemas.microsoft.com/office/powerpoint/2010/main" val="37662168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ABDE89-3967-00EF-8160-AD63A4CC2A45}"/>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81628959-E12E-0268-A607-D50617631E5F}"/>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B18A1A23-DF67-EAC9-2A5F-7FCB2903374A}"/>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E36ACF6C-4A8E-0FB4-34F1-DDF8CCBAA1F9}"/>
              </a:ext>
            </a:extLst>
          </p:cNvPr>
          <p:cNvSpPr>
            <a:spLocks noGrp="1"/>
          </p:cNvSpPr>
          <p:nvPr>
            <p:ph type="dt" sz="half" idx="10"/>
          </p:nvPr>
        </p:nvSpPr>
        <p:spPr/>
        <p:txBody>
          <a:bodyPr/>
          <a:lstStyle/>
          <a:p>
            <a:fld id="{6B512EDB-B6B4-4217-8007-C5A278B9E147}" type="datetimeFigureOut">
              <a:rPr lang="en-GB" smtClean="0"/>
              <a:t>13/03/2025</a:t>
            </a:fld>
            <a:endParaRPr lang="en-GB"/>
          </a:p>
        </p:txBody>
      </p:sp>
      <p:sp>
        <p:nvSpPr>
          <p:cNvPr id="6" name="Footer Placeholder 5">
            <a:extLst>
              <a:ext uri="{FF2B5EF4-FFF2-40B4-BE49-F238E27FC236}">
                <a16:creationId xmlns:a16="http://schemas.microsoft.com/office/drawing/2014/main" id="{55FFA1FC-0CC5-8F0B-3FA6-5E3573AF663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577EAAD-CCB8-5227-F7AA-36344E2EA228}"/>
              </a:ext>
            </a:extLst>
          </p:cNvPr>
          <p:cNvSpPr>
            <a:spLocks noGrp="1"/>
          </p:cNvSpPr>
          <p:nvPr>
            <p:ph type="sldNum" sz="quarter" idx="12"/>
          </p:nvPr>
        </p:nvSpPr>
        <p:spPr/>
        <p:txBody>
          <a:bodyPr/>
          <a:lstStyle/>
          <a:p>
            <a:fld id="{ADB7CC72-7EB0-415C-BDEE-D58BDD40BF79}" type="slidenum">
              <a:rPr lang="en-GB" smtClean="0"/>
              <a:t>‹#›</a:t>
            </a:fld>
            <a:endParaRPr lang="en-GB"/>
          </a:p>
        </p:txBody>
      </p:sp>
    </p:spTree>
    <p:extLst>
      <p:ext uri="{BB962C8B-B14F-4D97-AF65-F5344CB8AC3E}">
        <p14:creationId xmlns:p14="http://schemas.microsoft.com/office/powerpoint/2010/main" val="41272262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D0E492-6921-9F3B-0108-19B31C49ECE1}"/>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670723C4-6103-F810-0CC2-C10F7BCFB72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43C0186C-AC67-950F-FF24-2DFFE4D88845}"/>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42BCF58B-CD24-91B8-03D0-75A4BDF43CB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9073AD9E-4BBD-822D-2434-44DF9CF83805}"/>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B758911C-3DD9-B04A-FF22-5B5CF7287708}"/>
              </a:ext>
            </a:extLst>
          </p:cNvPr>
          <p:cNvSpPr>
            <a:spLocks noGrp="1"/>
          </p:cNvSpPr>
          <p:nvPr>
            <p:ph type="dt" sz="half" idx="10"/>
          </p:nvPr>
        </p:nvSpPr>
        <p:spPr/>
        <p:txBody>
          <a:bodyPr/>
          <a:lstStyle/>
          <a:p>
            <a:fld id="{6B512EDB-B6B4-4217-8007-C5A278B9E147}" type="datetimeFigureOut">
              <a:rPr lang="en-GB" smtClean="0"/>
              <a:t>13/03/2025</a:t>
            </a:fld>
            <a:endParaRPr lang="en-GB"/>
          </a:p>
        </p:txBody>
      </p:sp>
      <p:sp>
        <p:nvSpPr>
          <p:cNvPr id="8" name="Footer Placeholder 7">
            <a:extLst>
              <a:ext uri="{FF2B5EF4-FFF2-40B4-BE49-F238E27FC236}">
                <a16:creationId xmlns:a16="http://schemas.microsoft.com/office/drawing/2014/main" id="{0431552D-DC8C-9101-E7F7-EB1A940DE11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DC3F18D2-8AEC-D0F0-BC69-6C17E2BBE3D0}"/>
              </a:ext>
            </a:extLst>
          </p:cNvPr>
          <p:cNvSpPr>
            <a:spLocks noGrp="1"/>
          </p:cNvSpPr>
          <p:nvPr>
            <p:ph type="sldNum" sz="quarter" idx="12"/>
          </p:nvPr>
        </p:nvSpPr>
        <p:spPr/>
        <p:txBody>
          <a:bodyPr/>
          <a:lstStyle/>
          <a:p>
            <a:fld id="{ADB7CC72-7EB0-415C-BDEE-D58BDD40BF79}" type="slidenum">
              <a:rPr lang="en-GB" smtClean="0"/>
              <a:t>‹#›</a:t>
            </a:fld>
            <a:endParaRPr lang="en-GB"/>
          </a:p>
        </p:txBody>
      </p:sp>
    </p:spTree>
    <p:extLst>
      <p:ext uri="{BB962C8B-B14F-4D97-AF65-F5344CB8AC3E}">
        <p14:creationId xmlns:p14="http://schemas.microsoft.com/office/powerpoint/2010/main" val="5206934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A2A252-862E-511C-41C8-CEB33E313C71}"/>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ED7E9CAA-7415-1396-8698-AB107926C6FD}"/>
              </a:ext>
            </a:extLst>
          </p:cNvPr>
          <p:cNvSpPr>
            <a:spLocks noGrp="1"/>
          </p:cNvSpPr>
          <p:nvPr>
            <p:ph type="dt" sz="half" idx="10"/>
          </p:nvPr>
        </p:nvSpPr>
        <p:spPr/>
        <p:txBody>
          <a:bodyPr/>
          <a:lstStyle/>
          <a:p>
            <a:fld id="{6B512EDB-B6B4-4217-8007-C5A278B9E147}" type="datetimeFigureOut">
              <a:rPr lang="en-GB" smtClean="0"/>
              <a:t>13/03/2025</a:t>
            </a:fld>
            <a:endParaRPr lang="en-GB"/>
          </a:p>
        </p:txBody>
      </p:sp>
      <p:sp>
        <p:nvSpPr>
          <p:cNvPr id="4" name="Footer Placeholder 3">
            <a:extLst>
              <a:ext uri="{FF2B5EF4-FFF2-40B4-BE49-F238E27FC236}">
                <a16:creationId xmlns:a16="http://schemas.microsoft.com/office/drawing/2014/main" id="{248BB309-A5B7-C07B-2FD9-0D29ADC72CB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364236A-CFAF-8D3D-B098-4CD40AB8A971}"/>
              </a:ext>
            </a:extLst>
          </p:cNvPr>
          <p:cNvSpPr>
            <a:spLocks noGrp="1"/>
          </p:cNvSpPr>
          <p:nvPr>
            <p:ph type="sldNum" sz="quarter" idx="12"/>
          </p:nvPr>
        </p:nvSpPr>
        <p:spPr/>
        <p:txBody>
          <a:bodyPr/>
          <a:lstStyle/>
          <a:p>
            <a:fld id="{ADB7CC72-7EB0-415C-BDEE-D58BDD40BF79}" type="slidenum">
              <a:rPr lang="en-GB" smtClean="0"/>
              <a:t>‹#›</a:t>
            </a:fld>
            <a:endParaRPr lang="en-GB"/>
          </a:p>
        </p:txBody>
      </p:sp>
    </p:spTree>
    <p:extLst>
      <p:ext uri="{BB962C8B-B14F-4D97-AF65-F5344CB8AC3E}">
        <p14:creationId xmlns:p14="http://schemas.microsoft.com/office/powerpoint/2010/main" val="29724312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8FBFF16-5A4A-8FF8-6B06-AEAD57239871}"/>
              </a:ext>
            </a:extLst>
          </p:cNvPr>
          <p:cNvSpPr>
            <a:spLocks noGrp="1"/>
          </p:cNvSpPr>
          <p:nvPr>
            <p:ph type="dt" sz="half" idx="10"/>
          </p:nvPr>
        </p:nvSpPr>
        <p:spPr/>
        <p:txBody>
          <a:bodyPr/>
          <a:lstStyle/>
          <a:p>
            <a:fld id="{6B512EDB-B6B4-4217-8007-C5A278B9E147}" type="datetimeFigureOut">
              <a:rPr lang="en-GB" smtClean="0"/>
              <a:t>13/03/2025</a:t>
            </a:fld>
            <a:endParaRPr lang="en-GB"/>
          </a:p>
        </p:txBody>
      </p:sp>
      <p:sp>
        <p:nvSpPr>
          <p:cNvPr id="3" name="Footer Placeholder 2">
            <a:extLst>
              <a:ext uri="{FF2B5EF4-FFF2-40B4-BE49-F238E27FC236}">
                <a16:creationId xmlns:a16="http://schemas.microsoft.com/office/drawing/2014/main" id="{D6038793-F629-06F7-5FCA-3E0418686C70}"/>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906C95B7-E13E-1FF4-50CB-742BEDC9998B}"/>
              </a:ext>
            </a:extLst>
          </p:cNvPr>
          <p:cNvSpPr>
            <a:spLocks noGrp="1"/>
          </p:cNvSpPr>
          <p:nvPr>
            <p:ph type="sldNum" sz="quarter" idx="12"/>
          </p:nvPr>
        </p:nvSpPr>
        <p:spPr/>
        <p:txBody>
          <a:bodyPr/>
          <a:lstStyle/>
          <a:p>
            <a:fld id="{ADB7CC72-7EB0-415C-BDEE-D58BDD40BF79}" type="slidenum">
              <a:rPr lang="en-GB" smtClean="0"/>
              <a:t>‹#›</a:t>
            </a:fld>
            <a:endParaRPr lang="en-GB"/>
          </a:p>
        </p:txBody>
      </p:sp>
    </p:spTree>
    <p:extLst>
      <p:ext uri="{BB962C8B-B14F-4D97-AF65-F5344CB8AC3E}">
        <p14:creationId xmlns:p14="http://schemas.microsoft.com/office/powerpoint/2010/main" val="29499457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66D83-899B-E4F3-EACD-BD3F0F07CBBF}"/>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0D554071-853D-E28E-EFD6-22DCCCF635F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B428C29E-F5EB-E4A3-658C-345FAC03E83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962D210-4651-4D01-4ADE-5396F24E33B8}"/>
              </a:ext>
            </a:extLst>
          </p:cNvPr>
          <p:cNvSpPr>
            <a:spLocks noGrp="1"/>
          </p:cNvSpPr>
          <p:nvPr>
            <p:ph type="dt" sz="half" idx="10"/>
          </p:nvPr>
        </p:nvSpPr>
        <p:spPr/>
        <p:txBody>
          <a:bodyPr/>
          <a:lstStyle/>
          <a:p>
            <a:fld id="{6B512EDB-B6B4-4217-8007-C5A278B9E147}" type="datetimeFigureOut">
              <a:rPr lang="en-GB" smtClean="0"/>
              <a:t>13/03/2025</a:t>
            </a:fld>
            <a:endParaRPr lang="en-GB"/>
          </a:p>
        </p:txBody>
      </p:sp>
      <p:sp>
        <p:nvSpPr>
          <p:cNvPr id="6" name="Footer Placeholder 5">
            <a:extLst>
              <a:ext uri="{FF2B5EF4-FFF2-40B4-BE49-F238E27FC236}">
                <a16:creationId xmlns:a16="http://schemas.microsoft.com/office/drawing/2014/main" id="{592D644C-046E-1530-3E6C-691D83D42EA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CA13F8A-FECC-01F9-E39F-801A64744B84}"/>
              </a:ext>
            </a:extLst>
          </p:cNvPr>
          <p:cNvSpPr>
            <a:spLocks noGrp="1"/>
          </p:cNvSpPr>
          <p:nvPr>
            <p:ph type="sldNum" sz="quarter" idx="12"/>
          </p:nvPr>
        </p:nvSpPr>
        <p:spPr/>
        <p:txBody>
          <a:bodyPr/>
          <a:lstStyle/>
          <a:p>
            <a:fld id="{ADB7CC72-7EB0-415C-BDEE-D58BDD40BF79}" type="slidenum">
              <a:rPr lang="en-GB" smtClean="0"/>
              <a:t>‹#›</a:t>
            </a:fld>
            <a:endParaRPr lang="en-GB"/>
          </a:p>
        </p:txBody>
      </p:sp>
    </p:spTree>
    <p:extLst>
      <p:ext uri="{BB962C8B-B14F-4D97-AF65-F5344CB8AC3E}">
        <p14:creationId xmlns:p14="http://schemas.microsoft.com/office/powerpoint/2010/main" val="30480119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9F523-04A0-9AD2-3BF9-802E8DD4905A}"/>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D17B2307-6374-D5B0-37AD-8F96096EC27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F2556125-A175-F29F-5537-0A672D9A6ED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23CAE3F3-16A7-71FF-E0DD-6E6C9FB937C2}"/>
              </a:ext>
            </a:extLst>
          </p:cNvPr>
          <p:cNvSpPr>
            <a:spLocks noGrp="1"/>
          </p:cNvSpPr>
          <p:nvPr>
            <p:ph type="dt" sz="half" idx="10"/>
          </p:nvPr>
        </p:nvSpPr>
        <p:spPr/>
        <p:txBody>
          <a:bodyPr/>
          <a:lstStyle/>
          <a:p>
            <a:fld id="{6B512EDB-B6B4-4217-8007-C5A278B9E147}" type="datetimeFigureOut">
              <a:rPr lang="en-GB" smtClean="0"/>
              <a:t>13/03/2025</a:t>
            </a:fld>
            <a:endParaRPr lang="en-GB"/>
          </a:p>
        </p:txBody>
      </p:sp>
      <p:sp>
        <p:nvSpPr>
          <p:cNvPr id="6" name="Footer Placeholder 5">
            <a:extLst>
              <a:ext uri="{FF2B5EF4-FFF2-40B4-BE49-F238E27FC236}">
                <a16:creationId xmlns:a16="http://schemas.microsoft.com/office/drawing/2014/main" id="{24D69D5C-3D0D-A911-1A9A-C7F77FDC476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1F8D685-88E7-002C-CEE2-5896C04305E6}"/>
              </a:ext>
            </a:extLst>
          </p:cNvPr>
          <p:cNvSpPr>
            <a:spLocks noGrp="1"/>
          </p:cNvSpPr>
          <p:nvPr>
            <p:ph type="sldNum" sz="quarter" idx="12"/>
          </p:nvPr>
        </p:nvSpPr>
        <p:spPr/>
        <p:txBody>
          <a:bodyPr/>
          <a:lstStyle/>
          <a:p>
            <a:fld id="{ADB7CC72-7EB0-415C-BDEE-D58BDD40BF79}" type="slidenum">
              <a:rPr lang="en-GB" smtClean="0"/>
              <a:t>‹#›</a:t>
            </a:fld>
            <a:endParaRPr lang="en-GB"/>
          </a:p>
        </p:txBody>
      </p:sp>
    </p:spTree>
    <p:extLst>
      <p:ext uri="{BB962C8B-B14F-4D97-AF65-F5344CB8AC3E}">
        <p14:creationId xmlns:p14="http://schemas.microsoft.com/office/powerpoint/2010/main" val="36630850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429C9E1-64EE-87DF-6095-E370CA48A01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AAC8AC18-5DBC-0823-238D-360AD25E68A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D2222E0B-A67C-0A0A-A009-038FFD3248E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B512EDB-B6B4-4217-8007-C5A278B9E147}" type="datetimeFigureOut">
              <a:rPr lang="en-GB" smtClean="0"/>
              <a:t>13/03/2025</a:t>
            </a:fld>
            <a:endParaRPr lang="en-GB"/>
          </a:p>
        </p:txBody>
      </p:sp>
      <p:sp>
        <p:nvSpPr>
          <p:cNvPr id="5" name="Footer Placeholder 4">
            <a:extLst>
              <a:ext uri="{FF2B5EF4-FFF2-40B4-BE49-F238E27FC236}">
                <a16:creationId xmlns:a16="http://schemas.microsoft.com/office/drawing/2014/main" id="{13C01BDD-26E4-EB99-71C2-ADC3B9AD4DA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C591F26B-D2B4-AFB7-821C-1B9CB230360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DB7CC72-7EB0-415C-BDEE-D58BDD40BF79}" type="slidenum">
              <a:rPr lang="en-GB" smtClean="0"/>
              <a:t>‹#›</a:t>
            </a:fld>
            <a:endParaRPr lang="en-GB"/>
          </a:p>
        </p:txBody>
      </p:sp>
    </p:spTree>
    <p:extLst>
      <p:ext uri="{BB962C8B-B14F-4D97-AF65-F5344CB8AC3E}">
        <p14:creationId xmlns:p14="http://schemas.microsoft.com/office/powerpoint/2010/main" val="6040343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5"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hyperlink" Target="https://www.careersandenterprise.co.uk/modern-work-experience/" TargetMode="External"/><Relationship Id="rId4" Type="http://schemas.openxmlformats.org/officeDocument/2006/relationships/image" Target="../media/image7.em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hyperlink" Target="https://www.linkedin.com/feed/update/urn:li:activity:7255500912348086272?updateEntityUrn=urn%3Ali%3Afs_updateV2%3A%28urn%3Ali%3Aactivity%3A7255500912348086272%2CFEED_DETAIL%2CEMPTY%2CDEFAULT%2Cfalse%29&amp;lipi=urn%3Ali%3Apage%3Ad_flagship3_profile_view_base%3BJMDeQEt1Syy9OWDNK15Jgg%3D%3D"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hyperlink" Target="https://www.linkedin.com/feed/update/urn:li:activity:7255500912348086272?updateEntityUrn=urn%3Ali%3Afs_updateV2%3A%28urn%3Ali%3Aactivity%3A7255500912348086272%2CFEED_DETAIL%2CEMPTY%2CDEFAULT%2Cfalse%29&amp;lipi=urn%3Ali%3Apage%3Ad_flagship3_profile_view_base%3BJMDeQEt1Syy9OWDNK15Jgg%3D%3D"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64C01AB-739B-DE9E-CDA7-F3AC8871851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BF4E8C-12C2-4714-8C06-BEF9F6E59D6E}" type="slidenum">
              <a:rPr kumimoji="0" lang="en-GB" sz="1200" b="0" i="0" u="none" strike="noStrike" kern="1200" cap="none" spc="0" normalizeH="0" baseline="0" noProof="0" smtClean="0">
                <a:ln>
                  <a:noFill/>
                </a:ln>
                <a:solidFill>
                  <a:srgbClr val="585857">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srgbClr val="585857">
                  <a:tint val="75000"/>
                </a:srgbClr>
              </a:solidFill>
              <a:effectLst/>
              <a:uLnTx/>
              <a:uFillTx/>
              <a:latin typeface="Calibri" panose="020F0502020204030204"/>
              <a:ea typeface="+mn-ea"/>
              <a:cs typeface="+mn-cs"/>
            </a:endParaRPr>
          </a:p>
        </p:txBody>
      </p:sp>
      <p:grpSp>
        <p:nvGrpSpPr>
          <p:cNvPr id="7" name="Group 6">
            <a:extLst>
              <a:ext uri="{FF2B5EF4-FFF2-40B4-BE49-F238E27FC236}">
                <a16:creationId xmlns:a16="http://schemas.microsoft.com/office/drawing/2014/main" id="{8EE9A7AD-8D4C-5968-C36A-C90E322D2504}"/>
              </a:ext>
            </a:extLst>
          </p:cNvPr>
          <p:cNvGrpSpPr/>
          <p:nvPr/>
        </p:nvGrpSpPr>
        <p:grpSpPr>
          <a:xfrm>
            <a:off x="507539" y="0"/>
            <a:ext cx="11684461" cy="6858000"/>
            <a:chOff x="507539" y="0"/>
            <a:chExt cx="11684461" cy="6858000"/>
          </a:xfrm>
        </p:grpSpPr>
        <p:pic>
          <p:nvPicPr>
            <p:cNvPr id="2" name="Picture 1">
              <a:extLst>
                <a:ext uri="{FF2B5EF4-FFF2-40B4-BE49-F238E27FC236}">
                  <a16:creationId xmlns:a16="http://schemas.microsoft.com/office/drawing/2014/main" id="{6A1480B8-BE0E-4CB5-E2B8-FD72480FE664}"/>
                </a:ext>
              </a:extLst>
            </p:cNvPr>
            <p:cNvPicPr>
              <a:picLocks noChangeAspect="1"/>
            </p:cNvPicPr>
            <p:nvPr/>
          </p:nvPicPr>
          <p:blipFill>
            <a:blip r:embed="rId3"/>
            <a:stretch>
              <a:fillRect/>
            </a:stretch>
          </p:blipFill>
          <p:spPr>
            <a:xfrm>
              <a:off x="507539" y="2828853"/>
              <a:ext cx="5105399" cy="1200294"/>
            </a:xfrm>
            <a:prstGeom prst="rect">
              <a:avLst/>
            </a:prstGeom>
          </p:spPr>
        </p:pic>
        <p:pic>
          <p:nvPicPr>
            <p:cNvPr id="4" name="Picture 3">
              <a:extLst>
                <a:ext uri="{FF2B5EF4-FFF2-40B4-BE49-F238E27FC236}">
                  <a16:creationId xmlns:a16="http://schemas.microsoft.com/office/drawing/2014/main" id="{29EF747D-B510-F89A-CF3F-B35E6BA5C6F5}"/>
                </a:ext>
              </a:extLst>
            </p:cNvPr>
            <p:cNvPicPr>
              <a:picLocks noChangeAspect="1"/>
            </p:cNvPicPr>
            <p:nvPr/>
          </p:nvPicPr>
          <p:blipFill rotWithShape="1">
            <a:blip r:embed="rId4"/>
            <a:srcRect r="37934"/>
            <a:stretch/>
          </p:blipFill>
          <p:spPr>
            <a:xfrm>
              <a:off x="5802539" y="0"/>
              <a:ext cx="6389461" cy="6858000"/>
            </a:xfrm>
            <a:prstGeom prst="rect">
              <a:avLst/>
            </a:prstGeom>
          </p:spPr>
        </p:pic>
        <p:sp>
          <p:nvSpPr>
            <p:cNvPr id="5" name="TextBox 4">
              <a:extLst>
                <a:ext uri="{FF2B5EF4-FFF2-40B4-BE49-F238E27FC236}">
                  <a16:creationId xmlns:a16="http://schemas.microsoft.com/office/drawing/2014/main" id="{8E2AB43E-603B-2D12-2AEA-1AEC07BCCD35}"/>
                </a:ext>
              </a:extLst>
            </p:cNvPr>
            <p:cNvSpPr txBox="1"/>
            <p:nvPr/>
          </p:nvSpPr>
          <p:spPr>
            <a:xfrm>
              <a:off x="507539" y="4451528"/>
              <a:ext cx="4300932" cy="523220"/>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585857"/>
                  </a:solidFill>
                  <a:effectLst/>
                  <a:uLnTx/>
                  <a:uFillTx/>
                  <a:latin typeface="Calibri" panose="020F0502020204030204"/>
                  <a:ea typeface="+mn-ea"/>
                  <a:cs typeface="+mn-cs"/>
                </a:rPr>
                <a:t>Modern work experience</a:t>
              </a:r>
            </a:p>
          </p:txBody>
        </p:sp>
      </p:grpSp>
      <p:sp>
        <p:nvSpPr>
          <p:cNvPr id="8" name="TextBox 7">
            <a:extLst>
              <a:ext uri="{FF2B5EF4-FFF2-40B4-BE49-F238E27FC236}">
                <a16:creationId xmlns:a16="http://schemas.microsoft.com/office/drawing/2014/main" id="{D43AE444-16E6-4832-A80B-95EFC42D236B}"/>
              </a:ext>
            </a:extLst>
          </p:cNvPr>
          <p:cNvSpPr txBox="1"/>
          <p:nvPr/>
        </p:nvSpPr>
        <p:spPr>
          <a:xfrm>
            <a:off x="9431921" y="5405635"/>
            <a:ext cx="2340979" cy="120032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585857"/>
                </a:solidFill>
                <a:effectLst/>
                <a:uLnTx/>
                <a:uFillTx/>
                <a:latin typeface="Calibri" panose="020F0502020204030204"/>
                <a:ea typeface="+mn-ea"/>
                <a:cs typeface="+mn-cs"/>
                <a:hlinkClick r:id="rId5"/>
              </a:rPr>
              <a:t>Modern Work Experience | The Careers and Enterprise Company</a:t>
            </a:r>
            <a:endParaRPr kumimoji="0" lang="en-GB" sz="1800" b="0" i="0" u="none" strike="noStrike" kern="1200" cap="none" spc="0" normalizeH="0" baseline="0" noProof="0" dirty="0">
              <a:ln>
                <a:noFill/>
              </a:ln>
              <a:solidFill>
                <a:srgbClr val="585857"/>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946451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CD2AEF4-E8B3-10DF-C403-801182E7F515}"/>
              </a:ext>
            </a:extLst>
          </p:cNvPr>
          <p:cNvSpPr txBox="1"/>
          <p:nvPr/>
        </p:nvSpPr>
        <p:spPr>
          <a:xfrm>
            <a:off x="428425" y="250983"/>
            <a:ext cx="6760940" cy="646331"/>
          </a:xfrm>
          <a:prstGeom prst="rect">
            <a:avLst/>
          </a:prstGeom>
          <a:noFill/>
        </p:spPr>
        <p:txBody>
          <a:bodyPr wrap="square" lIns="91440" tIns="45720" rIns="91440" bIns="45720" rtlCol="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a:ln>
                  <a:noFill/>
                </a:ln>
                <a:solidFill>
                  <a:prstClr val="black"/>
                </a:solidFill>
                <a:effectLst/>
                <a:uLnTx/>
                <a:uFillTx/>
                <a:latin typeface="Calibri" panose="020F0502020204030204"/>
                <a:ea typeface="+mn-ea"/>
                <a:cs typeface="+mn-cs"/>
              </a:rPr>
              <a:t>e</a:t>
            </a:r>
            <a:r>
              <a:rPr kumimoji="0" lang="en-GB" sz="3600" b="1" i="0" u="none" strike="noStrike" kern="1200" cap="none" spc="0" normalizeH="0" baseline="0" noProof="0">
                <a:ln>
                  <a:noFill/>
                </a:ln>
                <a:solidFill>
                  <a:srgbClr val="00A9A9"/>
                </a:solidFill>
                <a:effectLst/>
                <a:uLnTx/>
                <a:uFillTx/>
                <a:latin typeface="Calibri" panose="020F0502020204030204"/>
                <a:ea typeface="+mn-ea"/>
                <a:cs typeface="+mn-cs"/>
              </a:rPr>
              <a:t>qual</a:t>
            </a:r>
            <a:r>
              <a:rPr kumimoji="0" lang="en-GB" sz="3600" b="1" i="0" u="none" strike="noStrike" kern="1200" cap="none" spc="0" normalizeH="0" baseline="0" noProof="0">
                <a:ln>
                  <a:noFill/>
                </a:ln>
                <a:solidFill>
                  <a:prstClr val="black"/>
                </a:solidFill>
                <a:effectLst/>
                <a:uLnTx/>
                <a:uFillTx/>
                <a:latin typeface="Calibri" panose="020F0502020204030204"/>
                <a:ea typeface="+mn-ea"/>
                <a:cs typeface="+mn-cs"/>
              </a:rPr>
              <a:t>ex</a:t>
            </a:r>
            <a:r>
              <a:rPr kumimoji="0" lang="en-GB" sz="3600" b="1" i="0" u="none" strike="noStrike" kern="1200" cap="none" spc="0" normalizeH="0" baseline="0" noProof="0">
                <a:ln>
                  <a:noFill/>
                </a:ln>
                <a:solidFill>
                  <a:srgbClr val="585857"/>
                </a:solidFill>
                <a:effectLst/>
                <a:uLnTx/>
                <a:uFillTx/>
                <a:latin typeface="Calibri" panose="020F0502020204030204"/>
                <a:ea typeface="+mn-ea"/>
                <a:cs typeface="+mn-cs"/>
              </a:rPr>
              <a:t> model 4: </a:t>
            </a:r>
            <a:r>
              <a:rPr kumimoji="0" lang="en-GB" sz="3200" b="1" i="0" u="none" strike="noStrike" kern="1200" cap="none" spc="0" normalizeH="0" baseline="0" noProof="0">
                <a:ln>
                  <a:noFill/>
                </a:ln>
                <a:solidFill>
                  <a:srgbClr val="585857"/>
                </a:solidFill>
                <a:effectLst/>
                <a:uLnTx/>
                <a:uFillTx/>
                <a:latin typeface="Calibri" panose="020F0502020204030204"/>
                <a:ea typeface="+mn-ea"/>
                <a:cs typeface="+mn-cs"/>
              </a:rPr>
              <a:t>Specialist setting </a:t>
            </a:r>
            <a:endParaRPr kumimoji="0" lang="en-GB" sz="3200" b="1" i="0" u="none" strike="noStrike" kern="1200" cap="none" spc="0" normalizeH="0" baseline="0" noProof="0">
              <a:ln>
                <a:noFill/>
              </a:ln>
              <a:solidFill>
                <a:srgbClr val="585857"/>
              </a:solidFill>
              <a:effectLst/>
              <a:uLnTx/>
              <a:uFillTx/>
              <a:latin typeface="Calibri" panose="020F0502020204030204"/>
              <a:ea typeface="Calibri"/>
              <a:cs typeface="Calibri"/>
            </a:endParaRPr>
          </a:p>
        </p:txBody>
      </p:sp>
      <p:graphicFrame>
        <p:nvGraphicFramePr>
          <p:cNvPr id="4" name="Table 3">
            <a:extLst>
              <a:ext uri="{FF2B5EF4-FFF2-40B4-BE49-F238E27FC236}">
                <a16:creationId xmlns:a16="http://schemas.microsoft.com/office/drawing/2014/main" id="{63C554C5-2AA7-01DB-177A-54CE989871C8}"/>
              </a:ext>
            </a:extLst>
          </p:cNvPr>
          <p:cNvGraphicFramePr>
            <a:graphicFrameLocks noGrp="1"/>
          </p:cNvGraphicFramePr>
          <p:nvPr/>
        </p:nvGraphicFramePr>
        <p:xfrm>
          <a:off x="355184" y="1467664"/>
          <a:ext cx="10722204" cy="5288280"/>
        </p:xfrm>
        <a:graphic>
          <a:graphicData uri="http://schemas.openxmlformats.org/drawingml/2006/table">
            <a:tbl>
              <a:tblPr firstRow="1" bandRow="1">
                <a:tableStyleId>{35758FB7-9AC5-4552-8A53-C91805E547FA}</a:tableStyleId>
              </a:tblPr>
              <a:tblGrid>
                <a:gridCol w="1787034">
                  <a:extLst>
                    <a:ext uri="{9D8B030D-6E8A-4147-A177-3AD203B41FA5}">
                      <a16:colId xmlns:a16="http://schemas.microsoft.com/office/drawing/2014/main" val="1796541231"/>
                    </a:ext>
                  </a:extLst>
                </a:gridCol>
                <a:gridCol w="1787034">
                  <a:extLst>
                    <a:ext uri="{9D8B030D-6E8A-4147-A177-3AD203B41FA5}">
                      <a16:colId xmlns:a16="http://schemas.microsoft.com/office/drawing/2014/main" val="1111599610"/>
                    </a:ext>
                  </a:extLst>
                </a:gridCol>
                <a:gridCol w="1787034">
                  <a:extLst>
                    <a:ext uri="{9D8B030D-6E8A-4147-A177-3AD203B41FA5}">
                      <a16:colId xmlns:a16="http://schemas.microsoft.com/office/drawing/2014/main" val="2455109097"/>
                    </a:ext>
                  </a:extLst>
                </a:gridCol>
                <a:gridCol w="1787034">
                  <a:extLst>
                    <a:ext uri="{9D8B030D-6E8A-4147-A177-3AD203B41FA5}">
                      <a16:colId xmlns:a16="http://schemas.microsoft.com/office/drawing/2014/main" val="2823824129"/>
                    </a:ext>
                  </a:extLst>
                </a:gridCol>
                <a:gridCol w="1787034">
                  <a:extLst>
                    <a:ext uri="{9D8B030D-6E8A-4147-A177-3AD203B41FA5}">
                      <a16:colId xmlns:a16="http://schemas.microsoft.com/office/drawing/2014/main" val="1076823293"/>
                    </a:ext>
                  </a:extLst>
                </a:gridCol>
                <a:gridCol w="1787034">
                  <a:extLst>
                    <a:ext uri="{9D8B030D-6E8A-4147-A177-3AD203B41FA5}">
                      <a16:colId xmlns:a16="http://schemas.microsoft.com/office/drawing/2014/main" val="3869982755"/>
                    </a:ext>
                  </a:extLst>
                </a:gridCol>
              </a:tblGrid>
              <a:tr h="370840">
                <a:tc gridSpan="6">
                  <a:txBody>
                    <a:bodyPr/>
                    <a:lstStyle/>
                    <a:p>
                      <a:pPr algn="ctr"/>
                      <a:r>
                        <a:rPr lang="en-GB" sz="1600"/>
                        <a:t>Timeline to suit needs of individual settings and YP - Stage not age </a:t>
                      </a:r>
                    </a:p>
                  </a:txBody>
                  <a:tcPr>
                    <a:solidFill>
                      <a:schemeClr val="accent3"/>
                    </a:solidFill>
                  </a:tcPr>
                </a:tc>
                <a:tc hMerge="1">
                  <a:txBody>
                    <a:bodyPr/>
                    <a:lstStyle/>
                    <a:p>
                      <a:endParaRPr lang="en-US"/>
                    </a:p>
                  </a:txBody>
                  <a:tcPr>
                    <a:solidFill>
                      <a:schemeClr val="accent3"/>
                    </a:solidFill>
                  </a:tcPr>
                </a:tc>
                <a:tc hMerge="1">
                  <a:txBody>
                    <a:bodyPr/>
                    <a:lstStyle/>
                    <a:p>
                      <a:endParaRPr lang="en-US"/>
                    </a:p>
                  </a:txBody>
                  <a:tcPr>
                    <a:solidFill>
                      <a:schemeClr val="accent3"/>
                    </a:solidFill>
                  </a:tcPr>
                </a:tc>
                <a:tc hMerge="1">
                  <a:txBody>
                    <a:bodyPr/>
                    <a:lstStyle/>
                    <a:p>
                      <a:endParaRPr lang="en-US"/>
                    </a:p>
                  </a:txBody>
                  <a:tcPr>
                    <a:solidFill>
                      <a:schemeClr val="accent3"/>
                    </a:solidFill>
                  </a:tcPr>
                </a:tc>
                <a:tc hMerge="1">
                  <a:txBody>
                    <a:bodyPr/>
                    <a:lstStyle/>
                    <a:p>
                      <a:endParaRPr lang="en-US"/>
                    </a:p>
                  </a:txBody>
                  <a:tcPr>
                    <a:solidFill>
                      <a:schemeClr val="accent3"/>
                    </a:solidFill>
                  </a:tcPr>
                </a:tc>
                <a:tc hMerge="1">
                  <a:txBody>
                    <a:bodyPr/>
                    <a:lstStyle/>
                    <a:p>
                      <a:endParaRPr lang="en-US"/>
                    </a:p>
                  </a:txBody>
                  <a:tcPr>
                    <a:solidFill>
                      <a:schemeClr val="accent3"/>
                    </a:solidFill>
                  </a:tcPr>
                </a:tc>
                <a:extLst>
                  <a:ext uri="{0D108BD9-81ED-4DB2-BD59-A6C34878D82A}">
                    <a16:rowId xmlns:a16="http://schemas.microsoft.com/office/drawing/2014/main" val="3623859617"/>
                  </a:ext>
                </a:extLst>
              </a:tr>
              <a:tr h="370840">
                <a:tc>
                  <a:txBody>
                    <a:bodyPr/>
                    <a:lstStyle/>
                    <a:p>
                      <a:r>
                        <a:rPr lang="en-GB" sz="1600" b="1" dirty="0">
                          <a:solidFill>
                            <a:schemeClr val="bg1"/>
                          </a:solidFill>
                        </a:rPr>
                        <a:t>No of days</a:t>
                      </a:r>
                    </a:p>
                  </a:txBody>
                  <a:tcPr>
                    <a:solidFill>
                      <a:schemeClr val="accent3"/>
                    </a:solidFill>
                  </a:tcPr>
                </a:tc>
                <a:tc>
                  <a:txBody>
                    <a:bodyPr/>
                    <a:lstStyle/>
                    <a:p>
                      <a:pPr algn="ctr"/>
                      <a:r>
                        <a:rPr lang="en-GB" sz="1600" b="1" dirty="0">
                          <a:solidFill>
                            <a:schemeClr val="bg1"/>
                          </a:solidFill>
                        </a:rPr>
                        <a:t>2</a:t>
                      </a:r>
                    </a:p>
                  </a:txBody>
                  <a:tcPr>
                    <a:solidFill>
                      <a:schemeClr val="accent3"/>
                    </a:solidFill>
                  </a:tcPr>
                </a:tc>
                <a:tc>
                  <a:txBody>
                    <a:bodyPr/>
                    <a:lstStyle/>
                    <a:p>
                      <a:pPr algn="ctr"/>
                      <a:r>
                        <a:rPr lang="en-GB" sz="1600" b="1" dirty="0">
                          <a:solidFill>
                            <a:schemeClr val="bg1"/>
                          </a:solidFill>
                        </a:rPr>
                        <a:t>2</a:t>
                      </a:r>
                    </a:p>
                  </a:txBody>
                  <a:tcPr>
                    <a:solidFill>
                      <a:schemeClr val="accent3"/>
                    </a:solidFill>
                  </a:tcPr>
                </a:tc>
                <a:tc>
                  <a:txBody>
                    <a:bodyPr/>
                    <a:lstStyle/>
                    <a:p>
                      <a:pPr algn="ctr"/>
                      <a:r>
                        <a:rPr lang="en-GB" sz="1600" b="1" dirty="0">
                          <a:solidFill>
                            <a:schemeClr val="bg1"/>
                          </a:solidFill>
                        </a:rPr>
                        <a:t>2</a:t>
                      </a:r>
                    </a:p>
                  </a:txBody>
                  <a:tcPr>
                    <a:solidFill>
                      <a:schemeClr val="accent3"/>
                    </a:solidFill>
                  </a:tcPr>
                </a:tc>
                <a:tc>
                  <a:txBody>
                    <a:bodyPr/>
                    <a:lstStyle/>
                    <a:p>
                      <a:pPr algn="ctr"/>
                      <a:r>
                        <a:rPr lang="en-GB" sz="1600" b="1" dirty="0">
                          <a:solidFill>
                            <a:schemeClr val="bg1"/>
                          </a:solidFill>
                        </a:rPr>
                        <a:t>2</a:t>
                      </a:r>
                    </a:p>
                  </a:txBody>
                  <a:tcPr>
                    <a:solidFill>
                      <a:schemeClr val="accent3"/>
                    </a:solidFill>
                  </a:tcPr>
                </a:tc>
                <a:tc>
                  <a:txBody>
                    <a:bodyPr/>
                    <a:lstStyle/>
                    <a:p>
                      <a:pPr algn="ctr"/>
                      <a:r>
                        <a:rPr lang="en-GB" sz="1600" b="1" dirty="0">
                          <a:solidFill>
                            <a:schemeClr val="bg1"/>
                          </a:solidFill>
                        </a:rPr>
                        <a:t>2</a:t>
                      </a:r>
                    </a:p>
                  </a:txBody>
                  <a:tcPr>
                    <a:solidFill>
                      <a:schemeClr val="accent3"/>
                    </a:solidFill>
                  </a:tcPr>
                </a:tc>
                <a:extLst>
                  <a:ext uri="{0D108BD9-81ED-4DB2-BD59-A6C34878D82A}">
                    <a16:rowId xmlns:a16="http://schemas.microsoft.com/office/drawing/2014/main" val="708873895"/>
                  </a:ext>
                </a:extLst>
              </a:tr>
              <a:tr h="463192">
                <a:tc>
                  <a:txBody>
                    <a:bodyPr/>
                    <a:lstStyle/>
                    <a:p>
                      <a:r>
                        <a:rPr lang="en-GB" sz="1600" b="1">
                          <a:solidFill>
                            <a:schemeClr val="bg1"/>
                          </a:solidFill>
                        </a:rPr>
                        <a:t>Example experiences</a:t>
                      </a:r>
                    </a:p>
                  </a:txBody>
                  <a:tcPr>
                    <a:solidFill>
                      <a:schemeClr val="accent3"/>
                    </a:solidFill>
                  </a:tcPr>
                </a:tc>
                <a:tc>
                  <a:txBody>
                    <a:bodyPr/>
                    <a:lstStyle/>
                    <a:p>
                      <a:r>
                        <a:rPr lang="en-GB" sz="1600" b="1">
                          <a:solidFill>
                            <a:schemeClr val="bg1"/>
                          </a:solidFill>
                        </a:rPr>
                        <a:t>Setting based</a:t>
                      </a:r>
                    </a:p>
                    <a:p>
                      <a:pPr lvl="0">
                        <a:buNone/>
                      </a:pPr>
                      <a:r>
                        <a:rPr lang="en-GB" sz="1600" b="1">
                          <a:solidFill>
                            <a:schemeClr val="bg1"/>
                          </a:solidFill>
                        </a:rPr>
                        <a:t>exploration of </a:t>
                      </a:r>
                    </a:p>
                    <a:p>
                      <a:pPr lvl="0">
                        <a:buNone/>
                      </a:pPr>
                      <a:r>
                        <a:rPr lang="en-GB" sz="1600" b="1">
                          <a:solidFill>
                            <a:schemeClr val="bg1"/>
                          </a:solidFill>
                        </a:rPr>
                        <a:t>workplaces inc </a:t>
                      </a:r>
                    </a:p>
                    <a:p>
                      <a:pPr lvl="0">
                        <a:buNone/>
                      </a:pPr>
                      <a:r>
                        <a:rPr lang="en-GB" sz="1600" b="1">
                          <a:solidFill>
                            <a:schemeClr val="bg1"/>
                          </a:solidFill>
                        </a:rPr>
                        <a:t>voluntary sector </a:t>
                      </a:r>
                      <a:endParaRPr lang="en-GB"/>
                    </a:p>
                    <a:p>
                      <a:pPr lvl="0">
                        <a:buNone/>
                      </a:pPr>
                      <a:endParaRPr lang="en-GB" sz="1600" b="1">
                        <a:solidFill>
                          <a:schemeClr val="bg1"/>
                        </a:solidFill>
                      </a:endParaRPr>
                    </a:p>
                    <a:p>
                      <a:pPr lvl="0">
                        <a:buNone/>
                      </a:pPr>
                      <a:r>
                        <a:rPr lang="en-GB" sz="1600" b="1">
                          <a:solidFill>
                            <a:schemeClr val="bg1"/>
                          </a:solidFill>
                        </a:rPr>
                        <a:t>Employer led Enterprise challenges </a:t>
                      </a:r>
                    </a:p>
                  </a:txBody>
                  <a:tcPr>
                    <a:solidFill>
                      <a:schemeClr val="accent3"/>
                    </a:solidFill>
                  </a:tcPr>
                </a:tc>
                <a:tc>
                  <a:txBody>
                    <a:bodyPr/>
                    <a:lstStyle/>
                    <a:p>
                      <a:r>
                        <a:rPr lang="en-GB" sz="1600" b="1">
                          <a:solidFill>
                            <a:schemeClr val="bg1"/>
                          </a:solidFill>
                        </a:rPr>
                        <a:t>Setting based</a:t>
                      </a:r>
                      <a:endParaRPr lang="en-US"/>
                    </a:p>
                    <a:p>
                      <a:pPr lvl="0">
                        <a:buNone/>
                      </a:pPr>
                      <a:r>
                        <a:rPr lang="en-GB" sz="1600" b="1">
                          <a:solidFill>
                            <a:schemeClr val="bg1"/>
                          </a:solidFill>
                        </a:rPr>
                        <a:t>employer encounters </a:t>
                      </a:r>
                    </a:p>
                    <a:p>
                      <a:pPr lvl="0">
                        <a:buNone/>
                      </a:pPr>
                      <a:r>
                        <a:rPr lang="en-GB" sz="1600" b="1">
                          <a:solidFill>
                            <a:schemeClr val="bg1"/>
                          </a:solidFill>
                        </a:rPr>
                        <a:t>linked to learning</a:t>
                      </a:r>
                    </a:p>
                    <a:p>
                      <a:pPr lvl="0">
                        <a:buNone/>
                      </a:pPr>
                      <a:endParaRPr lang="en-GB" sz="1600" b="1">
                        <a:solidFill>
                          <a:schemeClr val="bg1"/>
                        </a:solidFill>
                      </a:endParaRPr>
                    </a:p>
                    <a:p>
                      <a:pPr lvl="0">
                        <a:buNone/>
                      </a:pPr>
                      <a:r>
                        <a:rPr lang="en-GB" sz="1600" b="1">
                          <a:solidFill>
                            <a:schemeClr val="bg1"/>
                          </a:solidFill>
                        </a:rPr>
                        <a:t>Short multiple internal WE </a:t>
                      </a:r>
                    </a:p>
                    <a:p>
                      <a:pPr lvl="0">
                        <a:buNone/>
                      </a:pPr>
                      <a:endParaRPr lang="en-GB" sz="1600" b="1">
                        <a:solidFill>
                          <a:schemeClr val="bg1"/>
                        </a:solidFill>
                      </a:endParaRPr>
                    </a:p>
                  </a:txBody>
                  <a:tcPr>
                    <a:solidFill>
                      <a:schemeClr val="accent3"/>
                    </a:solidFill>
                  </a:tcPr>
                </a:tc>
                <a:tc>
                  <a:txBody>
                    <a:bodyPr/>
                    <a:lstStyle/>
                    <a:p>
                      <a:r>
                        <a:rPr lang="en-GB" sz="1600" b="1">
                          <a:solidFill>
                            <a:schemeClr val="bg1"/>
                          </a:solidFill>
                        </a:rPr>
                        <a:t>Short group </a:t>
                      </a:r>
                    </a:p>
                    <a:p>
                      <a:pPr lvl="0">
                        <a:buNone/>
                      </a:pPr>
                      <a:r>
                        <a:rPr lang="en-GB" sz="1600" b="1">
                          <a:solidFill>
                            <a:schemeClr val="bg1"/>
                          </a:solidFill>
                        </a:rPr>
                        <a:t>visits to workplaces </a:t>
                      </a:r>
                    </a:p>
                    <a:p>
                      <a:pPr lvl="0">
                        <a:buNone/>
                      </a:pPr>
                      <a:endParaRPr lang="en-GB" sz="1600" b="1">
                        <a:solidFill>
                          <a:schemeClr val="bg1"/>
                        </a:solidFill>
                      </a:endParaRPr>
                    </a:p>
                    <a:p>
                      <a:pPr lvl="0">
                        <a:buNone/>
                      </a:pPr>
                      <a:endParaRPr lang="en-GB" sz="1600" b="1">
                        <a:solidFill>
                          <a:schemeClr val="bg1"/>
                        </a:solidFill>
                      </a:endParaRPr>
                    </a:p>
                    <a:p>
                      <a:pPr lvl="0">
                        <a:buNone/>
                      </a:pPr>
                      <a:r>
                        <a:rPr lang="en-GB" sz="1600" b="1">
                          <a:solidFill>
                            <a:schemeClr val="bg1"/>
                          </a:solidFill>
                        </a:rPr>
                        <a:t>Internal or Virtual WE/ external community projects </a:t>
                      </a:r>
                    </a:p>
                    <a:p>
                      <a:pPr lvl="0">
                        <a:buNone/>
                      </a:pPr>
                      <a:endParaRPr lang="en-GB" sz="1600" b="1">
                        <a:solidFill>
                          <a:schemeClr val="bg1"/>
                        </a:solidFill>
                      </a:endParaRPr>
                    </a:p>
                  </a:txBody>
                  <a:tcPr>
                    <a:solidFill>
                      <a:schemeClr val="accent3"/>
                    </a:solidFill>
                  </a:tcPr>
                </a:tc>
                <a:tc>
                  <a:txBody>
                    <a:bodyPr/>
                    <a:lstStyle/>
                    <a:p>
                      <a:r>
                        <a:rPr lang="en-GB" sz="1600" b="1">
                          <a:solidFill>
                            <a:schemeClr val="bg1"/>
                          </a:solidFill>
                        </a:rPr>
                        <a:t>2-3 short external WE </a:t>
                      </a:r>
                      <a:endParaRPr lang="en-GB"/>
                    </a:p>
                    <a:p>
                      <a:pPr lvl="0">
                        <a:buNone/>
                      </a:pPr>
                      <a:r>
                        <a:rPr lang="en-GB" sz="1600" b="1">
                          <a:solidFill>
                            <a:schemeClr val="bg1"/>
                          </a:solidFill>
                        </a:rPr>
                        <a:t>placements </a:t>
                      </a:r>
                    </a:p>
                    <a:p>
                      <a:pPr lvl="0">
                        <a:buNone/>
                      </a:pPr>
                      <a:endParaRPr lang="en-GB" sz="1600" b="1">
                        <a:solidFill>
                          <a:schemeClr val="bg1"/>
                        </a:solidFill>
                      </a:endParaRPr>
                    </a:p>
                    <a:p>
                      <a:pPr lvl="0">
                        <a:buNone/>
                      </a:pPr>
                      <a:endParaRPr lang="en-GB" sz="1600" b="1">
                        <a:solidFill>
                          <a:schemeClr val="bg1"/>
                        </a:solidFill>
                      </a:endParaRPr>
                    </a:p>
                    <a:p>
                      <a:pPr lvl="0">
                        <a:buNone/>
                      </a:pPr>
                      <a:r>
                        <a:rPr lang="en-GB" sz="1600" b="1">
                          <a:solidFill>
                            <a:schemeClr val="bg1"/>
                          </a:solidFill>
                        </a:rPr>
                        <a:t>Visits to pathway providers </a:t>
                      </a:r>
                      <a:endParaRPr lang="en-GB"/>
                    </a:p>
                  </a:txBody>
                  <a:tcPr>
                    <a:solidFill>
                      <a:schemeClr val="accent3"/>
                    </a:solidFill>
                  </a:tcPr>
                </a:tc>
                <a:tc>
                  <a:txBody>
                    <a:bodyPr/>
                    <a:lstStyle/>
                    <a:p>
                      <a:r>
                        <a:rPr lang="en-GB" sz="1600" b="1">
                          <a:solidFill>
                            <a:schemeClr val="bg1"/>
                          </a:solidFill>
                        </a:rPr>
                        <a:t>Focussed WE linked to future pathway </a:t>
                      </a:r>
                    </a:p>
                  </a:txBody>
                  <a:tcPr>
                    <a:solidFill>
                      <a:schemeClr val="accent3"/>
                    </a:solidFill>
                  </a:tcPr>
                </a:tc>
                <a:extLst>
                  <a:ext uri="{0D108BD9-81ED-4DB2-BD59-A6C34878D82A}">
                    <a16:rowId xmlns:a16="http://schemas.microsoft.com/office/drawing/2014/main" val="1857693162"/>
                  </a:ext>
                </a:extLst>
              </a:tr>
              <a:tr h="370840">
                <a:tc gridSpan="6">
                  <a:txBody>
                    <a:bodyPr/>
                    <a:lstStyle/>
                    <a:p>
                      <a:pPr algn="ctr"/>
                      <a:r>
                        <a:rPr lang="en-GB" sz="1600" b="1">
                          <a:solidFill>
                            <a:schemeClr val="bg1"/>
                          </a:solidFill>
                        </a:rPr>
                        <a:t>Opportunity to develop self-awareness and staggered approach to WE </a:t>
                      </a:r>
                    </a:p>
                  </a:txBody>
                  <a:tcPr>
                    <a:solidFill>
                      <a:schemeClr val="accent3"/>
                    </a:solidFill>
                  </a:tcPr>
                </a:tc>
                <a:tc hMerge="1">
                  <a:txBody>
                    <a:bodyPr/>
                    <a:lstStyle/>
                    <a:p>
                      <a:endParaRPr lang="en-US"/>
                    </a:p>
                  </a:txBody>
                  <a:tcPr>
                    <a:solidFill>
                      <a:schemeClr val="accent3"/>
                    </a:solidFill>
                  </a:tcPr>
                </a:tc>
                <a:tc hMerge="1">
                  <a:txBody>
                    <a:bodyPr/>
                    <a:lstStyle/>
                    <a:p>
                      <a:endParaRPr lang="en-US"/>
                    </a:p>
                  </a:txBody>
                  <a:tcPr>
                    <a:solidFill>
                      <a:schemeClr val="accent3"/>
                    </a:solidFill>
                  </a:tcPr>
                </a:tc>
                <a:tc hMerge="1">
                  <a:txBody>
                    <a:bodyPr/>
                    <a:lstStyle/>
                    <a:p>
                      <a:endParaRPr lang="en-US"/>
                    </a:p>
                  </a:txBody>
                  <a:tcPr>
                    <a:solidFill>
                      <a:schemeClr val="accent3"/>
                    </a:solidFill>
                  </a:tcPr>
                </a:tc>
                <a:tc hMerge="1">
                  <a:txBody>
                    <a:bodyPr/>
                    <a:lstStyle/>
                    <a:p>
                      <a:pPr algn="ctr"/>
                      <a:endParaRPr lang="en-GB" sz="1600" b="1">
                        <a:solidFill>
                          <a:schemeClr val="bg1"/>
                        </a:solidFill>
                      </a:endParaRPr>
                    </a:p>
                  </a:txBody>
                  <a:tcPr/>
                </a:tc>
                <a:tc hMerge="1">
                  <a:txBody>
                    <a:bodyPr/>
                    <a:lstStyle/>
                    <a:p>
                      <a:endParaRPr lang="en-US"/>
                    </a:p>
                  </a:txBody>
                  <a:tcPr>
                    <a:solidFill>
                      <a:schemeClr val="accent3"/>
                    </a:solidFill>
                  </a:tcPr>
                </a:tc>
                <a:extLst>
                  <a:ext uri="{0D108BD9-81ED-4DB2-BD59-A6C34878D82A}">
                    <a16:rowId xmlns:a16="http://schemas.microsoft.com/office/drawing/2014/main" val="1713294248"/>
                  </a:ext>
                </a:extLst>
              </a:tr>
              <a:tr h="370840">
                <a:tc>
                  <a:txBody>
                    <a:bodyPr/>
                    <a:lstStyle/>
                    <a:p>
                      <a:r>
                        <a:rPr lang="en-GB" sz="1600" b="1">
                          <a:solidFill>
                            <a:schemeClr val="bg1"/>
                          </a:solidFill>
                        </a:rPr>
                        <a:t>Equalex outcome  tier </a:t>
                      </a:r>
                    </a:p>
                  </a:txBody>
                  <a:tcPr>
                    <a:solidFill>
                      <a:schemeClr val="accent3"/>
                    </a:solidFill>
                  </a:tcPr>
                </a:tc>
                <a:tc>
                  <a:txBody>
                    <a:bodyPr/>
                    <a:lstStyle/>
                    <a:p>
                      <a:pPr algn="ctr"/>
                      <a:r>
                        <a:rPr lang="en-GB" sz="1600" b="1">
                          <a:solidFill>
                            <a:schemeClr val="bg1"/>
                          </a:solidFill>
                        </a:rPr>
                        <a:t>1</a:t>
                      </a:r>
                    </a:p>
                  </a:txBody>
                  <a:tcPr>
                    <a:solidFill>
                      <a:schemeClr val="accent3"/>
                    </a:solidFill>
                  </a:tcPr>
                </a:tc>
                <a:tc>
                  <a:txBody>
                    <a:bodyPr/>
                    <a:lstStyle/>
                    <a:p>
                      <a:pPr algn="ctr"/>
                      <a:r>
                        <a:rPr lang="en-GB" sz="1600" b="1">
                          <a:solidFill>
                            <a:schemeClr val="bg1"/>
                          </a:solidFill>
                        </a:rPr>
                        <a:t>1</a:t>
                      </a:r>
                    </a:p>
                  </a:txBody>
                  <a:tcPr>
                    <a:solidFill>
                      <a:schemeClr val="accent3"/>
                    </a:solidFill>
                  </a:tcPr>
                </a:tc>
                <a:tc>
                  <a:txBody>
                    <a:bodyPr/>
                    <a:lstStyle/>
                    <a:p>
                      <a:pPr algn="ctr"/>
                      <a:r>
                        <a:rPr lang="en-GB" sz="1600" b="1">
                          <a:solidFill>
                            <a:schemeClr val="bg1"/>
                          </a:solidFill>
                        </a:rPr>
                        <a:t>2</a:t>
                      </a:r>
                    </a:p>
                  </a:txBody>
                  <a:tcPr>
                    <a:solidFill>
                      <a:schemeClr val="accent3"/>
                    </a:solidFill>
                  </a:tcPr>
                </a:tc>
                <a:tc>
                  <a:txBody>
                    <a:bodyPr/>
                    <a:lstStyle/>
                    <a:p>
                      <a:pPr algn="ctr"/>
                      <a:r>
                        <a:rPr lang="en-GB" sz="1600" b="1">
                          <a:solidFill>
                            <a:schemeClr val="bg1"/>
                          </a:solidFill>
                        </a:rPr>
                        <a:t>2</a:t>
                      </a:r>
                    </a:p>
                  </a:txBody>
                  <a:tcPr>
                    <a:solidFill>
                      <a:schemeClr val="accent3"/>
                    </a:solidFill>
                  </a:tcPr>
                </a:tc>
                <a:tc>
                  <a:txBody>
                    <a:bodyPr/>
                    <a:lstStyle/>
                    <a:p>
                      <a:pPr algn="ctr"/>
                      <a:r>
                        <a:rPr lang="en-GB" sz="1600" b="1">
                          <a:solidFill>
                            <a:schemeClr val="bg1"/>
                          </a:solidFill>
                        </a:rPr>
                        <a:t>3</a:t>
                      </a:r>
                    </a:p>
                  </a:txBody>
                  <a:tcPr>
                    <a:solidFill>
                      <a:schemeClr val="accent3"/>
                    </a:solidFill>
                  </a:tcPr>
                </a:tc>
                <a:extLst>
                  <a:ext uri="{0D108BD9-81ED-4DB2-BD59-A6C34878D82A}">
                    <a16:rowId xmlns:a16="http://schemas.microsoft.com/office/drawing/2014/main" val="4207171771"/>
                  </a:ext>
                </a:extLst>
              </a:tr>
              <a:tr h="370840">
                <a:tc>
                  <a:txBody>
                    <a:bodyPr/>
                    <a:lstStyle/>
                    <a:p>
                      <a:r>
                        <a:rPr lang="en-GB" sz="1600" b="1">
                          <a:solidFill>
                            <a:schemeClr val="bg1"/>
                          </a:solidFill>
                        </a:rPr>
                        <a:t>Focus</a:t>
                      </a:r>
                    </a:p>
                  </a:txBody>
                  <a:tcPr>
                    <a:solidFill>
                      <a:schemeClr val="accent3"/>
                    </a:solidFill>
                  </a:tcPr>
                </a:tc>
                <a:tc>
                  <a:txBody>
                    <a:bodyPr/>
                    <a:lstStyle/>
                    <a:p>
                      <a:pPr algn="ctr"/>
                      <a:r>
                        <a:rPr lang="en-GB" sz="1600" b="1">
                          <a:solidFill>
                            <a:schemeClr val="bg1"/>
                          </a:solidFill>
                        </a:rPr>
                        <a:t>Self-awareness/ </a:t>
                      </a:r>
                    </a:p>
                    <a:p>
                      <a:pPr lvl="0" algn="ctr">
                        <a:buNone/>
                      </a:pPr>
                      <a:r>
                        <a:rPr lang="en-GB" sz="1600" b="1">
                          <a:solidFill>
                            <a:schemeClr val="bg1"/>
                          </a:solidFill>
                        </a:rPr>
                        <a:t>Inspiration </a:t>
                      </a:r>
                      <a:endParaRPr lang="en-GB"/>
                    </a:p>
                  </a:txBody>
                  <a:tcPr>
                    <a:solidFill>
                      <a:schemeClr val="accent3"/>
                    </a:solidFill>
                  </a:tcPr>
                </a:tc>
                <a:tc>
                  <a:txBody>
                    <a:bodyPr/>
                    <a:lstStyle/>
                    <a:p>
                      <a:pPr algn="ctr"/>
                      <a:r>
                        <a:rPr lang="en-GB" sz="1600" b="1">
                          <a:solidFill>
                            <a:schemeClr val="bg1"/>
                          </a:solidFill>
                        </a:rPr>
                        <a:t>Opportunity awareness</a:t>
                      </a:r>
                    </a:p>
                  </a:txBody>
                  <a:tcPr>
                    <a:solidFill>
                      <a:schemeClr val="accent3"/>
                    </a:solidFill>
                  </a:tcPr>
                </a:tc>
                <a:tc>
                  <a:txBody>
                    <a:bodyPr/>
                    <a:lstStyle/>
                    <a:p>
                      <a:pPr algn="ctr"/>
                      <a:r>
                        <a:rPr lang="en-GB" sz="1600" b="1">
                          <a:solidFill>
                            <a:schemeClr val="bg1"/>
                          </a:solidFill>
                        </a:rPr>
                        <a:t>Exploring roles and local LMI</a:t>
                      </a:r>
                    </a:p>
                  </a:txBody>
                  <a:tcPr>
                    <a:solidFill>
                      <a:schemeClr val="accent3"/>
                    </a:solidFill>
                  </a:tcPr>
                </a:tc>
                <a:tc>
                  <a:txBody>
                    <a:bodyPr/>
                    <a:lstStyle/>
                    <a:p>
                      <a:pPr algn="ctr"/>
                      <a:r>
                        <a:rPr lang="en-GB" sz="1600" b="1">
                          <a:solidFill>
                            <a:schemeClr val="bg1"/>
                          </a:solidFill>
                        </a:rPr>
                        <a:t>Career readiness</a:t>
                      </a:r>
                    </a:p>
                  </a:txBody>
                  <a:tcPr>
                    <a:solidFill>
                      <a:schemeClr val="accent3"/>
                    </a:solidFill>
                  </a:tcPr>
                </a:tc>
                <a:tc>
                  <a:txBody>
                    <a:bodyPr/>
                    <a:lstStyle/>
                    <a:p>
                      <a:pPr algn="ctr"/>
                      <a:r>
                        <a:rPr lang="en-GB" sz="1600" b="1" dirty="0">
                          <a:solidFill>
                            <a:schemeClr val="bg1"/>
                          </a:solidFill>
                        </a:rPr>
                        <a:t>Applying skills and knowledge in workplace </a:t>
                      </a:r>
                    </a:p>
                  </a:txBody>
                  <a:tcPr>
                    <a:solidFill>
                      <a:schemeClr val="accent3"/>
                    </a:solidFill>
                  </a:tcPr>
                </a:tc>
                <a:extLst>
                  <a:ext uri="{0D108BD9-81ED-4DB2-BD59-A6C34878D82A}">
                    <a16:rowId xmlns:a16="http://schemas.microsoft.com/office/drawing/2014/main" val="88889810"/>
                  </a:ext>
                </a:extLst>
              </a:tr>
            </a:tbl>
          </a:graphicData>
        </a:graphic>
      </p:graphicFrame>
      <p:sp>
        <p:nvSpPr>
          <p:cNvPr id="2" name="Slide Number Placeholder 1">
            <a:extLst>
              <a:ext uri="{FF2B5EF4-FFF2-40B4-BE49-F238E27FC236}">
                <a16:creationId xmlns:a16="http://schemas.microsoft.com/office/drawing/2014/main" id="{7FB46802-CA4E-D75A-8919-5387AEC302BC}"/>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0652FC-2AD3-0140-A404-2F85095173EC}" type="slidenum">
              <a:rPr kumimoji="0" lang="en-US" sz="1200" b="0" i="0" u="none" strike="noStrike" kern="1200" cap="none" spc="0" normalizeH="0" baseline="0" noProof="0" smtClean="0">
                <a:ln>
                  <a:noFill/>
                </a:ln>
                <a:solidFill>
                  <a:srgbClr val="585857">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srgbClr val="585857">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227506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4AA667-FFB6-606A-A96C-27602A1A5C84}"/>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D1E1F7C5-46F8-000F-D106-731D2035319D}"/>
              </a:ext>
            </a:extLst>
          </p:cNvPr>
          <p:cNvSpPr txBox="1"/>
          <p:nvPr/>
        </p:nvSpPr>
        <p:spPr>
          <a:xfrm>
            <a:off x="308609" y="155077"/>
            <a:ext cx="10355581" cy="584775"/>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00A9A9"/>
                </a:solidFill>
                <a:effectLst/>
                <a:uLnTx/>
                <a:uFillTx/>
                <a:latin typeface="Calibri" panose="020F0502020204030204"/>
                <a:ea typeface="+mn-ea"/>
                <a:cs typeface="Calibri"/>
              </a:rPr>
              <a:t>End of Year 11 – </a:t>
            </a:r>
            <a:r>
              <a:rPr kumimoji="0" lang="en-GB" sz="3200" b="1" i="0" u="none" strike="noStrike" kern="1200" cap="none" spc="0" normalizeH="0" baseline="0" noProof="0">
                <a:ln>
                  <a:noFill/>
                </a:ln>
                <a:solidFill>
                  <a:srgbClr val="00A9A9"/>
                </a:solidFill>
                <a:effectLst/>
                <a:uLnTx/>
                <a:uFillTx/>
                <a:latin typeface="Calibri" panose="020F0502020204030204"/>
                <a:ea typeface="+mn-ea"/>
                <a:cs typeface="Calibri"/>
              </a:rPr>
              <a:t>Sam’s profile</a:t>
            </a:r>
          </a:p>
        </p:txBody>
      </p:sp>
      <p:sp>
        <p:nvSpPr>
          <p:cNvPr id="6" name="TextBox 5">
            <a:extLst>
              <a:ext uri="{FF2B5EF4-FFF2-40B4-BE49-F238E27FC236}">
                <a16:creationId xmlns:a16="http://schemas.microsoft.com/office/drawing/2014/main" id="{480EA625-B99D-3922-B0A9-DAC69441540B}"/>
              </a:ext>
            </a:extLst>
          </p:cNvPr>
          <p:cNvSpPr txBox="1"/>
          <p:nvPr/>
        </p:nvSpPr>
        <p:spPr>
          <a:xfrm>
            <a:off x="308609" y="815596"/>
            <a:ext cx="6209149" cy="2800767"/>
          </a:xfrm>
          <a:prstGeom prst="rect">
            <a:avLst/>
          </a:prstGeom>
          <a:noFill/>
          <a:ln w="38100">
            <a:solidFill>
              <a:schemeClr val="accent6">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00A9A9"/>
                </a:solidFill>
                <a:effectLst/>
                <a:uLnTx/>
                <a:uFillTx/>
                <a:latin typeface="Aptos" panose="020B0004020202020204" pitchFamily="34" charset="0"/>
                <a:ea typeface="+mn-ea"/>
                <a:cs typeface="+mn-cs"/>
              </a:rPr>
              <a:t>Knowledge</a:t>
            </a:r>
            <a:endParaRPr kumimoji="0" lang="en-GB" sz="1600" b="1" i="0" u="none" strike="noStrike" kern="1200" cap="none" spc="0" normalizeH="0" baseline="0" noProof="0">
              <a:ln>
                <a:noFill/>
              </a:ln>
              <a:solidFill>
                <a:srgbClr val="585857"/>
              </a:solidFill>
              <a:effectLst/>
              <a:uLnTx/>
              <a:uFillTx/>
              <a:latin typeface="Aptos" panose="020B0004020202020204" pitchFamily="34"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1" i="0" u="none" strike="noStrike" kern="1200" cap="none" spc="0" normalizeH="0" baseline="0" noProof="0">
                <a:ln>
                  <a:noFill/>
                </a:ln>
                <a:solidFill>
                  <a:srgbClr val="585857"/>
                </a:solidFill>
                <a:effectLst/>
                <a:uLnTx/>
                <a:uFillTx/>
                <a:latin typeface="Aptos" panose="020B0004020202020204" pitchFamily="34" charset="0"/>
                <a:ea typeface="+mn-ea"/>
                <a:cs typeface="+mn-cs"/>
              </a:rPr>
              <a:t>Awareness  of pathways </a:t>
            </a:r>
            <a:r>
              <a:rPr kumimoji="0" lang="en-GB" sz="1600" b="0" i="0" u="none" strike="noStrike" kern="1200" cap="none" spc="0" normalizeH="0" baseline="0" noProof="0">
                <a:ln>
                  <a:noFill/>
                </a:ln>
                <a:solidFill>
                  <a:srgbClr val="585857"/>
                </a:solidFill>
                <a:effectLst/>
                <a:uLnTx/>
                <a:uFillTx/>
                <a:latin typeface="Aptos" panose="020B0004020202020204" pitchFamily="34" charset="0"/>
                <a:ea typeface="+mn-ea"/>
                <a:cs typeface="+mn-cs"/>
              </a:rPr>
              <a:t>into a career in the digital industry and the roles associated with those pathways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585857"/>
              </a:solidFill>
              <a:effectLst/>
              <a:uLnTx/>
              <a:uFillTx/>
              <a:latin typeface="Aptos" panose="020B0004020202020204" pitchFamily="34"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a:ln>
                  <a:noFill/>
                </a:ln>
                <a:solidFill>
                  <a:srgbClr val="585857"/>
                </a:solidFill>
                <a:effectLst/>
                <a:uLnTx/>
                <a:uFillTx/>
                <a:latin typeface="Aptos" panose="020B0004020202020204" pitchFamily="34" charset="0"/>
                <a:ea typeface="+mn-ea"/>
                <a:cs typeface="+mn-cs"/>
              </a:rPr>
              <a:t>Has used the knowledge gained to help make </a:t>
            </a:r>
            <a:r>
              <a:rPr kumimoji="0" lang="en-GB" sz="1600" b="1" i="0" u="none" strike="noStrike" kern="1200" cap="none" spc="0" normalizeH="0" baseline="0" noProof="0">
                <a:ln>
                  <a:noFill/>
                </a:ln>
                <a:solidFill>
                  <a:srgbClr val="585857"/>
                </a:solidFill>
                <a:effectLst/>
                <a:uLnTx/>
                <a:uFillTx/>
                <a:latin typeface="Aptos" panose="020B0004020202020204" pitchFamily="34" charset="0"/>
                <a:ea typeface="+mn-ea"/>
                <a:cs typeface="+mn-cs"/>
              </a:rPr>
              <a:t>informed decisions </a:t>
            </a:r>
            <a:r>
              <a:rPr kumimoji="0" lang="en-GB" sz="1600" b="0" i="0" u="none" strike="noStrike" kern="1200" cap="none" spc="0" normalizeH="0" baseline="0" noProof="0">
                <a:ln>
                  <a:noFill/>
                </a:ln>
                <a:solidFill>
                  <a:srgbClr val="585857"/>
                </a:solidFill>
                <a:effectLst/>
                <a:uLnTx/>
                <a:uFillTx/>
                <a:latin typeface="Aptos" panose="020B0004020202020204" pitchFamily="34" charset="0"/>
                <a:ea typeface="+mn-ea"/>
                <a:cs typeface="+mn-cs"/>
              </a:rPr>
              <a:t>about their transition thinking through the range of options available to them at Post 16 and Post 18</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585857"/>
              </a:solidFill>
              <a:effectLst/>
              <a:uLnTx/>
              <a:uFillTx/>
              <a:latin typeface="Aptos" panose="020B0004020202020204" pitchFamily="34"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1" i="0" u="none" strike="noStrike" kern="1200" cap="none" spc="0" normalizeH="0" baseline="0" noProof="0">
                <a:ln>
                  <a:noFill/>
                </a:ln>
                <a:solidFill>
                  <a:srgbClr val="585857"/>
                </a:solidFill>
                <a:effectLst/>
                <a:uLnTx/>
                <a:uFillTx/>
                <a:latin typeface="Aptos" panose="020B0004020202020204" pitchFamily="34" charset="0"/>
                <a:ea typeface="+mn-ea"/>
                <a:cs typeface="+mn-cs"/>
              </a:rPr>
              <a:t>Increased confidence </a:t>
            </a:r>
            <a:r>
              <a:rPr kumimoji="0" lang="en-GB" sz="1600" b="0" i="0" u="none" strike="noStrike" kern="1200" cap="none" spc="0" normalizeH="0" baseline="0" noProof="0">
                <a:ln>
                  <a:noFill/>
                </a:ln>
                <a:solidFill>
                  <a:srgbClr val="585857"/>
                </a:solidFill>
                <a:effectLst/>
                <a:uLnTx/>
                <a:uFillTx/>
                <a:latin typeface="Aptos" panose="020B0004020202020204" pitchFamily="34" charset="0"/>
                <a:ea typeface="+mn-ea"/>
                <a:cs typeface="+mn-cs"/>
              </a:rPr>
              <a:t>around their own skill set and how this can best support them in the future workplace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a:ln>
                <a:noFill/>
              </a:ln>
              <a:solidFill>
                <a:srgbClr val="585857"/>
              </a:solidFill>
              <a:effectLst/>
              <a:uLnTx/>
              <a:uFillTx/>
              <a:latin typeface="Aptos" panose="020B0004020202020204" pitchFamily="34" charset="0"/>
              <a:ea typeface="+mn-ea"/>
              <a:cs typeface="+mn-cs"/>
            </a:endParaRPr>
          </a:p>
        </p:txBody>
      </p:sp>
      <p:sp>
        <p:nvSpPr>
          <p:cNvPr id="8" name="TextBox 7">
            <a:extLst>
              <a:ext uri="{FF2B5EF4-FFF2-40B4-BE49-F238E27FC236}">
                <a16:creationId xmlns:a16="http://schemas.microsoft.com/office/drawing/2014/main" id="{87CB00DC-DE51-393D-D8C6-5C7A0C3BE6FF}"/>
              </a:ext>
            </a:extLst>
          </p:cNvPr>
          <p:cNvSpPr txBox="1"/>
          <p:nvPr/>
        </p:nvSpPr>
        <p:spPr>
          <a:xfrm>
            <a:off x="308609" y="3765269"/>
            <a:ext cx="4563566" cy="2554545"/>
          </a:xfrm>
          <a:prstGeom prst="rect">
            <a:avLst/>
          </a:prstGeom>
          <a:noFill/>
          <a:ln w="38100">
            <a:solidFill>
              <a:schemeClr val="accent5">
                <a:lumMod val="50000"/>
                <a:lumOff val="5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00A9A9"/>
                </a:solidFill>
                <a:effectLst/>
                <a:uLnTx/>
                <a:uFillTx/>
                <a:latin typeface="Aptos" panose="020B0004020202020204" pitchFamily="34" charset="0"/>
                <a:ea typeface="+mn-ea"/>
                <a:cs typeface="+mn-cs"/>
              </a:rPr>
              <a:t>Behaviours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585857"/>
                </a:solidFill>
                <a:effectLst/>
                <a:uLnTx/>
                <a:uFillTx/>
                <a:latin typeface="Aptos" panose="020B0004020202020204" pitchFamily="34" charset="0"/>
                <a:ea typeface="+mn-ea"/>
                <a:cs typeface="+mn-cs"/>
              </a:rPr>
              <a:t>Developed an </a:t>
            </a:r>
            <a:r>
              <a:rPr kumimoji="0" lang="en-GB" sz="1600" b="1" i="0" u="none" strike="noStrike" kern="1200" cap="none" spc="0" normalizeH="0" baseline="0" noProof="0" dirty="0">
                <a:ln>
                  <a:noFill/>
                </a:ln>
                <a:solidFill>
                  <a:srgbClr val="585857"/>
                </a:solidFill>
                <a:effectLst/>
                <a:uLnTx/>
                <a:uFillTx/>
                <a:latin typeface="Aptos" panose="020B0004020202020204" pitchFamily="34" charset="0"/>
                <a:ea typeface="+mn-ea"/>
                <a:cs typeface="+mn-cs"/>
              </a:rPr>
              <a:t>understanding of  workplace culture  </a:t>
            </a:r>
            <a:r>
              <a:rPr kumimoji="0" lang="en-GB" sz="1600" b="0" i="0" u="none" strike="noStrike" kern="1200" cap="none" spc="0" normalizeH="0" baseline="0" noProof="0" dirty="0">
                <a:ln>
                  <a:noFill/>
                </a:ln>
                <a:solidFill>
                  <a:srgbClr val="585857"/>
                </a:solidFill>
                <a:effectLst/>
                <a:uLnTx/>
                <a:uFillTx/>
                <a:latin typeface="Aptos" panose="020B0004020202020204" pitchFamily="34" charset="0"/>
                <a:ea typeface="+mn-ea"/>
                <a:cs typeface="+mn-cs"/>
              </a:rPr>
              <a:t>and how this differs across different sectors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585857"/>
              </a:solidFill>
              <a:effectLst/>
              <a:uLnTx/>
              <a:uFillTx/>
              <a:latin typeface="Aptos" panose="020B0004020202020204" pitchFamily="34"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585857"/>
                </a:solidFill>
                <a:effectLst/>
                <a:uLnTx/>
                <a:uFillTx/>
                <a:latin typeface="Aptos" panose="020B0004020202020204" pitchFamily="34" charset="0"/>
                <a:ea typeface="+mn-ea"/>
                <a:cs typeface="+mn-cs"/>
              </a:rPr>
              <a:t>Developed </a:t>
            </a:r>
            <a:r>
              <a:rPr kumimoji="0" lang="en-GB" sz="1600" b="1" i="0" u="none" strike="noStrike" kern="1200" cap="none" spc="0" normalizeH="0" baseline="0" noProof="0" dirty="0">
                <a:ln>
                  <a:noFill/>
                </a:ln>
                <a:solidFill>
                  <a:srgbClr val="585857"/>
                </a:solidFill>
                <a:effectLst/>
                <a:uLnTx/>
                <a:uFillTx/>
                <a:latin typeface="Aptos" panose="020B0004020202020204" pitchFamily="34" charset="0"/>
                <a:ea typeface="+mn-ea"/>
                <a:cs typeface="+mn-cs"/>
              </a:rPr>
              <a:t>positive workplace behaviours </a:t>
            </a:r>
            <a:r>
              <a:rPr kumimoji="0" lang="en-GB" sz="1600" b="0" i="0" u="none" strike="noStrike" kern="1200" cap="none" spc="0" normalizeH="0" baseline="0" noProof="0" dirty="0">
                <a:ln>
                  <a:noFill/>
                </a:ln>
                <a:solidFill>
                  <a:srgbClr val="585857"/>
                </a:solidFill>
                <a:effectLst/>
                <a:uLnTx/>
                <a:uFillTx/>
                <a:latin typeface="Aptos" panose="020B0004020202020204" pitchFamily="34" charset="0"/>
                <a:ea typeface="+mn-ea"/>
                <a:cs typeface="+mn-cs"/>
              </a:rPr>
              <a:t>through multiple experiences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585857"/>
              </a:solidFill>
              <a:effectLst/>
              <a:uLnTx/>
              <a:uFillTx/>
              <a:latin typeface="Aptos" panose="020B0004020202020204" pitchFamily="34"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1" i="0" u="none" strike="noStrike" kern="1200" cap="none" spc="0" normalizeH="0" baseline="0" noProof="0" dirty="0">
                <a:ln>
                  <a:noFill/>
                </a:ln>
                <a:solidFill>
                  <a:srgbClr val="585857"/>
                </a:solidFill>
                <a:effectLst/>
                <a:uLnTx/>
                <a:uFillTx/>
                <a:latin typeface="Aptos" panose="020B0004020202020204" pitchFamily="34" charset="0"/>
                <a:ea typeface="+mn-ea"/>
                <a:cs typeface="+mn-cs"/>
              </a:rPr>
              <a:t>Feels confident </a:t>
            </a:r>
            <a:r>
              <a:rPr kumimoji="0" lang="en-GB" sz="1600" b="0" i="0" u="none" strike="noStrike" kern="1200" cap="none" spc="0" normalizeH="0" baseline="0" noProof="0" dirty="0">
                <a:ln>
                  <a:noFill/>
                </a:ln>
                <a:solidFill>
                  <a:srgbClr val="585857"/>
                </a:solidFill>
                <a:effectLst/>
                <a:uLnTx/>
                <a:uFillTx/>
                <a:latin typeface="Aptos" panose="020B0004020202020204" pitchFamily="34" charset="0"/>
                <a:ea typeface="+mn-ea"/>
                <a:cs typeface="+mn-cs"/>
              </a:rPr>
              <a:t>in making </a:t>
            </a:r>
            <a:r>
              <a:rPr kumimoji="0" lang="en-GB" sz="1600" b="1" i="0" u="none" strike="noStrike" kern="1200" cap="none" spc="0" normalizeH="0" baseline="0" noProof="0" dirty="0">
                <a:ln>
                  <a:noFill/>
                </a:ln>
                <a:solidFill>
                  <a:srgbClr val="585857"/>
                </a:solidFill>
                <a:effectLst/>
                <a:uLnTx/>
                <a:uFillTx/>
                <a:latin typeface="Aptos" panose="020B0004020202020204" pitchFamily="34" charset="0"/>
                <a:ea typeface="+mn-ea"/>
                <a:cs typeface="+mn-cs"/>
              </a:rPr>
              <a:t>positive informed decisions </a:t>
            </a:r>
            <a:r>
              <a:rPr kumimoji="0" lang="en-GB" sz="1600" b="0" i="0" u="none" strike="noStrike" kern="1200" cap="none" spc="0" normalizeH="0" baseline="0" noProof="0" dirty="0">
                <a:ln>
                  <a:noFill/>
                </a:ln>
                <a:solidFill>
                  <a:srgbClr val="585857"/>
                </a:solidFill>
                <a:effectLst/>
                <a:uLnTx/>
                <a:uFillTx/>
                <a:latin typeface="Aptos" panose="020B0004020202020204" pitchFamily="34" charset="0"/>
                <a:ea typeface="+mn-ea"/>
                <a:cs typeface="+mn-cs"/>
              </a:rPr>
              <a:t>regarding their </a:t>
            </a:r>
            <a:r>
              <a:rPr kumimoji="0" lang="en-GB" sz="1600" b="1" i="0" u="none" strike="noStrike" kern="1200" cap="none" spc="0" normalizeH="0" baseline="0" noProof="0" dirty="0">
                <a:ln>
                  <a:noFill/>
                </a:ln>
                <a:solidFill>
                  <a:srgbClr val="585857"/>
                </a:solidFill>
                <a:effectLst/>
                <a:uLnTx/>
                <a:uFillTx/>
                <a:latin typeface="Aptos" panose="020B0004020202020204" pitchFamily="34" charset="0"/>
                <a:ea typeface="+mn-ea"/>
                <a:cs typeface="+mn-cs"/>
              </a:rPr>
              <a:t>future options </a:t>
            </a:r>
            <a:endParaRPr kumimoji="0" lang="en-GB" sz="1600" b="1" i="0" u="none" strike="noStrike" kern="1200" cap="none" spc="0" normalizeH="0" baseline="0" noProof="0" dirty="0">
              <a:ln>
                <a:noFill/>
              </a:ln>
              <a:solidFill>
                <a:srgbClr val="00A9A9"/>
              </a:solidFill>
              <a:effectLst/>
              <a:uLnTx/>
              <a:uFillTx/>
              <a:latin typeface="Aptos" panose="020B0004020202020204" pitchFamily="34" charset="0"/>
              <a:ea typeface="+mn-ea"/>
              <a:cs typeface="+mn-cs"/>
            </a:endParaRPr>
          </a:p>
        </p:txBody>
      </p:sp>
      <p:sp>
        <p:nvSpPr>
          <p:cNvPr id="9" name="TextBox 8">
            <a:extLst>
              <a:ext uri="{FF2B5EF4-FFF2-40B4-BE49-F238E27FC236}">
                <a16:creationId xmlns:a16="http://schemas.microsoft.com/office/drawing/2014/main" id="{9579CEC2-A2D1-0FFE-5A68-734E77944B2B}"/>
              </a:ext>
            </a:extLst>
          </p:cNvPr>
          <p:cNvSpPr txBox="1"/>
          <p:nvPr/>
        </p:nvSpPr>
        <p:spPr>
          <a:xfrm>
            <a:off x="6809308" y="815596"/>
            <a:ext cx="5074083" cy="3323987"/>
          </a:xfrm>
          <a:prstGeom prst="rect">
            <a:avLst/>
          </a:prstGeom>
          <a:noFill/>
          <a:ln w="38100">
            <a:solidFill>
              <a:schemeClr val="tx2"/>
            </a:solidFill>
          </a:ln>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00A9A9"/>
                </a:solidFill>
                <a:effectLst/>
                <a:uLnTx/>
                <a:uFillTx/>
                <a:latin typeface="Aptos"/>
                <a:ea typeface="+mn-ea"/>
                <a:cs typeface="+mn-cs"/>
              </a:rPr>
              <a:t>Skills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a:ln>
                  <a:noFill/>
                </a:ln>
                <a:solidFill>
                  <a:srgbClr val="585857"/>
                </a:solidFill>
                <a:effectLst/>
                <a:uLnTx/>
                <a:uFillTx/>
                <a:latin typeface="Aptos"/>
                <a:ea typeface="+mn-ea"/>
                <a:cs typeface="+mn-cs"/>
              </a:rPr>
              <a:t>Can </a:t>
            </a:r>
            <a:r>
              <a:rPr kumimoji="0" lang="en-GB" sz="1600" b="1" i="0" u="none" strike="noStrike" kern="1200" cap="none" spc="0" normalizeH="0" baseline="0" noProof="0">
                <a:ln>
                  <a:noFill/>
                </a:ln>
                <a:solidFill>
                  <a:srgbClr val="585857"/>
                </a:solidFill>
                <a:effectLst/>
                <a:uLnTx/>
                <a:uFillTx/>
                <a:latin typeface="Aptos"/>
                <a:ea typeface="+mn-ea"/>
                <a:cs typeface="+mn-cs"/>
              </a:rPr>
              <a:t>self-advocate</a:t>
            </a:r>
            <a:r>
              <a:rPr kumimoji="0" lang="en-GB" sz="1600" b="0" i="0" u="none" strike="noStrike" kern="1200" cap="none" spc="0" normalizeH="0" baseline="0" noProof="0">
                <a:ln>
                  <a:noFill/>
                </a:ln>
                <a:solidFill>
                  <a:srgbClr val="585857"/>
                </a:solidFill>
                <a:effectLst/>
                <a:uLnTx/>
                <a:uFillTx/>
                <a:latin typeface="Aptos"/>
                <a:ea typeface="+mn-ea"/>
                <a:cs typeface="+mn-cs"/>
              </a:rPr>
              <a:t> and </a:t>
            </a:r>
            <a:r>
              <a:rPr kumimoji="0" lang="en-GB" sz="1600" b="1" i="0" u="none" strike="noStrike" kern="1200" cap="none" spc="0" normalizeH="0" baseline="0" noProof="0">
                <a:ln>
                  <a:noFill/>
                </a:ln>
                <a:solidFill>
                  <a:srgbClr val="585857"/>
                </a:solidFill>
                <a:effectLst/>
                <a:uLnTx/>
                <a:uFillTx/>
                <a:latin typeface="Aptos"/>
                <a:ea typeface="+mn-ea"/>
                <a:cs typeface="+mn-cs"/>
              </a:rPr>
              <a:t>articulate the sector skills </a:t>
            </a:r>
            <a:r>
              <a:rPr kumimoji="0" lang="en-GB" sz="1600" b="0" i="0" u="none" strike="noStrike" kern="1200" cap="none" spc="0" normalizeH="0" baseline="0" noProof="0">
                <a:ln>
                  <a:noFill/>
                </a:ln>
                <a:solidFill>
                  <a:srgbClr val="585857"/>
                </a:solidFill>
                <a:effectLst/>
                <a:uLnTx/>
                <a:uFillTx/>
                <a:latin typeface="Aptos"/>
                <a:ea typeface="+mn-ea"/>
                <a:cs typeface="+mn-cs"/>
              </a:rPr>
              <a:t>they have developed to support future choices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585857"/>
              </a:solidFill>
              <a:effectLst/>
              <a:uLnTx/>
              <a:uFillTx/>
              <a:latin typeface="Aptos"/>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1" i="0" u="none" strike="noStrike" kern="1200" cap="none" spc="0" normalizeH="0" baseline="0" noProof="0">
                <a:ln>
                  <a:noFill/>
                </a:ln>
                <a:solidFill>
                  <a:srgbClr val="00A9A9"/>
                </a:solidFill>
                <a:effectLst/>
                <a:uLnTx/>
                <a:uFillTx/>
                <a:latin typeface="Aptos"/>
                <a:ea typeface="+mn-ea"/>
                <a:cs typeface="+mn-cs"/>
              </a:rPr>
              <a:t> </a:t>
            </a:r>
            <a:r>
              <a:rPr kumimoji="0" lang="en-GB" sz="1600" b="0" i="0" u="none" strike="noStrike" kern="1200" cap="none" spc="0" normalizeH="0" baseline="0" noProof="0">
                <a:ln>
                  <a:noFill/>
                </a:ln>
                <a:solidFill>
                  <a:srgbClr val="585857"/>
                </a:solidFill>
                <a:effectLst/>
                <a:uLnTx/>
                <a:uFillTx/>
                <a:latin typeface="Aptos"/>
                <a:ea typeface="+mn-ea"/>
                <a:cs typeface="+mn-cs"/>
              </a:rPr>
              <a:t>Equipped with the </a:t>
            </a:r>
            <a:r>
              <a:rPr kumimoji="0" lang="en-GB" sz="1600" b="1" i="0" u="none" strike="noStrike" kern="1200" cap="none" spc="0" normalizeH="0" baseline="0" noProof="0">
                <a:ln>
                  <a:noFill/>
                </a:ln>
                <a:solidFill>
                  <a:srgbClr val="585857"/>
                </a:solidFill>
                <a:effectLst/>
                <a:uLnTx/>
                <a:uFillTx/>
                <a:latin typeface="Aptos"/>
                <a:ea typeface="+mn-ea"/>
                <a:cs typeface="+mn-cs"/>
              </a:rPr>
              <a:t>skills</a:t>
            </a:r>
            <a:r>
              <a:rPr kumimoji="0" lang="en-GB" sz="1600" b="0" i="0" u="none" strike="noStrike" kern="1200" cap="none" spc="0" normalizeH="0" baseline="0" noProof="0">
                <a:ln>
                  <a:noFill/>
                </a:ln>
                <a:solidFill>
                  <a:srgbClr val="585857"/>
                </a:solidFill>
                <a:effectLst/>
                <a:uLnTx/>
                <a:uFillTx/>
                <a:latin typeface="Aptos"/>
                <a:ea typeface="+mn-ea"/>
                <a:cs typeface="+mn-cs"/>
              </a:rPr>
              <a:t> to support them in making a </a:t>
            </a:r>
            <a:r>
              <a:rPr kumimoji="0" lang="en-GB" sz="1600" b="1" i="0" u="none" strike="noStrike" kern="1200" cap="none" spc="0" normalizeH="0" baseline="0" noProof="0">
                <a:ln>
                  <a:noFill/>
                </a:ln>
                <a:solidFill>
                  <a:srgbClr val="585857"/>
                </a:solidFill>
                <a:effectLst/>
                <a:uLnTx/>
                <a:uFillTx/>
                <a:latin typeface="Aptos"/>
                <a:ea typeface="+mn-ea"/>
                <a:cs typeface="+mn-cs"/>
              </a:rPr>
              <a:t>successful transition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1" i="0" u="none" strike="noStrike" kern="1200" cap="none" spc="0" normalizeH="0" baseline="0" noProof="0">
              <a:ln>
                <a:noFill/>
              </a:ln>
              <a:solidFill>
                <a:srgbClr val="585857"/>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1" i="0" u="none" strike="noStrike" kern="1200" cap="none" spc="0" normalizeH="0" baseline="0" noProof="0">
                <a:ln>
                  <a:noFill/>
                </a:ln>
                <a:solidFill>
                  <a:srgbClr val="585857"/>
                </a:solidFill>
                <a:effectLst/>
                <a:uLnTx/>
                <a:uFillTx/>
                <a:latin typeface="Aptos"/>
                <a:ea typeface="+mn-ea"/>
                <a:cs typeface="+mn-cs"/>
              </a:rPr>
              <a:t>Developed skills and qualifications</a:t>
            </a:r>
            <a:r>
              <a:rPr kumimoji="0" lang="en-GB" sz="1600" b="0" i="0" u="none" strike="noStrike" kern="1200" cap="none" spc="0" normalizeH="0" baseline="0" noProof="0">
                <a:ln>
                  <a:noFill/>
                </a:ln>
                <a:solidFill>
                  <a:srgbClr val="585857"/>
                </a:solidFill>
                <a:effectLst/>
                <a:uLnTx/>
                <a:uFillTx/>
                <a:latin typeface="Aptos"/>
                <a:ea typeface="+mn-ea"/>
                <a:cs typeface="+mn-cs"/>
              </a:rPr>
              <a:t> relevant to their chosen pathway through employer experiences and projects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585857"/>
              </a:solidFill>
              <a:effectLst/>
              <a:uLnTx/>
              <a:uFillTx/>
              <a:latin typeface="Aptos"/>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1" i="0" u="none" strike="noStrike" kern="1200" cap="none" spc="0" normalizeH="0" baseline="0" noProof="0">
                <a:ln>
                  <a:noFill/>
                </a:ln>
                <a:solidFill>
                  <a:srgbClr val="585857"/>
                </a:solidFill>
                <a:effectLst/>
                <a:uLnTx/>
                <a:uFillTx/>
                <a:latin typeface="Aptos"/>
                <a:ea typeface="+mn-ea"/>
                <a:cs typeface="+mn-cs"/>
              </a:rPr>
              <a:t>S</a:t>
            </a:r>
            <a:r>
              <a:rPr kumimoji="0" lang="en-GB" sz="1600" b="1" i="0" u="none" strike="noStrike" kern="1200" cap="none" spc="0" normalizeH="0" baseline="0" noProof="0" err="1">
                <a:ln>
                  <a:noFill/>
                </a:ln>
                <a:solidFill>
                  <a:srgbClr val="585857"/>
                </a:solidFill>
                <a:effectLst/>
                <a:uLnTx/>
                <a:uFillTx/>
                <a:latin typeface="Aptos"/>
                <a:ea typeface="+mn-ea"/>
                <a:cs typeface="+mn-cs"/>
              </a:rPr>
              <a:t>ees</a:t>
            </a:r>
            <a:r>
              <a:rPr kumimoji="0" lang="en-GB" sz="1600" b="1" i="0" u="none" strike="noStrike" kern="1200" cap="none" spc="0" normalizeH="0" baseline="0" noProof="0">
                <a:ln>
                  <a:noFill/>
                </a:ln>
                <a:solidFill>
                  <a:srgbClr val="585857"/>
                </a:solidFill>
                <a:effectLst/>
                <a:uLnTx/>
                <a:uFillTx/>
                <a:latin typeface="Aptos"/>
                <a:ea typeface="+mn-ea"/>
                <a:cs typeface="+mn-cs"/>
              </a:rPr>
              <a:t> the relevance </a:t>
            </a:r>
            <a:r>
              <a:rPr kumimoji="0" lang="en-GB" sz="1600" b="0" i="0" u="none" strike="noStrike" kern="1200" cap="none" spc="0" normalizeH="0" baseline="0" noProof="0">
                <a:ln>
                  <a:noFill/>
                </a:ln>
                <a:solidFill>
                  <a:srgbClr val="585857"/>
                </a:solidFill>
                <a:effectLst/>
                <a:uLnTx/>
                <a:uFillTx/>
                <a:latin typeface="Aptos"/>
                <a:ea typeface="+mn-ea"/>
                <a:cs typeface="+mn-cs"/>
              </a:rPr>
              <a:t>of skills from their curriculum learning and qualifications to their future options</a:t>
            </a:r>
          </a:p>
        </p:txBody>
      </p:sp>
      <p:sp>
        <p:nvSpPr>
          <p:cNvPr id="10" name="TextBox 9">
            <a:extLst>
              <a:ext uri="{FF2B5EF4-FFF2-40B4-BE49-F238E27FC236}">
                <a16:creationId xmlns:a16="http://schemas.microsoft.com/office/drawing/2014/main" id="{2E2C6B33-A1C0-23B8-879E-A992CC313614}"/>
              </a:ext>
            </a:extLst>
          </p:cNvPr>
          <p:cNvSpPr txBox="1"/>
          <p:nvPr/>
        </p:nvSpPr>
        <p:spPr>
          <a:xfrm>
            <a:off x="7431225" y="4361277"/>
            <a:ext cx="4425792" cy="1815882"/>
          </a:xfrm>
          <a:prstGeom prst="rect">
            <a:avLst/>
          </a:prstGeom>
          <a:solidFill>
            <a:schemeClr val="accent5">
              <a:lumMod val="10000"/>
              <a:lumOff val="90000"/>
            </a:schemeClr>
          </a:solidFill>
          <a:ln w="38100">
            <a:solidFill>
              <a:schemeClr val="accent5">
                <a:lumMod val="25000"/>
                <a:lumOff val="75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A9A9"/>
                </a:solidFill>
                <a:effectLst/>
                <a:uLnTx/>
                <a:uFillTx/>
                <a:latin typeface="Aptos" panose="020B0004020202020204" pitchFamily="34" charset="0"/>
                <a:ea typeface="+mn-ea"/>
                <a:cs typeface="+mn-cs"/>
              </a:rPr>
              <a:t>At the end of year 11, Sam;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a:ln>
                <a:noFill/>
              </a:ln>
              <a:solidFill>
                <a:srgbClr val="00A9A9"/>
              </a:solidFill>
              <a:effectLst/>
              <a:uLnTx/>
              <a:uFillTx/>
              <a:latin typeface="Aptos" panose="020B0004020202020204" pitchFamily="34"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1" i="0" u="none" strike="noStrike" kern="1200" cap="none" spc="0" normalizeH="0" baseline="0" noProof="0" dirty="0">
                <a:ln>
                  <a:noFill/>
                </a:ln>
                <a:solidFill>
                  <a:srgbClr val="00A9A9"/>
                </a:solidFill>
                <a:effectLst/>
                <a:uLnTx/>
                <a:uFillTx/>
                <a:latin typeface="Aptos" panose="020B0004020202020204" pitchFamily="34" charset="0"/>
                <a:ea typeface="+mn-ea"/>
                <a:cs typeface="+mn-cs"/>
              </a:rPr>
              <a:t>Understands pathways and  opportunities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1" i="0" u="none" strike="noStrike" kern="1200" cap="none" spc="0" normalizeH="0" baseline="0" noProof="0" dirty="0">
                <a:ln>
                  <a:noFill/>
                </a:ln>
                <a:solidFill>
                  <a:srgbClr val="00A9A9"/>
                </a:solidFill>
                <a:effectLst/>
                <a:uLnTx/>
                <a:uFillTx/>
                <a:latin typeface="Aptos" panose="020B0004020202020204" pitchFamily="34" charset="0"/>
                <a:ea typeface="+mn-ea"/>
                <a:cs typeface="+mn-cs"/>
              </a:rPr>
              <a:t>Realises own potential</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1" i="0" u="none" strike="noStrike" kern="1200" cap="none" spc="0" normalizeH="0" baseline="0" noProof="0" dirty="0">
                <a:ln>
                  <a:noFill/>
                </a:ln>
                <a:solidFill>
                  <a:srgbClr val="00A9A9"/>
                </a:solidFill>
                <a:effectLst/>
                <a:uLnTx/>
                <a:uFillTx/>
                <a:latin typeface="Aptos" panose="020B0004020202020204" pitchFamily="34" charset="0"/>
                <a:ea typeface="+mn-ea"/>
                <a:cs typeface="+mn-cs"/>
              </a:rPr>
              <a:t>Sees the relevance of curriculum to workplace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1" i="0" u="none" strike="noStrike" kern="1200" cap="none" spc="0" normalizeH="0" baseline="0" noProof="0" dirty="0">
                <a:ln>
                  <a:noFill/>
                </a:ln>
                <a:solidFill>
                  <a:srgbClr val="00A9A9"/>
                </a:solidFill>
                <a:effectLst/>
                <a:uLnTx/>
                <a:uFillTx/>
                <a:latin typeface="Aptos" panose="020B0004020202020204" pitchFamily="34" charset="0"/>
                <a:ea typeface="+mn-ea"/>
                <a:cs typeface="+mn-cs"/>
              </a:rPr>
              <a:t>Has agency in own skills development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1" i="0" u="none" strike="noStrike" kern="1200" cap="none" spc="0" normalizeH="0" baseline="0" noProof="0" dirty="0">
                <a:ln>
                  <a:noFill/>
                </a:ln>
                <a:solidFill>
                  <a:srgbClr val="00A9A9"/>
                </a:solidFill>
                <a:effectLst/>
                <a:uLnTx/>
                <a:uFillTx/>
                <a:latin typeface="Aptos" panose="020B0004020202020204" pitchFamily="34" charset="0"/>
                <a:ea typeface="+mn-ea"/>
                <a:cs typeface="+mn-cs"/>
              </a:rPr>
              <a:t>Has improved careers readiness scores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1" i="0" u="none" strike="noStrike" kern="1200" cap="none" spc="0" normalizeH="0" baseline="0" noProof="0" dirty="0">
                <a:ln>
                  <a:noFill/>
                </a:ln>
                <a:solidFill>
                  <a:srgbClr val="00A9A9"/>
                </a:solidFill>
                <a:effectLst/>
                <a:uLnTx/>
                <a:uFillTx/>
                <a:latin typeface="Aptos" panose="020B0004020202020204" pitchFamily="34" charset="0"/>
                <a:ea typeface="+mn-ea"/>
                <a:cs typeface="+mn-cs"/>
              </a:rPr>
              <a:t>Has a line of sight to the future</a:t>
            </a:r>
          </a:p>
        </p:txBody>
      </p:sp>
      <p:pic>
        <p:nvPicPr>
          <p:cNvPr id="4" name="Picture 2">
            <a:extLst>
              <a:ext uri="{FF2B5EF4-FFF2-40B4-BE49-F238E27FC236}">
                <a16:creationId xmlns:a16="http://schemas.microsoft.com/office/drawing/2014/main" id="{F2702269-C969-32C3-C6E5-F286B1D924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31234" y="4057233"/>
            <a:ext cx="2273617" cy="22736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42439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21B450-4F89-4325-FF50-E72B88C5B041}"/>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17240520-E9BB-C70F-D5F0-8DE8DBEF42A1}"/>
              </a:ext>
            </a:extLst>
          </p:cNvPr>
          <p:cNvSpPr txBox="1"/>
          <p:nvPr/>
        </p:nvSpPr>
        <p:spPr>
          <a:xfrm>
            <a:off x="308609" y="164812"/>
            <a:ext cx="10355581"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a:ln>
                  <a:noFill/>
                </a:ln>
                <a:solidFill>
                  <a:srgbClr val="00A9A9"/>
                </a:solidFill>
                <a:effectLst/>
                <a:uLnTx/>
                <a:uFillTx/>
                <a:latin typeface="Calibri" panose="020F0502020204030204"/>
                <a:ea typeface="+mn-ea"/>
                <a:cs typeface="+mn-cs"/>
              </a:rPr>
              <a:t>What could this look like for Sam? </a:t>
            </a:r>
          </a:p>
        </p:txBody>
      </p:sp>
      <p:pic>
        <p:nvPicPr>
          <p:cNvPr id="1026" name="Picture 2">
            <a:extLst>
              <a:ext uri="{FF2B5EF4-FFF2-40B4-BE49-F238E27FC236}">
                <a16:creationId xmlns:a16="http://schemas.microsoft.com/office/drawing/2014/main" id="{20E6C302-5419-8219-603B-3585BDA850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7996" y="1946492"/>
            <a:ext cx="2273617" cy="227361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776F05E2-97A6-AE7B-E94C-4A70B91566E8}"/>
              </a:ext>
            </a:extLst>
          </p:cNvPr>
          <p:cNvSpPr txBox="1"/>
          <p:nvPr/>
        </p:nvSpPr>
        <p:spPr>
          <a:xfrm>
            <a:off x="5157549" y="4171029"/>
            <a:ext cx="1794510" cy="523220"/>
          </a:xfrm>
          <a:prstGeom prst="rect">
            <a:avLst/>
          </a:prstGeom>
          <a:solidFill>
            <a:schemeClr val="accent5">
              <a:lumMod val="10000"/>
              <a:lumOff val="90000"/>
            </a:schemeClr>
          </a:solidFill>
          <a:ln w="38100">
            <a:solidFill>
              <a:schemeClr val="accent5">
                <a:lumMod val="25000"/>
                <a:lumOff val="75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srgbClr val="00A9A9"/>
                </a:solidFill>
                <a:effectLst/>
                <a:uLnTx/>
                <a:uFillTx/>
                <a:latin typeface="Aptos" panose="020B0004020202020204" pitchFamily="34" charset="0"/>
                <a:ea typeface="+mn-ea"/>
                <a:cs typeface="+mn-cs"/>
              </a:rPr>
              <a:t>Learner 1 </a:t>
            </a:r>
          </a:p>
        </p:txBody>
      </p:sp>
      <p:sp>
        <p:nvSpPr>
          <p:cNvPr id="4" name="TextBox 3">
            <a:extLst>
              <a:ext uri="{FF2B5EF4-FFF2-40B4-BE49-F238E27FC236}">
                <a16:creationId xmlns:a16="http://schemas.microsoft.com/office/drawing/2014/main" id="{908D699C-276D-8BF6-AA47-BE1483FD3C5B}"/>
              </a:ext>
            </a:extLst>
          </p:cNvPr>
          <p:cNvSpPr txBox="1"/>
          <p:nvPr/>
        </p:nvSpPr>
        <p:spPr>
          <a:xfrm>
            <a:off x="6983728" y="1341809"/>
            <a:ext cx="4888230" cy="1323439"/>
          </a:xfrm>
          <a:prstGeom prst="rect">
            <a:avLst/>
          </a:prstGeom>
          <a:noFill/>
          <a:ln w="38100">
            <a:solidFill>
              <a:schemeClr val="accent5">
                <a:lumMod val="50000"/>
                <a:lumOff val="5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00A9A9"/>
                </a:solidFill>
                <a:effectLst/>
                <a:uLnTx/>
                <a:uFillTx/>
                <a:latin typeface="Aptos" panose="020B0004020202020204" pitchFamily="34" charset="0"/>
                <a:ea typeface="+mn-ea"/>
                <a:cs typeface="+mn-cs"/>
              </a:rPr>
              <a:t>Year 7</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00A9A9"/>
                </a:solidFill>
                <a:effectLst/>
                <a:uLnTx/>
                <a:uFillTx/>
                <a:latin typeface="Aptos" panose="020B0004020202020204" pitchFamily="34" charset="0"/>
                <a:ea typeface="+mn-ea"/>
                <a:cs typeface="+mn-cs"/>
              </a:rPr>
              <a:t> </a:t>
            </a:r>
            <a:r>
              <a:rPr kumimoji="0" lang="en-GB" sz="1600" b="1" i="0" u="none" strike="noStrike" kern="1200" cap="none" spc="0" normalizeH="0" baseline="0" noProof="0" dirty="0">
                <a:ln>
                  <a:noFill/>
                </a:ln>
                <a:solidFill>
                  <a:srgbClr val="585857"/>
                </a:solidFill>
                <a:effectLst/>
                <a:uLnTx/>
                <a:uFillTx/>
                <a:latin typeface="Aptos" panose="020B0004020202020204" pitchFamily="34" charset="0"/>
                <a:ea typeface="+mn-ea"/>
                <a:cs typeface="+mn-cs"/>
              </a:rPr>
              <a:t>3 x virtual sector visits  (1 day)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585857"/>
                </a:solidFill>
                <a:effectLst/>
                <a:uLnTx/>
                <a:uFillTx/>
                <a:latin typeface="Aptos" panose="020B0004020202020204" pitchFamily="34" charset="0"/>
                <a:ea typeface="+mn-ea"/>
                <a:cs typeface="+mn-cs"/>
              </a:rPr>
              <a:t>Plus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585857"/>
                </a:solidFill>
                <a:effectLst/>
                <a:uLnTx/>
                <a:uFillTx/>
                <a:latin typeface="Aptos" panose="020B0004020202020204" pitchFamily="34" charset="0"/>
                <a:ea typeface="+mn-ea"/>
                <a:cs typeface="+mn-cs"/>
              </a:rPr>
              <a:t>1 x community-based project day e.g. Army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585857"/>
                </a:solidFill>
                <a:effectLst/>
                <a:uLnTx/>
                <a:uFillTx/>
                <a:latin typeface="Aptos" panose="020B0004020202020204" pitchFamily="34" charset="0"/>
                <a:ea typeface="+mn-ea"/>
                <a:cs typeface="+mn-cs"/>
              </a:rPr>
              <a:t>(1 day )</a:t>
            </a:r>
          </a:p>
        </p:txBody>
      </p:sp>
      <p:sp>
        <p:nvSpPr>
          <p:cNvPr id="6" name="TextBox 5">
            <a:extLst>
              <a:ext uri="{FF2B5EF4-FFF2-40B4-BE49-F238E27FC236}">
                <a16:creationId xmlns:a16="http://schemas.microsoft.com/office/drawing/2014/main" id="{138395DB-DA00-6C72-799A-5731986B0A19}"/>
              </a:ext>
            </a:extLst>
          </p:cNvPr>
          <p:cNvSpPr txBox="1"/>
          <p:nvPr/>
        </p:nvSpPr>
        <p:spPr>
          <a:xfrm>
            <a:off x="425766" y="1033328"/>
            <a:ext cx="4425792" cy="1569660"/>
          </a:xfrm>
          <a:prstGeom prst="rect">
            <a:avLst/>
          </a:prstGeom>
          <a:noFill/>
          <a:ln w="38100">
            <a:solidFill>
              <a:schemeClr val="accent6">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00A9A9"/>
                </a:solidFill>
                <a:effectLst/>
                <a:uLnTx/>
                <a:uFillTx/>
                <a:latin typeface="Aptos" panose="020B0004020202020204" pitchFamily="34" charset="0"/>
                <a:ea typeface="+mn-ea"/>
                <a:cs typeface="+mn-cs"/>
              </a:rPr>
              <a:t>Year 8</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00A9A9"/>
                </a:solidFill>
                <a:effectLst/>
                <a:uLnTx/>
                <a:uFillTx/>
                <a:latin typeface="Aptos" panose="020B0004020202020204" pitchFamily="34" charset="0"/>
                <a:ea typeface="+mn-ea"/>
                <a:cs typeface="+mn-cs"/>
              </a:rPr>
              <a:t> </a:t>
            </a:r>
            <a:r>
              <a:rPr kumimoji="0" lang="en-GB" sz="1600" b="1" i="0" u="none" strike="noStrike" kern="1200" cap="none" spc="0" normalizeH="0" baseline="0" noProof="0" dirty="0">
                <a:ln>
                  <a:noFill/>
                </a:ln>
                <a:solidFill>
                  <a:srgbClr val="585857"/>
                </a:solidFill>
                <a:effectLst/>
                <a:uLnTx/>
                <a:uFillTx/>
                <a:latin typeface="Aptos" panose="020B0004020202020204" pitchFamily="34" charset="0"/>
                <a:ea typeface="+mn-ea"/>
                <a:cs typeface="+mn-cs"/>
              </a:rPr>
              <a:t>English trip to BBC (1 day)                  Plus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585857"/>
                </a:solidFill>
                <a:effectLst/>
                <a:uLnTx/>
                <a:uFillTx/>
                <a:latin typeface="Aptos" panose="020B0004020202020204" pitchFamily="34" charset="0"/>
                <a:ea typeface="+mn-ea"/>
                <a:cs typeface="+mn-cs"/>
              </a:rPr>
              <a:t>In school project for BBC Young Journalist Competition – Applied literacy &amp; oracy skills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585857"/>
                </a:solidFill>
                <a:effectLst/>
                <a:uLnTx/>
                <a:uFillTx/>
                <a:latin typeface="Aptos" panose="020B0004020202020204" pitchFamily="34" charset="0"/>
                <a:ea typeface="+mn-ea"/>
                <a:cs typeface="+mn-cs"/>
              </a:rPr>
              <a:t>(1 day)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dirty="0">
              <a:ln>
                <a:noFill/>
              </a:ln>
              <a:solidFill>
                <a:srgbClr val="585857"/>
              </a:solidFill>
              <a:effectLst/>
              <a:uLnTx/>
              <a:uFillTx/>
              <a:latin typeface="Aptos" panose="020B0004020202020204" pitchFamily="34" charset="0"/>
              <a:ea typeface="+mn-ea"/>
              <a:cs typeface="+mn-cs"/>
            </a:endParaRPr>
          </a:p>
        </p:txBody>
      </p:sp>
      <p:sp>
        <p:nvSpPr>
          <p:cNvPr id="7" name="TextBox 6">
            <a:extLst>
              <a:ext uri="{FF2B5EF4-FFF2-40B4-BE49-F238E27FC236}">
                <a16:creationId xmlns:a16="http://schemas.microsoft.com/office/drawing/2014/main" id="{A66E5954-64D5-AD5A-D5E4-D166D8AA5D3A}"/>
              </a:ext>
            </a:extLst>
          </p:cNvPr>
          <p:cNvSpPr txBox="1"/>
          <p:nvPr/>
        </p:nvSpPr>
        <p:spPr>
          <a:xfrm>
            <a:off x="7258049" y="3176450"/>
            <a:ext cx="4613909" cy="1323439"/>
          </a:xfrm>
          <a:prstGeom prst="rect">
            <a:avLst/>
          </a:prstGeom>
          <a:noFill/>
          <a:ln w="38100">
            <a:solidFill>
              <a:schemeClr val="accent6">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00A9A9"/>
                </a:solidFill>
                <a:effectLst/>
                <a:uLnTx/>
                <a:uFillTx/>
                <a:latin typeface="Aptos" panose="020B0004020202020204" pitchFamily="34" charset="0"/>
                <a:ea typeface="+mn-ea"/>
                <a:cs typeface="+mn-cs"/>
              </a:rPr>
              <a:t>Year 9</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585857"/>
                </a:solidFill>
                <a:effectLst/>
                <a:uLnTx/>
                <a:uFillTx/>
                <a:latin typeface="Aptos" panose="020B0004020202020204" pitchFamily="34" charset="0"/>
                <a:ea typeface="+mn-ea"/>
                <a:cs typeface="+mn-cs"/>
              </a:rPr>
              <a:t> 3 x half day industry visits in groups of 8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585857"/>
                </a:solidFill>
                <a:effectLst/>
                <a:uLnTx/>
                <a:uFillTx/>
                <a:latin typeface="Aptos" panose="020B0004020202020204" pitchFamily="34" charset="0"/>
                <a:ea typeface="+mn-ea"/>
                <a:cs typeface="+mn-cs"/>
              </a:rPr>
              <a:t>(1.5 days)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585857"/>
                </a:solidFill>
                <a:effectLst/>
                <a:uLnTx/>
                <a:uFillTx/>
                <a:latin typeface="Aptos" panose="020B0004020202020204" pitchFamily="34" charset="0"/>
                <a:ea typeface="+mn-ea"/>
                <a:cs typeface="+mn-cs"/>
              </a:rPr>
              <a:t>Plus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585857"/>
                </a:solidFill>
                <a:effectLst/>
                <a:uLnTx/>
                <a:uFillTx/>
                <a:latin typeface="Aptos" panose="020B0004020202020204" pitchFamily="34" charset="0"/>
                <a:ea typeface="+mn-ea"/>
                <a:cs typeface="+mn-cs"/>
              </a:rPr>
              <a:t>Physics trip to Jodrell Bank (1 day)   </a:t>
            </a:r>
          </a:p>
        </p:txBody>
      </p:sp>
      <p:sp>
        <p:nvSpPr>
          <p:cNvPr id="8" name="TextBox 7">
            <a:extLst>
              <a:ext uri="{FF2B5EF4-FFF2-40B4-BE49-F238E27FC236}">
                <a16:creationId xmlns:a16="http://schemas.microsoft.com/office/drawing/2014/main" id="{89D835BC-4530-2863-52E6-6167F2DCB9F8}"/>
              </a:ext>
            </a:extLst>
          </p:cNvPr>
          <p:cNvSpPr txBox="1"/>
          <p:nvPr/>
        </p:nvSpPr>
        <p:spPr>
          <a:xfrm>
            <a:off x="425767" y="2760952"/>
            <a:ext cx="4425792" cy="1077218"/>
          </a:xfrm>
          <a:prstGeom prst="rect">
            <a:avLst/>
          </a:prstGeom>
          <a:noFill/>
          <a:ln w="38100">
            <a:solidFill>
              <a:schemeClr val="accent5">
                <a:lumMod val="50000"/>
                <a:lumOff val="5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00A9A9"/>
                </a:solidFill>
                <a:effectLst/>
                <a:uLnTx/>
                <a:uFillTx/>
                <a:latin typeface="Aptos" panose="020B0004020202020204" pitchFamily="34" charset="0"/>
                <a:ea typeface="+mn-ea"/>
                <a:cs typeface="+mn-cs"/>
              </a:rPr>
              <a:t>Year 10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585857"/>
                </a:solidFill>
                <a:effectLst/>
                <a:uLnTx/>
                <a:uFillTx/>
                <a:latin typeface="Aptos" panose="020B0004020202020204" pitchFamily="34" charset="0"/>
                <a:ea typeface="+mn-ea"/>
                <a:cs typeface="+mn-cs"/>
              </a:rPr>
              <a:t>3 days x workplace  exploration, 2+ x employers (e.g. KPMG or </a:t>
            </a:r>
            <a:r>
              <a:rPr kumimoji="0" lang="en-GB" sz="1600" b="1" i="0" u="none" strike="noStrike" kern="1200" cap="none" spc="0" normalizeH="0" baseline="0" noProof="0" dirty="0">
                <a:ln>
                  <a:noFill/>
                </a:ln>
                <a:solidFill>
                  <a:srgbClr val="585857"/>
                </a:solidFill>
                <a:effectLst/>
                <a:uLnTx/>
                <a:uFillTx/>
                <a:latin typeface="Aptos" panose="020B0004020202020204" pitchFamily="34" charset="0"/>
                <a:ea typeface="+mn-ea"/>
                <a:cs typeface="+mn-cs"/>
                <a:hlinkClick r:id="rId4"/>
              </a:rPr>
              <a:t>Herts model</a:t>
            </a:r>
            <a:r>
              <a:rPr kumimoji="0" lang="en-GB" sz="1600" b="1" i="0" u="none" strike="noStrike" kern="1200" cap="none" spc="0" normalizeH="0" baseline="0" noProof="0" dirty="0">
                <a:ln>
                  <a:noFill/>
                </a:ln>
                <a:solidFill>
                  <a:srgbClr val="585857"/>
                </a:solidFill>
                <a:effectLst/>
                <a:uLnTx/>
                <a:uFillTx/>
                <a:latin typeface="Aptos" panose="020B0004020202020204" pitchFamily="34"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585857"/>
                </a:solidFill>
                <a:effectLst/>
                <a:uLnTx/>
                <a:uFillTx/>
                <a:latin typeface="Aptos" panose="020B0004020202020204" pitchFamily="34" charset="0"/>
                <a:ea typeface="+mn-ea"/>
                <a:cs typeface="+mn-cs"/>
              </a:rPr>
              <a:t>                                                                   </a:t>
            </a:r>
          </a:p>
        </p:txBody>
      </p:sp>
      <p:sp>
        <p:nvSpPr>
          <p:cNvPr id="9" name="TextBox 8">
            <a:extLst>
              <a:ext uri="{FF2B5EF4-FFF2-40B4-BE49-F238E27FC236}">
                <a16:creationId xmlns:a16="http://schemas.microsoft.com/office/drawing/2014/main" id="{F638ED95-8E6B-2902-2F3C-CEFCE6DE4DF8}"/>
              </a:ext>
            </a:extLst>
          </p:cNvPr>
          <p:cNvSpPr txBox="1"/>
          <p:nvPr/>
        </p:nvSpPr>
        <p:spPr>
          <a:xfrm>
            <a:off x="425767" y="4031053"/>
            <a:ext cx="4425792" cy="830997"/>
          </a:xfrm>
          <a:prstGeom prst="rect">
            <a:avLst/>
          </a:prstGeom>
          <a:noFill/>
          <a:ln w="38100">
            <a:solidFill>
              <a:schemeClr val="accent6">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00A9A9"/>
                </a:solidFill>
                <a:effectLst/>
                <a:uLnTx/>
                <a:uFillTx/>
                <a:latin typeface="Aptos" panose="020B0004020202020204" pitchFamily="34" charset="0"/>
                <a:ea typeface="+mn-ea"/>
                <a:cs typeface="+mn-cs"/>
              </a:rPr>
              <a:t>Year 11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00A9A9"/>
                </a:solidFill>
                <a:effectLst/>
                <a:uLnTx/>
                <a:uFillTx/>
                <a:latin typeface="Aptos" panose="020B0004020202020204" pitchFamily="34" charset="0"/>
                <a:ea typeface="+mn-ea"/>
                <a:cs typeface="+mn-cs"/>
              </a:rPr>
              <a:t> </a:t>
            </a:r>
            <a:r>
              <a:rPr kumimoji="0" lang="en-GB" sz="1600" b="1" i="0" u="none" strike="noStrike" kern="1200" cap="none" spc="0" normalizeH="0" baseline="0" noProof="0" dirty="0">
                <a:ln>
                  <a:noFill/>
                </a:ln>
                <a:solidFill>
                  <a:srgbClr val="585857"/>
                </a:solidFill>
                <a:effectLst/>
                <a:uLnTx/>
                <a:uFillTx/>
                <a:latin typeface="Aptos" panose="020B0004020202020204" pitchFamily="34" charset="0"/>
                <a:ea typeface="+mn-ea"/>
                <a:cs typeface="+mn-cs"/>
              </a:rPr>
              <a:t>2 days x 1 employer in targeted sector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dirty="0">
              <a:ln>
                <a:noFill/>
              </a:ln>
              <a:solidFill>
                <a:srgbClr val="585857"/>
              </a:solidFill>
              <a:effectLst/>
              <a:uLnTx/>
              <a:uFillTx/>
              <a:latin typeface="Aptos" panose="020B0004020202020204" pitchFamily="34" charset="0"/>
              <a:ea typeface="+mn-ea"/>
              <a:cs typeface="+mn-cs"/>
            </a:endParaRPr>
          </a:p>
        </p:txBody>
      </p:sp>
      <p:sp>
        <p:nvSpPr>
          <p:cNvPr id="10" name="TextBox 9">
            <a:extLst>
              <a:ext uri="{FF2B5EF4-FFF2-40B4-BE49-F238E27FC236}">
                <a16:creationId xmlns:a16="http://schemas.microsoft.com/office/drawing/2014/main" id="{DF5EE32E-BEB5-50BE-79EA-6E2951DC9483}"/>
              </a:ext>
            </a:extLst>
          </p:cNvPr>
          <p:cNvSpPr txBox="1"/>
          <p:nvPr/>
        </p:nvSpPr>
        <p:spPr>
          <a:xfrm>
            <a:off x="406361" y="5069638"/>
            <a:ext cx="4398653" cy="1631216"/>
          </a:xfrm>
          <a:prstGeom prst="rect">
            <a:avLst/>
          </a:prstGeom>
          <a:solidFill>
            <a:schemeClr val="accent5">
              <a:lumMod val="10000"/>
              <a:lumOff val="90000"/>
            </a:schemeClr>
          </a:solidFill>
          <a:ln w="38100">
            <a:solidFill>
              <a:schemeClr val="accent5">
                <a:lumMod val="25000"/>
                <a:lumOff val="75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A9A9"/>
                </a:solidFill>
                <a:effectLst/>
                <a:uLnTx/>
                <a:uFillTx/>
                <a:latin typeface="Aptos" panose="020B0004020202020204" pitchFamily="34" charset="0"/>
                <a:ea typeface="+mn-ea"/>
                <a:cs typeface="+mn-cs"/>
              </a:rPr>
              <a:t>Learner 1 experiences: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1" i="0" u="none" strike="noStrike" kern="1200" cap="none" spc="0" normalizeH="0" baseline="0" noProof="0" dirty="0">
                <a:ln>
                  <a:noFill/>
                </a:ln>
                <a:solidFill>
                  <a:srgbClr val="00A9A9"/>
                </a:solidFill>
                <a:effectLst/>
                <a:uLnTx/>
                <a:uFillTx/>
                <a:latin typeface="Aptos" panose="020B0004020202020204" pitchFamily="34" charset="0"/>
                <a:ea typeface="+mn-ea"/>
                <a:cs typeface="+mn-cs"/>
              </a:rPr>
              <a:t>KS3 – 5.5 days, KS4 5 days = TOTALLING 10 DAYS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1" i="0" u="none" strike="noStrike" kern="1200" cap="none" spc="0" normalizeH="0" baseline="0" noProof="0" dirty="0">
                <a:ln>
                  <a:noFill/>
                </a:ln>
                <a:solidFill>
                  <a:srgbClr val="00A9A9"/>
                </a:solidFill>
                <a:effectLst/>
                <a:uLnTx/>
                <a:uFillTx/>
                <a:latin typeface="Aptos" panose="020B0004020202020204" pitchFamily="34" charset="0"/>
                <a:ea typeface="+mn-ea"/>
                <a:cs typeface="+mn-cs"/>
              </a:rPr>
              <a:t>3+ sectors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1" i="0" u="none" strike="noStrike" kern="1200" cap="none" spc="0" normalizeH="0" baseline="0" noProof="0" dirty="0">
                <a:ln>
                  <a:noFill/>
                </a:ln>
                <a:solidFill>
                  <a:srgbClr val="00A9A9"/>
                </a:solidFill>
                <a:effectLst/>
                <a:uLnTx/>
                <a:uFillTx/>
                <a:latin typeface="Aptos" panose="020B0004020202020204" pitchFamily="34" charset="0"/>
                <a:ea typeface="+mn-ea"/>
                <a:cs typeface="+mn-cs"/>
              </a:rPr>
              <a:t>9+ employers </a:t>
            </a:r>
          </a:p>
        </p:txBody>
      </p:sp>
      <p:sp>
        <p:nvSpPr>
          <p:cNvPr id="11" name="TextBox 10">
            <a:extLst>
              <a:ext uri="{FF2B5EF4-FFF2-40B4-BE49-F238E27FC236}">
                <a16:creationId xmlns:a16="http://schemas.microsoft.com/office/drawing/2014/main" id="{84A0A725-209F-4F9A-D3E9-C06E100ABEDD}"/>
              </a:ext>
            </a:extLst>
          </p:cNvPr>
          <p:cNvSpPr txBox="1"/>
          <p:nvPr/>
        </p:nvSpPr>
        <p:spPr>
          <a:xfrm>
            <a:off x="7857648" y="5029852"/>
            <a:ext cx="4014312" cy="1323439"/>
          </a:xfrm>
          <a:prstGeom prst="rect">
            <a:avLst/>
          </a:prstGeom>
          <a:solidFill>
            <a:schemeClr val="accent6">
              <a:lumMod val="20000"/>
              <a:lumOff val="80000"/>
            </a:schemeClr>
          </a:solidFill>
          <a:ln w="38100">
            <a:solidFill>
              <a:schemeClr val="accent6">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00A9A9"/>
                </a:solidFill>
                <a:effectLst/>
                <a:uLnTx/>
                <a:uFillTx/>
                <a:latin typeface="Aptos" panose="020B0004020202020204" pitchFamily="34" charset="0"/>
                <a:ea typeface="+mn-ea"/>
                <a:cs typeface="+mn-cs"/>
              </a:rPr>
              <a:t>Equalex tiers: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1" i="0" u="none" strike="noStrike" kern="1200" cap="none" spc="0" normalizeH="0" baseline="0" noProof="0">
                <a:ln>
                  <a:noFill/>
                </a:ln>
                <a:solidFill>
                  <a:srgbClr val="00A9A9"/>
                </a:solidFill>
                <a:effectLst/>
                <a:uLnTx/>
                <a:uFillTx/>
                <a:latin typeface="Aptos" panose="020B0004020202020204" pitchFamily="34" charset="0"/>
                <a:ea typeface="+mn-ea"/>
                <a:cs typeface="+mn-cs"/>
              </a:rPr>
              <a:t>T1 – Introduce &amp; Inspire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1" i="0" u="none" strike="noStrike" kern="1200" cap="none" spc="0" normalizeH="0" baseline="0" noProof="0">
                <a:ln>
                  <a:noFill/>
                </a:ln>
                <a:solidFill>
                  <a:srgbClr val="00A9A9"/>
                </a:solidFill>
                <a:effectLst/>
                <a:uLnTx/>
                <a:uFillTx/>
                <a:latin typeface="Aptos" panose="020B0004020202020204" pitchFamily="34" charset="0"/>
                <a:ea typeface="+mn-ea"/>
                <a:cs typeface="+mn-cs"/>
              </a:rPr>
              <a:t>T2 – Investigate &amp; Explore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1" i="0" u="none" strike="noStrike" kern="1200" cap="none" spc="0" normalizeH="0" baseline="0" noProof="0">
                <a:ln>
                  <a:noFill/>
                </a:ln>
                <a:solidFill>
                  <a:srgbClr val="00A9A9"/>
                </a:solidFill>
                <a:effectLst/>
                <a:uLnTx/>
                <a:uFillTx/>
                <a:latin typeface="Aptos" panose="020B0004020202020204" pitchFamily="34" charset="0"/>
                <a:ea typeface="+mn-ea"/>
                <a:cs typeface="+mn-cs"/>
              </a:rPr>
              <a:t>T3 – Apply &amp; Demonstrate</a:t>
            </a:r>
          </a:p>
        </p:txBody>
      </p:sp>
      <p:sp>
        <p:nvSpPr>
          <p:cNvPr id="12" name="TextBox 11">
            <a:extLst>
              <a:ext uri="{FF2B5EF4-FFF2-40B4-BE49-F238E27FC236}">
                <a16:creationId xmlns:a16="http://schemas.microsoft.com/office/drawing/2014/main" id="{161B9482-3115-5A4A-6066-46A9459BC649}"/>
              </a:ext>
            </a:extLst>
          </p:cNvPr>
          <p:cNvSpPr txBox="1"/>
          <p:nvPr/>
        </p:nvSpPr>
        <p:spPr>
          <a:xfrm>
            <a:off x="4685823" y="5029852"/>
            <a:ext cx="2737961"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00A9A9"/>
                </a:solidFill>
                <a:effectLst/>
                <a:uLnTx/>
                <a:uFillTx/>
                <a:latin typeface="Aptos" panose="020B0004020202020204" pitchFamily="34" charset="0"/>
                <a:ea typeface="+mn-ea"/>
                <a:cs typeface="+mn-cs"/>
              </a:rPr>
              <a:t>Two+ week’s worth</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srgbClr val="00A9A9"/>
              </a:solidFill>
              <a:effectLst/>
              <a:uLnTx/>
              <a:uFillTx/>
              <a:latin typeface="Aptos" panose="020B0004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00A9A9"/>
                </a:solidFill>
                <a:effectLst/>
                <a:uLnTx/>
                <a:uFillTx/>
                <a:latin typeface="Aptos" panose="020B0004020202020204" pitchFamily="34" charset="0"/>
                <a:ea typeface="+mn-ea"/>
                <a:cs typeface="+mn-cs"/>
              </a:rPr>
              <a:t>Multiple, progressive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00A9A9"/>
                </a:solidFill>
                <a:effectLst/>
                <a:uLnTx/>
                <a:uFillTx/>
                <a:latin typeface="Aptos" panose="020B0004020202020204" pitchFamily="34" charset="0"/>
                <a:ea typeface="+mn-ea"/>
                <a:cs typeface="+mn-cs"/>
              </a:rPr>
              <a:t>high-quality</a:t>
            </a:r>
          </a:p>
        </p:txBody>
      </p:sp>
      <p:sp>
        <p:nvSpPr>
          <p:cNvPr id="5" name="Rounded Rectangle 6">
            <a:extLst>
              <a:ext uri="{FF2B5EF4-FFF2-40B4-BE49-F238E27FC236}">
                <a16:creationId xmlns:a16="http://schemas.microsoft.com/office/drawing/2014/main" id="{E45C153E-2B4A-92E3-9CA1-E4E38C1BA990}"/>
              </a:ext>
            </a:extLst>
          </p:cNvPr>
          <p:cNvSpPr/>
          <p:nvPr/>
        </p:nvSpPr>
        <p:spPr>
          <a:xfrm>
            <a:off x="3158135" y="1194196"/>
            <a:ext cx="378373" cy="388882"/>
          </a:xfrm>
          <a:prstGeom prst="roundRect">
            <a:avLst/>
          </a:prstGeom>
          <a:solidFill>
            <a:srgbClr val="FE6454"/>
          </a:solidFill>
          <a:ln w="12700" cap="flat" cmpd="sng" algn="ctr">
            <a:no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a:ln>
                  <a:noFill/>
                </a:ln>
                <a:solidFill>
                  <a:srgbClr val="FFFFFF"/>
                </a:solidFill>
                <a:effectLst/>
                <a:uLnTx/>
                <a:uFillTx/>
                <a:latin typeface="Calibri" panose="020F0502020204030204"/>
                <a:ea typeface="+mn-ea"/>
                <a:cs typeface="+mn-cs"/>
              </a:rPr>
              <a:t>T1</a:t>
            </a:r>
          </a:p>
        </p:txBody>
      </p:sp>
      <p:sp>
        <p:nvSpPr>
          <p:cNvPr id="13" name="Rounded Rectangle 10">
            <a:extLst>
              <a:ext uri="{FF2B5EF4-FFF2-40B4-BE49-F238E27FC236}">
                <a16:creationId xmlns:a16="http://schemas.microsoft.com/office/drawing/2014/main" id="{1D5AFD22-26BF-E17F-42B6-38CF37CC84FA}"/>
              </a:ext>
            </a:extLst>
          </p:cNvPr>
          <p:cNvSpPr/>
          <p:nvPr/>
        </p:nvSpPr>
        <p:spPr>
          <a:xfrm>
            <a:off x="1458537" y="2055014"/>
            <a:ext cx="378373" cy="388882"/>
          </a:xfrm>
          <a:prstGeom prst="roundRect">
            <a:avLst/>
          </a:prstGeom>
          <a:solidFill>
            <a:srgbClr val="FE6454"/>
          </a:solidFill>
          <a:ln w="12700" cap="flat" cmpd="sng" algn="ctr">
            <a:no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a:ln>
                  <a:noFill/>
                </a:ln>
                <a:solidFill>
                  <a:srgbClr val="FFFFFF"/>
                </a:solidFill>
                <a:effectLst/>
                <a:uLnTx/>
                <a:uFillTx/>
                <a:latin typeface="Calibri" panose="020F0502020204030204"/>
                <a:ea typeface="+mn-ea"/>
                <a:cs typeface="+mn-cs"/>
              </a:rPr>
              <a:t>T3</a:t>
            </a:r>
          </a:p>
        </p:txBody>
      </p:sp>
      <p:sp>
        <p:nvSpPr>
          <p:cNvPr id="14" name="Rounded Rectangle 10">
            <a:extLst>
              <a:ext uri="{FF2B5EF4-FFF2-40B4-BE49-F238E27FC236}">
                <a16:creationId xmlns:a16="http://schemas.microsoft.com/office/drawing/2014/main" id="{72FEB9C9-6AB5-1E05-5915-A67D65C5C466}"/>
              </a:ext>
            </a:extLst>
          </p:cNvPr>
          <p:cNvSpPr/>
          <p:nvPr/>
        </p:nvSpPr>
        <p:spPr>
          <a:xfrm>
            <a:off x="11324518" y="4043757"/>
            <a:ext cx="378373" cy="388882"/>
          </a:xfrm>
          <a:prstGeom prst="roundRect">
            <a:avLst/>
          </a:prstGeom>
          <a:solidFill>
            <a:srgbClr val="FE6454"/>
          </a:solidFill>
          <a:ln w="12700" cap="flat" cmpd="sng" algn="ctr">
            <a:no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a:ln>
                  <a:noFill/>
                </a:ln>
                <a:solidFill>
                  <a:srgbClr val="FFFFFF"/>
                </a:solidFill>
                <a:effectLst/>
                <a:uLnTx/>
                <a:uFillTx/>
                <a:latin typeface="Calibri" panose="020F0502020204030204"/>
                <a:ea typeface="+mn-ea"/>
                <a:cs typeface="+mn-cs"/>
              </a:rPr>
              <a:t>T3</a:t>
            </a:r>
          </a:p>
        </p:txBody>
      </p:sp>
      <p:sp>
        <p:nvSpPr>
          <p:cNvPr id="15" name="Rounded Rectangle 6">
            <a:extLst>
              <a:ext uri="{FF2B5EF4-FFF2-40B4-BE49-F238E27FC236}">
                <a16:creationId xmlns:a16="http://schemas.microsoft.com/office/drawing/2014/main" id="{C1C7C9CA-5ECA-2D13-3448-B94CAF6B2806}"/>
              </a:ext>
            </a:extLst>
          </p:cNvPr>
          <p:cNvSpPr/>
          <p:nvPr/>
        </p:nvSpPr>
        <p:spPr>
          <a:xfrm>
            <a:off x="11324517" y="3415663"/>
            <a:ext cx="378373" cy="388882"/>
          </a:xfrm>
          <a:prstGeom prst="roundRect">
            <a:avLst/>
          </a:prstGeom>
          <a:solidFill>
            <a:srgbClr val="FE6454"/>
          </a:solidFill>
          <a:ln w="12700" cap="flat" cmpd="sng" algn="ctr">
            <a:no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a:ln>
                  <a:noFill/>
                </a:ln>
                <a:solidFill>
                  <a:srgbClr val="FFFFFF"/>
                </a:solidFill>
                <a:effectLst/>
                <a:uLnTx/>
                <a:uFillTx/>
                <a:latin typeface="Calibri" panose="020F0502020204030204"/>
                <a:ea typeface="+mn-ea"/>
                <a:cs typeface="+mn-cs"/>
              </a:rPr>
              <a:t>T1</a:t>
            </a:r>
          </a:p>
        </p:txBody>
      </p:sp>
      <p:sp>
        <p:nvSpPr>
          <p:cNvPr id="16" name="Rounded Rectangle 6">
            <a:extLst>
              <a:ext uri="{FF2B5EF4-FFF2-40B4-BE49-F238E27FC236}">
                <a16:creationId xmlns:a16="http://schemas.microsoft.com/office/drawing/2014/main" id="{878F86DD-E48A-5BE6-AB59-3F755D84FD1C}"/>
              </a:ext>
            </a:extLst>
          </p:cNvPr>
          <p:cNvSpPr/>
          <p:nvPr/>
        </p:nvSpPr>
        <p:spPr>
          <a:xfrm>
            <a:off x="11324517" y="1458484"/>
            <a:ext cx="378373" cy="388882"/>
          </a:xfrm>
          <a:prstGeom prst="roundRect">
            <a:avLst/>
          </a:prstGeom>
          <a:solidFill>
            <a:srgbClr val="FE6454"/>
          </a:solidFill>
          <a:ln w="12700" cap="flat" cmpd="sng" algn="ctr">
            <a:no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a:ln>
                  <a:noFill/>
                </a:ln>
                <a:solidFill>
                  <a:srgbClr val="FFFFFF"/>
                </a:solidFill>
                <a:effectLst/>
                <a:uLnTx/>
                <a:uFillTx/>
                <a:latin typeface="Calibri" panose="020F0502020204030204"/>
                <a:ea typeface="+mn-ea"/>
                <a:cs typeface="+mn-cs"/>
              </a:rPr>
              <a:t>T1</a:t>
            </a:r>
          </a:p>
        </p:txBody>
      </p:sp>
      <p:sp>
        <p:nvSpPr>
          <p:cNvPr id="17" name="Rounded Rectangle 8">
            <a:extLst>
              <a:ext uri="{FF2B5EF4-FFF2-40B4-BE49-F238E27FC236}">
                <a16:creationId xmlns:a16="http://schemas.microsoft.com/office/drawing/2014/main" id="{3C867063-DDBB-9C43-2E11-92D56D24D3FE}"/>
              </a:ext>
            </a:extLst>
          </p:cNvPr>
          <p:cNvSpPr/>
          <p:nvPr/>
        </p:nvSpPr>
        <p:spPr>
          <a:xfrm>
            <a:off x="11324516" y="2133911"/>
            <a:ext cx="378373" cy="388882"/>
          </a:xfrm>
          <a:prstGeom prst="roundRect">
            <a:avLst/>
          </a:prstGeom>
          <a:solidFill>
            <a:srgbClr val="FE6454"/>
          </a:solidFill>
          <a:ln w="12700" cap="flat" cmpd="sng" algn="ctr">
            <a:no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a:ln>
                  <a:noFill/>
                </a:ln>
                <a:solidFill>
                  <a:srgbClr val="FFFFFF"/>
                </a:solidFill>
                <a:effectLst/>
                <a:uLnTx/>
                <a:uFillTx/>
                <a:latin typeface="Calibri" panose="020F0502020204030204"/>
                <a:ea typeface="+mn-ea"/>
                <a:cs typeface="+mn-cs"/>
              </a:rPr>
              <a:t>T2</a:t>
            </a:r>
          </a:p>
        </p:txBody>
      </p:sp>
      <p:sp>
        <p:nvSpPr>
          <p:cNvPr id="18" name="Rounded Rectangle 8">
            <a:extLst>
              <a:ext uri="{FF2B5EF4-FFF2-40B4-BE49-F238E27FC236}">
                <a16:creationId xmlns:a16="http://schemas.microsoft.com/office/drawing/2014/main" id="{ABA1A71C-6826-066D-E324-BDBE37211949}"/>
              </a:ext>
            </a:extLst>
          </p:cNvPr>
          <p:cNvSpPr/>
          <p:nvPr/>
        </p:nvSpPr>
        <p:spPr>
          <a:xfrm>
            <a:off x="4307450" y="3132951"/>
            <a:ext cx="378373" cy="388882"/>
          </a:xfrm>
          <a:prstGeom prst="round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FFFFFF"/>
                </a:solidFill>
                <a:effectLst/>
                <a:uLnTx/>
                <a:uFillTx/>
                <a:latin typeface="Calibri" panose="020F0502020204030204"/>
                <a:ea typeface="+mn-ea"/>
                <a:cs typeface="+mn-cs"/>
              </a:rPr>
              <a:t>T2</a:t>
            </a:r>
          </a:p>
        </p:txBody>
      </p:sp>
      <p:sp>
        <p:nvSpPr>
          <p:cNvPr id="19" name="Rounded Rectangle 10">
            <a:extLst>
              <a:ext uri="{FF2B5EF4-FFF2-40B4-BE49-F238E27FC236}">
                <a16:creationId xmlns:a16="http://schemas.microsoft.com/office/drawing/2014/main" id="{AB2E3A2E-D7AB-B3F5-E727-16820109E97B}"/>
              </a:ext>
            </a:extLst>
          </p:cNvPr>
          <p:cNvSpPr/>
          <p:nvPr/>
        </p:nvSpPr>
        <p:spPr>
          <a:xfrm>
            <a:off x="4340320" y="4356799"/>
            <a:ext cx="378373" cy="388882"/>
          </a:xfrm>
          <a:prstGeom prst="roundRect">
            <a:avLst/>
          </a:prstGeom>
          <a:solidFill>
            <a:srgbClr val="FE6454"/>
          </a:solidFill>
          <a:ln w="12700" cap="flat" cmpd="sng" algn="ctr">
            <a:no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a:ln>
                  <a:noFill/>
                </a:ln>
                <a:solidFill>
                  <a:srgbClr val="FFFFFF"/>
                </a:solidFill>
                <a:effectLst/>
                <a:uLnTx/>
                <a:uFillTx/>
                <a:latin typeface="Calibri" panose="020F0502020204030204"/>
                <a:ea typeface="+mn-ea"/>
                <a:cs typeface="+mn-cs"/>
              </a:rPr>
              <a:t>T3</a:t>
            </a:r>
          </a:p>
        </p:txBody>
      </p:sp>
    </p:spTree>
    <p:extLst>
      <p:ext uri="{BB962C8B-B14F-4D97-AF65-F5344CB8AC3E}">
        <p14:creationId xmlns:p14="http://schemas.microsoft.com/office/powerpoint/2010/main" val="11277936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7CB6A7-B466-2AFE-078F-BBEF787B5382}"/>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F2184DAE-D886-0094-5340-C0278D2B5471}"/>
              </a:ext>
            </a:extLst>
          </p:cNvPr>
          <p:cNvSpPr txBox="1"/>
          <p:nvPr/>
        </p:nvSpPr>
        <p:spPr>
          <a:xfrm>
            <a:off x="308609" y="164812"/>
            <a:ext cx="10355581"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EC5F65"/>
                </a:solidFill>
                <a:effectLst/>
                <a:uLnTx/>
                <a:uFillTx/>
                <a:latin typeface="Calibri" panose="020F0502020204030204"/>
                <a:ea typeface="+mn-ea"/>
                <a:cs typeface="+mn-cs"/>
              </a:rPr>
              <a:t>What could this look like for Yara? (MBacc student)</a:t>
            </a:r>
          </a:p>
        </p:txBody>
      </p:sp>
      <p:pic>
        <p:nvPicPr>
          <p:cNvPr id="1026" name="Picture 2">
            <a:extLst>
              <a:ext uri="{FF2B5EF4-FFF2-40B4-BE49-F238E27FC236}">
                <a16:creationId xmlns:a16="http://schemas.microsoft.com/office/drawing/2014/main" id="{2F58C85A-E877-3DB3-336B-2EA9926FBA22}"/>
              </a:ext>
            </a:extLst>
          </p:cNvPr>
          <p:cNvPicPr>
            <a:picLocks noChangeAspect="1" noChangeArrowheads="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917996" y="1946492"/>
            <a:ext cx="2273617" cy="227361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F26D0DF6-A807-73E9-55F1-F26F2263FB23}"/>
              </a:ext>
            </a:extLst>
          </p:cNvPr>
          <p:cNvSpPr txBox="1"/>
          <p:nvPr/>
        </p:nvSpPr>
        <p:spPr>
          <a:xfrm>
            <a:off x="5157549" y="4171029"/>
            <a:ext cx="1794510" cy="523220"/>
          </a:xfrm>
          <a:prstGeom prst="rect">
            <a:avLst/>
          </a:prstGeom>
          <a:solidFill>
            <a:schemeClr val="accent2">
              <a:lumMod val="20000"/>
              <a:lumOff val="80000"/>
            </a:schemeClr>
          </a:solidFill>
          <a:ln w="38100">
            <a:solidFill>
              <a:schemeClr val="accent5">
                <a:lumMod val="25000"/>
                <a:lumOff val="75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EC5F65"/>
                </a:solidFill>
                <a:effectLst/>
                <a:uLnTx/>
                <a:uFillTx/>
                <a:latin typeface="Aptos" panose="020B0004020202020204" pitchFamily="34" charset="0"/>
                <a:ea typeface="+mn-ea"/>
                <a:cs typeface="+mn-cs"/>
              </a:rPr>
              <a:t>Learner 2 </a:t>
            </a:r>
          </a:p>
        </p:txBody>
      </p:sp>
      <p:sp>
        <p:nvSpPr>
          <p:cNvPr id="6" name="TextBox 5">
            <a:extLst>
              <a:ext uri="{FF2B5EF4-FFF2-40B4-BE49-F238E27FC236}">
                <a16:creationId xmlns:a16="http://schemas.microsoft.com/office/drawing/2014/main" id="{03034E19-1452-AE5C-39F6-DDE3E5D4C87F}"/>
              </a:ext>
            </a:extLst>
          </p:cNvPr>
          <p:cNvSpPr txBox="1"/>
          <p:nvPr/>
        </p:nvSpPr>
        <p:spPr>
          <a:xfrm>
            <a:off x="425766" y="754406"/>
            <a:ext cx="4425792" cy="830997"/>
          </a:xfrm>
          <a:prstGeom prst="rect">
            <a:avLst/>
          </a:prstGeom>
          <a:noFill/>
          <a:ln w="38100">
            <a:solidFill>
              <a:schemeClr val="accent6">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00A9A9"/>
                </a:solidFill>
                <a:effectLst/>
                <a:uLnTx/>
                <a:uFillTx/>
                <a:latin typeface="Aptos" panose="020B0004020202020204" pitchFamily="34" charset="0"/>
                <a:ea typeface="+mn-ea"/>
                <a:cs typeface="+mn-cs"/>
              </a:rPr>
              <a:t>Year 8</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00A9A9"/>
                </a:solidFill>
                <a:effectLst/>
                <a:uLnTx/>
                <a:uFillTx/>
                <a:latin typeface="Aptos" panose="020B0004020202020204" pitchFamily="34" charset="0"/>
                <a:ea typeface="+mn-ea"/>
                <a:cs typeface="+mn-cs"/>
              </a:rPr>
              <a:t> </a:t>
            </a:r>
            <a:r>
              <a:rPr kumimoji="0" lang="en-GB" sz="1600" b="1" i="0" u="none" strike="noStrike" kern="1200" cap="none" spc="0" normalizeH="0" baseline="0" noProof="0" dirty="0">
                <a:ln>
                  <a:noFill/>
                </a:ln>
                <a:solidFill>
                  <a:srgbClr val="585857"/>
                </a:solidFill>
                <a:effectLst/>
                <a:uLnTx/>
                <a:uFillTx/>
                <a:latin typeface="Aptos" panose="020B0004020202020204" pitchFamily="34" charset="0"/>
                <a:ea typeface="+mn-ea"/>
                <a:cs typeface="+mn-cs"/>
              </a:rPr>
              <a:t>GM Meet My Future events  (1 x half day)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dirty="0">
              <a:ln>
                <a:noFill/>
              </a:ln>
              <a:solidFill>
                <a:srgbClr val="585857"/>
              </a:solidFill>
              <a:effectLst/>
              <a:uLnTx/>
              <a:uFillTx/>
              <a:latin typeface="Aptos" panose="020B0004020202020204" pitchFamily="34" charset="0"/>
              <a:ea typeface="+mn-ea"/>
              <a:cs typeface="+mn-cs"/>
            </a:endParaRPr>
          </a:p>
        </p:txBody>
      </p:sp>
      <p:sp>
        <p:nvSpPr>
          <p:cNvPr id="7" name="TextBox 6">
            <a:extLst>
              <a:ext uri="{FF2B5EF4-FFF2-40B4-BE49-F238E27FC236}">
                <a16:creationId xmlns:a16="http://schemas.microsoft.com/office/drawing/2014/main" id="{EC7F33E1-A4A1-1557-D511-E198A4F62C6A}"/>
              </a:ext>
            </a:extLst>
          </p:cNvPr>
          <p:cNvSpPr txBox="1"/>
          <p:nvPr/>
        </p:nvSpPr>
        <p:spPr>
          <a:xfrm>
            <a:off x="6986115" y="1035973"/>
            <a:ext cx="4613909" cy="1569660"/>
          </a:xfrm>
          <a:prstGeom prst="rect">
            <a:avLst/>
          </a:prstGeom>
          <a:noFill/>
          <a:ln w="38100">
            <a:solidFill>
              <a:schemeClr val="accent6">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00A9A9"/>
                </a:solidFill>
                <a:effectLst/>
                <a:uLnTx/>
                <a:uFillTx/>
                <a:latin typeface="Aptos" panose="020B0004020202020204" pitchFamily="34" charset="0"/>
                <a:ea typeface="+mn-ea"/>
                <a:cs typeface="+mn-cs"/>
              </a:rPr>
              <a:t>Year 9</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585857"/>
                </a:solidFill>
                <a:effectLst/>
                <a:uLnTx/>
                <a:uFillTx/>
                <a:latin typeface="Aptos" panose="020B0004020202020204" pitchFamily="34" charset="0"/>
                <a:ea typeface="+mn-ea"/>
                <a:cs typeface="+mn-cs"/>
              </a:rPr>
              <a:t> 6 x half day digital gateway industry visits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585857"/>
                </a:solidFill>
                <a:effectLst/>
                <a:uLnTx/>
                <a:uFillTx/>
                <a:latin typeface="Aptos" panose="020B0004020202020204" pitchFamily="34" charset="0"/>
                <a:ea typeface="+mn-ea"/>
                <a:cs typeface="+mn-cs"/>
              </a:rPr>
              <a:t>in groups of 8 (2 days)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585857"/>
                </a:solidFill>
                <a:effectLst/>
                <a:uLnTx/>
                <a:uFillTx/>
                <a:latin typeface="Aptos" panose="020B0004020202020204" pitchFamily="34" charset="0"/>
                <a:ea typeface="+mn-ea"/>
                <a:cs typeface="+mn-cs"/>
              </a:rPr>
              <a:t>Plus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585857"/>
                </a:solidFill>
                <a:effectLst/>
                <a:uLnTx/>
                <a:uFillTx/>
                <a:latin typeface="Aptos" panose="020B0004020202020204" pitchFamily="34" charset="0"/>
                <a:ea typeface="+mn-ea"/>
                <a:cs typeface="+mn-cs"/>
              </a:rPr>
              <a:t>Art/Technology trip to Media City with curriculum linked project   (1 x half day))   </a:t>
            </a:r>
          </a:p>
        </p:txBody>
      </p:sp>
      <p:sp>
        <p:nvSpPr>
          <p:cNvPr id="8" name="TextBox 7">
            <a:extLst>
              <a:ext uri="{FF2B5EF4-FFF2-40B4-BE49-F238E27FC236}">
                <a16:creationId xmlns:a16="http://schemas.microsoft.com/office/drawing/2014/main" id="{C712A423-03E8-334A-BF2B-F0E0BBAEC479}"/>
              </a:ext>
            </a:extLst>
          </p:cNvPr>
          <p:cNvSpPr txBox="1"/>
          <p:nvPr/>
        </p:nvSpPr>
        <p:spPr>
          <a:xfrm>
            <a:off x="425766" y="1746967"/>
            <a:ext cx="4425792" cy="2062103"/>
          </a:xfrm>
          <a:prstGeom prst="rect">
            <a:avLst/>
          </a:prstGeom>
          <a:noFill/>
          <a:ln w="38100">
            <a:solidFill>
              <a:schemeClr val="accent5">
                <a:lumMod val="50000"/>
                <a:lumOff val="5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00A9A9"/>
                </a:solidFill>
                <a:effectLst/>
                <a:uLnTx/>
                <a:uFillTx/>
                <a:latin typeface="Aptos" panose="020B0004020202020204" pitchFamily="34" charset="0"/>
                <a:ea typeface="+mn-ea"/>
                <a:cs typeface="+mn-cs"/>
              </a:rPr>
              <a:t>Year 10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000000"/>
                </a:solidFill>
                <a:effectLst/>
                <a:uLnTx/>
                <a:uFillTx/>
                <a:latin typeface="Aptos" panose="020B0004020202020204" pitchFamily="34" charset="0"/>
                <a:ea typeface="+mn-ea"/>
                <a:cs typeface="+mn-cs"/>
              </a:rPr>
              <a:t>1 x digital curriculum -related visit with course related task/project (1 x half day)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dirty="0">
              <a:ln>
                <a:noFill/>
              </a:ln>
              <a:solidFill>
                <a:srgbClr val="00A9A9"/>
              </a:solidFill>
              <a:effectLst/>
              <a:uLnTx/>
              <a:uFillTx/>
              <a:latin typeface="Aptos" panose="020B00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585857"/>
                </a:solidFill>
                <a:effectLst/>
                <a:uLnTx/>
                <a:uFillTx/>
                <a:latin typeface="Aptos" panose="020B0004020202020204" pitchFamily="34" charset="0"/>
                <a:ea typeface="+mn-ea"/>
                <a:cs typeface="+mn-cs"/>
              </a:rPr>
              <a:t>5 days x creative media workplace  exploration, 3+ x employers (e.g. KPMG or </a:t>
            </a:r>
            <a:r>
              <a:rPr kumimoji="0" lang="en-GB" sz="1600" b="1" i="0" u="none" strike="noStrike" kern="1200" cap="none" spc="0" normalizeH="0" baseline="0" noProof="0" dirty="0">
                <a:ln>
                  <a:noFill/>
                </a:ln>
                <a:solidFill>
                  <a:srgbClr val="585857"/>
                </a:solidFill>
                <a:effectLst/>
                <a:uLnTx/>
                <a:uFillTx/>
                <a:latin typeface="Aptos" panose="020B0004020202020204" pitchFamily="34" charset="0"/>
                <a:ea typeface="+mn-ea"/>
                <a:cs typeface="+mn-cs"/>
                <a:hlinkClick r:id="rId4"/>
              </a:rPr>
              <a:t>Herts model</a:t>
            </a:r>
            <a:r>
              <a:rPr kumimoji="0" lang="en-GB" sz="1600" b="1" i="0" u="none" strike="noStrike" kern="1200" cap="none" spc="0" normalizeH="0" baseline="0" noProof="0" dirty="0">
                <a:ln>
                  <a:noFill/>
                </a:ln>
                <a:solidFill>
                  <a:srgbClr val="585857"/>
                </a:solidFill>
                <a:effectLst/>
                <a:uLnTx/>
                <a:uFillTx/>
                <a:latin typeface="Aptos" panose="020B0004020202020204" pitchFamily="34"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585857"/>
                </a:solidFill>
                <a:effectLst/>
                <a:uLnTx/>
                <a:uFillTx/>
                <a:latin typeface="Aptos" panose="020B0004020202020204" pitchFamily="34" charset="0"/>
                <a:ea typeface="+mn-ea"/>
                <a:cs typeface="+mn-cs"/>
              </a:rPr>
              <a:t>(5 days )                                                                    </a:t>
            </a:r>
          </a:p>
        </p:txBody>
      </p:sp>
      <p:sp>
        <p:nvSpPr>
          <p:cNvPr id="9" name="TextBox 8">
            <a:extLst>
              <a:ext uri="{FF2B5EF4-FFF2-40B4-BE49-F238E27FC236}">
                <a16:creationId xmlns:a16="http://schemas.microsoft.com/office/drawing/2014/main" id="{8575B17A-2BDF-6066-9C56-890E33E27414}"/>
              </a:ext>
            </a:extLst>
          </p:cNvPr>
          <p:cNvSpPr txBox="1"/>
          <p:nvPr/>
        </p:nvSpPr>
        <p:spPr>
          <a:xfrm>
            <a:off x="7446168" y="3024465"/>
            <a:ext cx="4425792" cy="1077218"/>
          </a:xfrm>
          <a:prstGeom prst="rect">
            <a:avLst/>
          </a:prstGeom>
          <a:noFill/>
          <a:ln w="38100">
            <a:solidFill>
              <a:schemeClr val="tx2"/>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00A9A9"/>
                </a:solidFill>
                <a:effectLst/>
                <a:uLnTx/>
                <a:uFillTx/>
                <a:latin typeface="Aptos" panose="020B0004020202020204" pitchFamily="34" charset="0"/>
                <a:ea typeface="+mn-ea"/>
                <a:cs typeface="+mn-cs"/>
              </a:rPr>
              <a:t>Year 11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00A9A9"/>
                </a:solidFill>
                <a:effectLst/>
                <a:uLnTx/>
                <a:uFillTx/>
                <a:latin typeface="Aptos" panose="020B0004020202020204" pitchFamily="34" charset="0"/>
                <a:ea typeface="+mn-ea"/>
                <a:cs typeface="+mn-cs"/>
              </a:rPr>
              <a:t> </a:t>
            </a:r>
            <a:r>
              <a:rPr kumimoji="0" lang="en-GB" sz="1600" b="1" i="0" u="none" strike="noStrike" kern="1200" cap="none" spc="0" normalizeH="0" baseline="0" noProof="0" dirty="0">
                <a:ln>
                  <a:noFill/>
                </a:ln>
                <a:solidFill>
                  <a:srgbClr val="585857"/>
                </a:solidFill>
                <a:effectLst/>
                <a:uLnTx/>
                <a:uFillTx/>
                <a:latin typeface="Aptos" panose="020B0004020202020204" pitchFamily="34" charset="0"/>
                <a:ea typeface="+mn-ea"/>
                <a:cs typeface="+mn-cs"/>
              </a:rPr>
              <a:t>2 days x 1 employer in digital technology gateway employers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585857"/>
                </a:solidFill>
                <a:effectLst/>
                <a:uLnTx/>
                <a:uFillTx/>
                <a:latin typeface="Aptos" panose="020B0004020202020204" pitchFamily="34" charset="0"/>
                <a:ea typeface="+mn-ea"/>
                <a:cs typeface="+mn-cs"/>
              </a:rPr>
              <a:t>(2 days )</a:t>
            </a:r>
          </a:p>
        </p:txBody>
      </p:sp>
      <p:sp>
        <p:nvSpPr>
          <p:cNvPr id="10" name="TextBox 9">
            <a:extLst>
              <a:ext uri="{FF2B5EF4-FFF2-40B4-BE49-F238E27FC236}">
                <a16:creationId xmlns:a16="http://schemas.microsoft.com/office/drawing/2014/main" id="{91ECC496-066E-7940-0947-91BE72122E81}"/>
              </a:ext>
            </a:extLst>
          </p:cNvPr>
          <p:cNvSpPr txBox="1"/>
          <p:nvPr/>
        </p:nvSpPr>
        <p:spPr>
          <a:xfrm>
            <a:off x="425766" y="4012183"/>
            <a:ext cx="4425792" cy="2554545"/>
          </a:xfrm>
          <a:prstGeom prst="rect">
            <a:avLst/>
          </a:prstGeom>
          <a:solidFill>
            <a:schemeClr val="accent5">
              <a:lumMod val="10000"/>
              <a:lumOff val="90000"/>
            </a:schemeClr>
          </a:solidFill>
          <a:ln w="38100">
            <a:solidFill>
              <a:schemeClr val="accent5">
                <a:lumMod val="25000"/>
                <a:lumOff val="75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A9A9"/>
                </a:solidFill>
                <a:effectLst/>
                <a:uLnTx/>
                <a:uFillTx/>
                <a:latin typeface="Aptos" panose="020B0004020202020204" pitchFamily="34" charset="0"/>
                <a:ea typeface="+mn-ea"/>
                <a:cs typeface="+mn-cs"/>
              </a:rPr>
              <a:t>Learner 2 experiences: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1" i="0" u="none" strike="noStrike" kern="1200" cap="none" spc="0" normalizeH="0" baseline="0" noProof="0" dirty="0">
                <a:ln>
                  <a:noFill/>
                </a:ln>
                <a:solidFill>
                  <a:srgbClr val="00A9A9"/>
                </a:solidFill>
                <a:effectLst/>
                <a:uLnTx/>
                <a:uFillTx/>
                <a:latin typeface="Aptos" panose="020B0004020202020204" pitchFamily="34" charset="0"/>
                <a:ea typeface="+mn-ea"/>
                <a:cs typeface="+mn-cs"/>
              </a:rPr>
              <a:t>53 hours / 10.5 days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1" i="0" u="none" strike="noStrike" kern="1200" cap="none" spc="0" normalizeH="0" baseline="0" noProof="0" dirty="0">
                <a:ln>
                  <a:noFill/>
                </a:ln>
                <a:solidFill>
                  <a:srgbClr val="00A9A9"/>
                </a:solidFill>
                <a:effectLst/>
                <a:uLnTx/>
                <a:uFillTx/>
                <a:latin typeface="Aptos" panose="020B0004020202020204" pitchFamily="34" charset="0"/>
                <a:ea typeface="+mn-ea"/>
                <a:cs typeface="+mn-cs"/>
              </a:rPr>
              <a:t>5+ Gateways (sectors)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1" i="0" u="none" strike="noStrike" kern="1200" cap="none" spc="0" normalizeH="0" baseline="0" noProof="0" dirty="0">
                <a:ln>
                  <a:noFill/>
                </a:ln>
                <a:solidFill>
                  <a:srgbClr val="00A9A9"/>
                </a:solidFill>
                <a:effectLst/>
                <a:uLnTx/>
                <a:uFillTx/>
                <a:latin typeface="Aptos" panose="020B0004020202020204" pitchFamily="34" charset="0"/>
                <a:ea typeface="+mn-ea"/>
                <a:cs typeface="+mn-cs"/>
              </a:rPr>
              <a:t>12+ employers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dirty="0">
              <a:ln>
                <a:noFill/>
              </a:ln>
              <a:solidFill>
                <a:srgbClr val="00A9A9"/>
              </a:solidFill>
              <a:effectLst/>
              <a:uLnTx/>
              <a:uFillTx/>
              <a:latin typeface="Aptos" panose="020B00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A9A9"/>
                </a:solidFill>
                <a:effectLst/>
                <a:uLnTx/>
                <a:uFillTx/>
                <a:latin typeface="Aptos" panose="020B0004020202020204" pitchFamily="34" charset="0"/>
                <a:ea typeface="+mn-ea"/>
                <a:cs typeface="+mn-cs"/>
              </a:rPr>
              <a:t>Learner MBacc equalex guarantee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1" i="0" u="none" strike="noStrike" kern="1200" cap="none" spc="0" normalizeH="0" baseline="0" noProof="0" dirty="0">
                <a:ln>
                  <a:noFill/>
                </a:ln>
                <a:solidFill>
                  <a:srgbClr val="00A9A9"/>
                </a:solidFill>
                <a:effectLst/>
                <a:uLnTx/>
                <a:uFillTx/>
                <a:latin typeface="Aptos" panose="020B0004020202020204" pitchFamily="34" charset="0"/>
                <a:ea typeface="+mn-ea"/>
                <a:cs typeface="+mn-cs"/>
              </a:rPr>
              <a:t>10 days/50 hours+ by end of year 11</a:t>
            </a:r>
          </a:p>
        </p:txBody>
      </p:sp>
      <p:sp>
        <p:nvSpPr>
          <p:cNvPr id="11" name="TextBox 10">
            <a:extLst>
              <a:ext uri="{FF2B5EF4-FFF2-40B4-BE49-F238E27FC236}">
                <a16:creationId xmlns:a16="http://schemas.microsoft.com/office/drawing/2014/main" id="{82378208-813A-AA17-BD27-5908B0DE4942}"/>
              </a:ext>
            </a:extLst>
          </p:cNvPr>
          <p:cNvSpPr txBox="1"/>
          <p:nvPr/>
        </p:nvSpPr>
        <p:spPr>
          <a:xfrm>
            <a:off x="7857648" y="5029852"/>
            <a:ext cx="4014312" cy="1323439"/>
          </a:xfrm>
          <a:prstGeom prst="rect">
            <a:avLst/>
          </a:prstGeom>
          <a:solidFill>
            <a:schemeClr val="accent6">
              <a:lumMod val="20000"/>
              <a:lumOff val="80000"/>
            </a:schemeClr>
          </a:solidFill>
          <a:ln w="38100">
            <a:solidFill>
              <a:schemeClr val="accent6">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00A9A9"/>
                </a:solidFill>
                <a:effectLst/>
                <a:uLnTx/>
                <a:uFillTx/>
                <a:latin typeface="Aptos" panose="020B0004020202020204" pitchFamily="34" charset="0"/>
                <a:ea typeface="+mn-ea"/>
                <a:cs typeface="+mn-cs"/>
              </a:rPr>
              <a:t>Equalex tiers: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1" i="0" u="none" strike="noStrike" kern="1200" cap="none" spc="0" normalizeH="0" baseline="0" noProof="0">
                <a:ln>
                  <a:noFill/>
                </a:ln>
                <a:solidFill>
                  <a:srgbClr val="00A9A9"/>
                </a:solidFill>
                <a:effectLst/>
                <a:uLnTx/>
                <a:uFillTx/>
                <a:latin typeface="Aptos" panose="020B0004020202020204" pitchFamily="34" charset="0"/>
                <a:ea typeface="+mn-ea"/>
                <a:cs typeface="+mn-cs"/>
              </a:rPr>
              <a:t>T1 – Introduce &amp; Inspire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1" i="0" u="none" strike="noStrike" kern="1200" cap="none" spc="0" normalizeH="0" baseline="0" noProof="0">
                <a:ln>
                  <a:noFill/>
                </a:ln>
                <a:solidFill>
                  <a:srgbClr val="00A9A9"/>
                </a:solidFill>
                <a:effectLst/>
                <a:uLnTx/>
                <a:uFillTx/>
                <a:latin typeface="Aptos" panose="020B0004020202020204" pitchFamily="34" charset="0"/>
                <a:ea typeface="+mn-ea"/>
                <a:cs typeface="+mn-cs"/>
              </a:rPr>
              <a:t>T2 – Investigate &amp; Explore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1" i="0" u="none" strike="noStrike" kern="1200" cap="none" spc="0" normalizeH="0" baseline="0" noProof="0">
                <a:ln>
                  <a:noFill/>
                </a:ln>
                <a:solidFill>
                  <a:srgbClr val="00A9A9"/>
                </a:solidFill>
                <a:effectLst/>
                <a:uLnTx/>
                <a:uFillTx/>
                <a:latin typeface="Aptos" panose="020B0004020202020204" pitchFamily="34" charset="0"/>
                <a:ea typeface="+mn-ea"/>
                <a:cs typeface="+mn-cs"/>
              </a:rPr>
              <a:t>T3 – Apply &amp; Demonstrate</a:t>
            </a:r>
          </a:p>
        </p:txBody>
      </p:sp>
      <p:sp>
        <p:nvSpPr>
          <p:cNvPr id="12" name="TextBox 11">
            <a:extLst>
              <a:ext uri="{FF2B5EF4-FFF2-40B4-BE49-F238E27FC236}">
                <a16:creationId xmlns:a16="http://schemas.microsoft.com/office/drawing/2014/main" id="{794F3C3C-CCB2-0ABE-706F-9F2136D62106}"/>
              </a:ext>
            </a:extLst>
          </p:cNvPr>
          <p:cNvSpPr txBox="1"/>
          <p:nvPr/>
        </p:nvSpPr>
        <p:spPr>
          <a:xfrm>
            <a:off x="4685823" y="5029852"/>
            <a:ext cx="2737961"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A9A9"/>
                </a:solidFill>
                <a:effectLst/>
                <a:uLnTx/>
                <a:uFillTx/>
                <a:latin typeface="Aptos" panose="020B0004020202020204" pitchFamily="34" charset="0"/>
                <a:ea typeface="+mn-ea"/>
                <a:cs typeface="+mn-cs"/>
              </a:rPr>
              <a:t>Two+ week’s worth</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srgbClr val="00A9A9"/>
              </a:solidFill>
              <a:effectLst/>
              <a:uLnTx/>
              <a:uFillTx/>
              <a:latin typeface="Aptos" panose="020B0004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A9A9"/>
                </a:solidFill>
                <a:effectLst/>
                <a:uLnTx/>
                <a:uFillTx/>
                <a:latin typeface="Aptos" panose="020B0004020202020204" pitchFamily="34" charset="0"/>
                <a:ea typeface="+mn-ea"/>
                <a:cs typeface="+mn-cs"/>
              </a:rPr>
              <a:t>Multiple, progressive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A9A9"/>
                </a:solidFill>
                <a:effectLst/>
                <a:uLnTx/>
                <a:uFillTx/>
                <a:latin typeface="Aptos" panose="020B0004020202020204" pitchFamily="34" charset="0"/>
                <a:ea typeface="+mn-ea"/>
                <a:cs typeface="+mn-cs"/>
              </a:rPr>
              <a:t>high-quality</a:t>
            </a:r>
          </a:p>
        </p:txBody>
      </p:sp>
      <p:sp>
        <p:nvSpPr>
          <p:cNvPr id="5" name="Rounded Rectangle 6">
            <a:extLst>
              <a:ext uri="{FF2B5EF4-FFF2-40B4-BE49-F238E27FC236}">
                <a16:creationId xmlns:a16="http://schemas.microsoft.com/office/drawing/2014/main" id="{3573E6F0-180E-DED3-3E69-0EC059B22CC6}"/>
              </a:ext>
            </a:extLst>
          </p:cNvPr>
          <p:cNvSpPr/>
          <p:nvPr/>
        </p:nvSpPr>
        <p:spPr>
          <a:xfrm>
            <a:off x="4306746" y="950781"/>
            <a:ext cx="378373" cy="388882"/>
          </a:xfrm>
          <a:prstGeom prst="roundRect">
            <a:avLst/>
          </a:prstGeom>
          <a:solidFill>
            <a:srgbClr val="FE6454"/>
          </a:solidFill>
          <a:ln w="12700" cap="flat" cmpd="sng" algn="ctr">
            <a:no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a:ln>
                  <a:noFill/>
                </a:ln>
                <a:solidFill>
                  <a:srgbClr val="FFFFFF"/>
                </a:solidFill>
                <a:effectLst/>
                <a:uLnTx/>
                <a:uFillTx/>
                <a:latin typeface="Calibri" panose="020F0502020204030204"/>
                <a:ea typeface="+mn-ea"/>
                <a:cs typeface="+mn-cs"/>
              </a:rPr>
              <a:t>T1</a:t>
            </a:r>
          </a:p>
        </p:txBody>
      </p:sp>
      <p:sp>
        <p:nvSpPr>
          <p:cNvPr id="14" name="Rounded Rectangle 10">
            <a:extLst>
              <a:ext uri="{FF2B5EF4-FFF2-40B4-BE49-F238E27FC236}">
                <a16:creationId xmlns:a16="http://schemas.microsoft.com/office/drawing/2014/main" id="{AE172802-AAE1-3BC2-01CF-D56CD32EBC64}"/>
              </a:ext>
            </a:extLst>
          </p:cNvPr>
          <p:cNvSpPr/>
          <p:nvPr/>
        </p:nvSpPr>
        <p:spPr>
          <a:xfrm>
            <a:off x="11038766" y="2061623"/>
            <a:ext cx="378373" cy="388882"/>
          </a:xfrm>
          <a:prstGeom prst="roundRect">
            <a:avLst/>
          </a:prstGeom>
          <a:solidFill>
            <a:srgbClr val="FE6454"/>
          </a:solidFill>
          <a:ln w="12700" cap="flat" cmpd="sng" algn="ctr">
            <a:no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a:ln>
                  <a:noFill/>
                </a:ln>
                <a:solidFill>
                  <a:srgbClr val="FFFFFF"/>
                </a:solidFill>
                <a:effectLst/>
                <a:uLnTx/>
                <a:uFillTx/>
                <a:latin typeface="Calibri" panose="020F0502020204030204"/>
                <a:ea typeface="+mn-ea"/>
                <a:cs typeface="+mn-cs"/>
              </a:rPr>
              <a:t>T3</a:t>
            </a:r>
          </a:p>
        </p:txBody>
      </p:sp>
      <p:sp>
        <p:nvSpPr>
          <p:cNvPr id="15" name="Rounded Rectangle 6">
            <a:extLst>
              <a:ext uri="{FF2B5EF4-FFF2-40B4-BE49-F238E27FC236}">
                <a16:creationId xmlns:a16="http://schemas.microsoft.com/office/drawing/2014/main" id="{0CBC4B27-61BD-81FB-11DA-142912C06505}"/>
              </a:ext>
            </a:extLst>
          </p:cNvPr>
          <p:cNvSpPr/>
          <p:nvPr/>
        </p:nvSpPr>
        <p:spPr>
          <a:xfrm>
            <a:off x="11038767" y="1254385"/>
            <a:ext cx="378373" cy="388882"/>
          </a:xfrm>
          <a:prstGeom prst="roundRect">
            <a:avLst/>
          </a:prstGeom>
          <a:solidFill>
            <a:srgbClr val="FE6454"/>
          </a:solidFill>
          <a:ln w="12700" cap="flat" cmpd="sng" algn="ctr">
            <a:no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a:ln>
                  <a:noFill/>
                </a:ln>
                <a:solidFill>
                  <a:srgbClr val="FFFFFF"/>
                </a:solidFill>
                <a:effectLst/>
                <a:uLnTx/>
                <a:uFillTx/>
                <a:latin typeface="Calibri" panose="020F0502020204030204"/>
                <a:ea typeface="+mn-ea"/>
                <a:cs typeface="+mn-cs"/>
              </a:rPr>
              <a:t>T1</a:t>
            </a:r>
          </a:p>
        </p:txBody>
      </p:sp>
      <p:sp>
        <p:nvSpPr>
          <p:cNvPr id="18" name="Rounded Rectangle 8">
            <a:extLst>
              <a:ext uri="{FF2B5EF4-FFF2-40B4-BE49-F238E27FC236}">
                <a16:creationId xmlns:a16="http://schemas.microsoft.com/office/drawing/2014/main" id="{00150463-9E6E-7F58-383A-402C88BEB44C}"/>
              </a:ext>
            </a:extLst>
          </p:cNvPr>
          <p:cNvSpPr/>
          <p:nvPr/>
        </p:nvSpPr>
        <p:spPr>
          <a:xfrm>
            <a:off x="4285068" y="3347078"/>
            <a:ext cx="378373" cy="388882"/>
          </a:xfrm>
          <a:prstGeom prst="round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FFFFFF"/>
                </a:solidFill>
                <a:effectLst/>
                <a:uLnTx/>
                <a:uFillTx/>
                <a:latin typeface="Calibri" panose="020F0502020204030204"/>
                <a:ea typeface="+mn-ea"/>
                <a:cs typeface="+mn-cs"/>
              </a:rPr>
              <a:t>T2</a:t>
            </a:r>
          </a:p>
        </p:txBody>
      </p:sp>
      <p:sp>
        <p:nvSpPr>
          <p:cNvPr id="19" name="Rounded Rectangle 10">
            <a:extLst>
              <a:ext uri="{FF2B5EF4-FFF2-40B4-BE49-F238E27FC236}">
                <a16:creationId xmlns:a16="http://schemas.microsoft.com/office/drawing/2014/main" id="{2B2CA268-C0D3-3561-4FBB-6D42F099A35B}"/>
              </a:ext>
            </a:extLst>
          </p:cNvPr>
          <p:cNvSpPr/>
          <p:nvPr/>
        </p:nvSpPr>
        <p:spPr>
          <a:xfrm>
            <a:off x="11402968" y="3623301"/>
            <a:ext cx="378373" cy="388882"/>
          </a:xfrm>
          <a:prstGeom prst="roundRect">
            <a:avLst/>
          </a:prstGeom>
          <a:solidFill>
            <a:srgbClr val="FE6454"/>
          </a:solidFill>
          <a:ln w="12700" cap="flat" cmpd="sng" algn="ctr">
            <a:no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a:ln>
                  <a:noFill/>
                </a:ln>
                <a:solidFill>
                  <a:srgbClr val="FFFFFF"/>
                </a:solidFill>
                <a:effectLst/>
                <a:uLnTx/>
                <a:uFillTx/>
                <a:latin typeface="Calibri" panose="020F0502020204030204"/>
                <a:ea typeface="+mn-ea"/>
                <a:cs typeface="+mn-cs"/>
              </a:rPr>
              <a:t>T3</a:t>
            </a:r>
          </a:p>
        </p:txBody>
      </p:sp>
      <p:sp>
        <p:nvSpPr>
          <p:cNvPr id="20" name="Rounded Rectangle 10">
            <a:extLst>
              <a:ext uri="{FF2B5EF4-FFF2-40B4-BE49-F238E27FC236}">
                <a16:creationId xmlns:a16="http://schemas.microsoft.com/office/drawing/2014/main" id="{C0F5954F-D7DE-D718-DA31-A760FA03E4FF}"/>
              </a:ext>
            </a:extLst>
          </p:cNvPr>
          <p:cNvSpPr/>
          <p:nvPr/>
        </p:nvSpPr>
        <p:spPr>
          <a:xfrm>
            <a:off x="4285068" y="2454742"/>
            <a:ext cx="378373" cy="388882"/>
          </a:xfrm>
          <a:prstGeom prst="roundRect">
            <a:avLst/>
          </a:prstGeom>
          <a:solidFill>
            <a:srgbClr val="FE6454"/>
          </a:solidFill>
          <a:ln w="12700" cap="flat" cmpd="sng" algn="ctr">
            <a:no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a:ln>
                  <a:noFill/>
                </a:ln>
                <a:solidFill>
                  <a:srgbClr val="FFFFFF"/>
                </a:solidFill>
                <a:effectLst/>
                <a:uLnTx/>
                <a:uFillTx/>
                <a:latin typeface="Calibri" panose="020F0502020204030204"/>
                <a:ea typeface="+mn-ea"/>
                <a:cs typeface="+mn-cs"/>
              </a:rPr>
              <a:t>T3</a:t>
            </a:r>
          </a:p>
        </p:txBody>
      </p:sp>
    </p:spTree>
    <p:extLst>
      <p:ext uri="{BB962C8B-B14F-4D97-AF65-F5344CB8AC3E}">
        <p14:creationId xmlns:p14="http://schemas.microsoft.com/office/powerpoint/2010/main" val="3302331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71CB54-FB09-45BF-D0EF-80763BB52F2B}"/>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2D50F60A-A816-099C-4E6D-030C1F82BE71}"/>
              </a:ext>
            </a:extLst>
          </p:cNvPr>
          <p:cNvSpPr txBox="1"/>
          <p:nvPr/>
        </p:nvSpPr>
        <p:spPr>
          <a:xfrm>
            <a:off x="308609" y="164812"/>
            <a:ext cx="10355581"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515F92"/>
                </a:solidFill>
                <a:effectLst/>
                <a:uLnTx/>
                <a:uFillTx/>
                <a:latin typeface="Calibri" panose="020F0502020204030204"/>
                <a:ea typeface="+mn-ea"/>
                <a:cs typeface="+mn-cs"/>
              </a:rPr>
              <a:t>What could this look like for Salem? (Building on traditional)</a:t>
            </a:r>
          </a:p>
        </p:txBody>
      </p:sp>
      <p:pic>
        <p:nvPicPr>
          <p:cNvPr id="1026" name="Picture 2">
            <a:extLst>
              <a:ext uri="{FF2B5EF4-FFF2-40B4-BE49-F238E27FC236}">
                <a16:creationId xmlns:a16="http://schemas.microsoft.com/office/drawing/2014/main" id="{977265E2-DC73-076D-DF28-53E0459BC294}"/>
              </a:ext>
            </a:extLst>
          </p:cNvPr>
          <p:cNvPicPr>
            <a:picLocks noChangeAspect="1" noChangeArrowheads="1"/>
          </p:cNvPicPr>
          <p:nvPr/>
        </p:nvPicPr>
        <p:blipFill>
          <a:blip r:embed="rId3">
            <a:duotone>
              <a:prstClr val="black"/>
              <a:schemeClr val="accent4">
                <a:tint val="45000"/>
                <a:satMod val="400000"/>
              </a:schemeClr>
            </a:duotone>
            <a:extLst>
              <a:ext uri="{28A0092B-C50C-407E-A947-70E740481C1C}">
                <a14:useLocalDpi xmlns:a14="http://schemas.microsoft.com/office/drawing/2010/main" val="0"/>
              </a:ext>
            </a:extLst>
          </a:blip>
          <a:srcRect/>
          <a:stretch>
            <a:fillRect/>
          </a:stretch>
        </p:blipFill>
        <p:spPr bwMode="auto">
          <a:xfrm>
            <a:off x="4917996" y="1946492"/>
            <a:ext cx="2273617" cy="227361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6C92F8BA-15C3-B733-F3E9-89EBA1470317}"/>
              </a:ext>
            </a:extLst>
          </p:cNvPr>
          <p:cNvSpPr txBox="1"/>
          <p:nvPr/>
        </p:nvSpPr>
        <p:spPr>
          <a:xfrm>
            <a:off x="5157549" y="4171029"/>
            <a:ext cx="1794510" cy="523220"/>
          </a:xfrm>
          <a:prstGeom prst="rect">
            <a:avLst/>
          </a:prstGeom>
          <a:solidFill>
            <a:schemeClr val="accent1">
              <a:lumMod val="40000"/>
              <a:lumOff val="60000"/>
            </a:schemeClr>
          </a:solidFill>
          <a:ln w="38100">
            <a:solidFill>
              <a:schemeClr val="accent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515F92"/>
                </a:solidFill>
                <a:effectLst/>
                <a:uLnTx/>
                <a:uFillTx/>
                <a:latin typeface="Aptos" panose="020B0004020202020204" pitchFamily="34" charset="0"/>
                <a:ea typeface="+mn-ea"/>
                <a:cs typeface="+mn-cs"/>
              </a:rPr>
              <a:t>Learner 3 </a:t>
            </a:r>
          </a:p>
        </p:txBody>
      </p:sp>
      <p:sp>
        <p:nvSpPr>
          <p:cNvPr id="4" name="TextBox 3">
            <a:extLst>
              <a:ext uri="{FF2B5EF4-FFF2-40B4-BE49-F238E27FC236}">
                <a16:creationId xmlns:a16="http://schemas.microsoft.com/office/drawing/2014/main" id="{E4F5A979-101B-F956-7234-C4BE12933C57}"/>
              </a:ext>
            </a:extLst>
          </p:cNvPr>
          <p:cNvSpPr txBox="1"/>
          <p:nvPr/>
        </p:nvSpPr>
        <p:spPr>
          <a:xfrm>
            <a:off x="6983728" y="1341809"/>
            <a:ext cx="4888230" cy="830997"/>
          </a:xfrm>
          <a:prstGeom prst="rect">
            <a:avLst/>
          </a:prstGeom>
          <a:noFill/>
          <a:ln w="38100">
            <a:solidFill>
              <a:schemeClr val="accent6"/>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00A9A9"/>
                </a:solidFill>
                <a:effectLst/>
                <a:uLnTx/>
                <a:uFillTx/>
                <a:latin typeface="Aptos" panose="020B0004020202020204" pitchFamily="34" charset="0"/>
                <a:ea typeface="+mn-ea"/>
                <a:cs typeface="+mn-cs"/>
              </a:rPr>
              <a:t>Year 8</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00A9A9"/>
                </a:solidFill>
                <a:effectLst/>
                <a:uLnTx/>
                <a:uFillTx/>
                <a:latin typeface="Aptos" panose="020B0004020202020204" pitchFamily="34" charset="0"/>
                <a:ea typeface="+mn-ea"/>
                <a:cs typeface="+mn-cs"/>
              </a:rPr>
              <a:t> </a:t>
            </a:r>
            <a:r>
              <a:rPr kumimoji="0" lang="en-GB" sz="1600" b="1" i="0" u="none" strike="noStrike" kern="1200" cap="none" spc="0" normalizeH="0" baseline="0" noProof="0" dirty="0">
                <a:ln>
                  <a:noFill/>
                </a:ln>
                <a:solidFill>
                  <a:srgbClr val="585857"/>
                </a:solidFill>
                <a:effectLst/>
                <a:uLnTx/>
                <a:uFillTx/>
                <a:latin typeface="Aptos" panose="020B0004020202020204" pitchFamily="34" charset="0"/>
                <a:ea typeface="+mn-ea"/>
                <a:cs typeface="+mn-cs"/>
              </a:rPr>
              <a:t>3 x virtual sector visits  (1.5 days)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dirty="0">
              <a:ln>
                <a:noFill/>
              </a:ln>
              <a:solidFill>
                <a:srgbClr val="585857"/>
              </a:solidFill>
              <a:effectLst/>
              <a:uLnTx/>
              <a:uFillTx/>
              <a:latin typeface="Aptos" panose="020B0004020202020204" pitchFamily="34" charset="0"/>
              <a:ea typeface="+mn-ea"/>
              <a:cs typeface="+mn-cs"/>
            </a:endParaRPr>
          </a:p>
        </p:txBody>
      </p:sp>
      <p:sp>
        <p:nvSpPr>
          <p:cNvPr id="6" name="TextBox 5">
            <a:extLst>
              <a:ext uri="{FF2B5EF4-FFF2-40B4-BE49-F238E27FC236}">
                <a16:creationId xmlns:a16="http://schemas.microsoft.com/office/drawing/2014/main" id="{5D9DADF1-C2C3-8B40-BE6B-36481871EDAF}"/>
              </a:ext>
            </a:extLst>
          </p:cNvPr>
          <p:cNvSpPr txBox="1"/>
          <p:nvPr/>
        </p:nvSpPr>
        <p:spPr>
          <a:xfrm>
            <a:off x="425766" y="1033328"/>
            <a:ext cx="4425792" cy="1077218"/>
          </a:xfrm>
          <a:prstGeom prst="rect">
            <a:avLst/>
          </a:prstGeom>
          <a:noFill/>
          <a:ln w="38100">
            <a:solidFill>
              <a:schemeClr val="accent6">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00A9A9"/>
                </a:solidFill>
                <a:effectLst/>
                <a:uLnTx/>
                <a:uFillTx/>
                <a:latin typeface="Aptos" panose="020B0004020202020204" pitchFamily="34" charset="0"/>
                <a:ea typeface="+mn-ea"/>
                <a:cs typeface="+mn-cs"/>
              </a:rPr>
              <a:t>Year 7</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00A9A9"/>
                </a:solidFill>
                <a:effectLst/>
                <a:uLnTx/>
                <a:uFillTx/>
                <a:latin typeface="Aptos" panose="020B0004020202020204" pitchFamily="34" charset="0"/>
                <a:ea typeface="+mn-ea"/>
                <a:cs typeface="+mn-cs"/>
              </a:rPr>
              <a:t> </a:t>
            </a:r>
            <a:r>
              <a:rPr kumimoji="0" lang="en-GB" sz="1600" b="1" i="0" u="none" strike="noStrike" kern="1200" cap="none" spc="0" normalizeH="0" baseline="0" noProof="0" dirty="0">
                <a:ln>
                  <a:noFill/>
                </a:ln>
                <a:solidFill>
                  <a:srgbClr val="585857"/>
                </a:solidFill>
                <a:effectLst/>
                <a:uLnTx/>
                <a:uFillTx/>
                <a:latin typeface="Aptos" panose="020B0004020202020204" pitchFamily="34" charset="0"/>
                <a:ea typeface="+mn-ea"/>
                <a:cs typeface="+mn-cs"/>
              </a:rPr>
              <a:t>2 curriculum led sector focussed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585857"/>
                </a:solidFill>
                <a:effectLst/>
                <a:uLnTx/>
                <a:uFillTx/>
                <a:latin typeface="Aptos" panose="020B0004020202020204" pitchFamily="34" charset="0"/>
                <a:ea typeface="+mn-ea"/>
                <a:cs typeface="+mn-cs"/>
              </a:rPr>
              <a:t> trips (1 day)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dirty="0">
              <a:ln>
                <a:noFill/>
              </a:ln>
              <a:solidFill>
                <a:srgbClr val="585857"/>
              </a:solidFill>
              <a:effectLst/>
              <a:uLnTx/>
              <a:uFillTx/>
              <a:latin typeface="Aptos" panose="020B0004020202020204" pitchFamily="34" charset="0"/>
              <a:ea typeface="+mn-ea"/>
              <a:cs typeface="+mn-cs"/>
            </a:endParaRPr>
          </a:p>
        </p:txBody>
      </p:sp>
      <p:sp>
        <p:nvSpPr>
          <p:cNvPr id="7" name="TextBox 6">
            <a:extLst>
              <a:ext uri="{FF2B5EF4-FFF2-40B4-BE49-F238E27FC236}">
                <a16:creationId xmlns:a16="http://schemas.microsoft.com/office/drawing/2014/main" id="{AB30891F-4FA8-42A4-AFF9-BE1BE98A49C3}"/>
              </a:ext>
            </a:extLst>
          </p:cNvPr>
          <p:cNvSpPr txBox="1"/>
          <p:nvPr/>
        </p:nvSpPr>
        <p:spPr>
          <a:xfrm>
            <a:off x="425766" y="2328256"/>
            <a:ext cx="4613909" cy="1323439"/>
          </a:xfrm>
          <a:prstGeom prst="rect">
            <a:avLst/>
          </a:prstGeom>
          <a:noFill/>
          <a:ln w="38100">
            <a:solidFill>
              <a:schemeClr val="accent6">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00A9A9"/>
                </a:solidFill>
                <a:effectLst/>
                <a:uLnTx/>
                <a:uFillTx/>
                <a:latin typeface="Aptos" panose="020B0004020202020204" pitchFamily="34" charset="0"/>
                <a:ea typeface="+mn-ea"/>
                <a:cs typeface="+mn-cs"/>
              </a:rPr>
              <a:t>Year 9</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585857"/>
                </a:solidFill>
                <a:effectLst/>
                <a:uLnTx/>
                <a:uFillTx/>
                <a:latin typeface="Aptos" panose="020B0004020202020204" pitchFamily="34" charset="0"/>
                <a:ea typeface="+mn-ea"/>
                <a:cs typeface="+mn-cs"/>
              </a:rPr>
              <a:t> 1 x half day  workplace safari in groups of 8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585857"/>
                </a:solidFill>
                <a:effectLst/>
                <a:uLnTx/>
                <a:uFillTx/>
                <a:latin typeface="Aptos" panose="020B0004020202020204" pitchFamily="34" charset="0"/>
                <a:ea typeface="+mn-ea"/>
                <a:cs typeface="+mn-cs"/>
              </a:rPr>
              <a:t>(0.5 days)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585857"/>
                </a:solidFill>
                <a:effectLst/>
                <a:uLnTx/>
                <a:uFillTx/>
                <a:latin typeface="Aptos" panose="020B0004020202020204" pitchFamily="34" charset="0"/>
                <a:ea typeface="+mn-ea"/>
                <a:cs typeface="+mn-cs"/>
              </a:rPr>
              <a:t>Plus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585857"/>
                </a:solidFill>
                <a:effectLst/>
                <a:uLnTx/>
                <a:uFillTx/>
                <a:latin typeface="Aptos" panose="020B0004020202020204" pitchFamily="34" charset="0"/>
                <a:ea typeface="+mn-ea"/>
                <a:cs typeface="+mn-cs"/>
              </a:rPr>
              <a:t>2 x whole year group activity (2 day)   </a:t>
            </a:r>
          </a:p>
        </p:txBody>
      </p:sp>
      <p:sp>
        <p:nvSpPr>
          <p:cNvPr id="8" name="TextBox 7">
            <a:extLst>
              <a:ext uri="{FF2B5EF4-FFF2-40B4-BE49-F238E27FC236}">
                <a16:creationId xmlns:a16="http://schemas.microsoft.com/office/drawing/2014/main" id="{8E687CB1-45B8-9847-F7AA-FC0F45A292DA}"/>
              </a:ext>
            </a:extLst>
          </p:cNvPr>
          <p:cNvSpPr txBox="1"/>
          <p:nvPr/>
        </p:nvSpPr>
        <p:spPr>
          <a:xfrm>
            <a:off x="7423784" y="2421580"/>
            <a:ext cx="4425792" cy="1323439"/>
          </a:xfrm>
          <a:prstGeom prst="rect">
            <a:avLst/>
          </a:prstGeom>
          <a:noFill/>
          <a:ln w="38100">
            <a:solidFill>
              <a:schemeClr val="accent5">
                <a:lumMod val="50000"/>
                <a:lumOff val="5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00A9A9"/>
                </a:solidFill>
                <a:effectLst/>
                <a:uLnTx/>
                <a:uFillTx/>
                <a:latin typeface="Aptos" panose="020B0004020202020204" pitchFamily="34" charset="0"/>
                <a:ea typeface="+mn-ea"/>
                <a:cs typeface="+mn-cs"/>
              </a:rPr>
              <a:t>Year 10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585857"/>
                </a:solidFill>
                <a:effectLst/>
                <a:uLnTx/>
                <a:uFillTx/>
                <a:latin typeface="Aptos" panose="020B0004020202020204" pitchFamily="34" charset="0"/>
                <a:ea typeface="+mn-ea"/>
                <a:cs typeface="+mn-cs"/>
              </a:rPr>
              <a:t>5 days x workplace  exploration, through traditional placement OR 5 x short, purposeful visits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585857"/>
                </a:solidFill>
                <a:effectLst/>
                <a:uLnTx/>
                <a:uFillTx/>
                <a:latin typeface="Aptos" panose="020B0004020202020204" pitchFamily="34" charset="0"/>
                <a:ea typeface="+mn-ea"/>
                <a:cs typeface="+mn-cs"/>
              </a:rPr>
              <a:t>linked to interests and aspirations</a:t>
            </a:r>
          </a:p>
        </p:txBody>
      </p:sp>
      <p:sp>
        <p:nvSpPr>
          <p:cNvPr id="10" name="TextBox 9">
            <a:extLst>
              <a:ext uri="{FF2B5EF4-FFF2-40B4-BE49-F238E27FC236}">
                <a16:creationId xmlns:a16="http://schemas.microsoft.com/office/drawing/2014/main" id="{11C97260-A74E-A760-8F77-A6C2F70A00D3}"/>
              </a:ext>
            </a:extLst>
          </p:cNvPr>
          <p:cNvSpPr txBox="1"/>
          <p:nvPr/>
        </p:nvSpPr>
        <p:spPr>
          <a:xfrm>
            <a:off x="425766" y="4432639"/>
            <a:ext cx="4398653" cy="1631216"/>
          </a:xfrm>
          <a:prstGeom prst="rect">
            <a:avLst/>
          </a:prstGeom>
          <a:solidFill>
            <a:schemeClr val="accent5">
              <a:lumMod val="10000"/>
              <a:lumOff val="90000"/>
            </a:schemeClr>
          </a:solidFill>
          <a:ln w="38100">
            <a:solidFill>
              <a:schemeClr val="accent5">
                <a:lumMod val="25000"/>
                <a:lumOff val="75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A9A9"/>
                </a:solidFill>
                <a:effectLst/>
                <a:uLnTx/>
                <a:uFillTx/>
                <a:latin typeface="Aptos" panose="020B0004020202020204" pitchFamily="34" charset="0"/>
                <a:ea typeface="+mn-ea"/>
                <a:cs typeface="+mn-cs"/>
              </a:rPr>
              <a:t>Learner 3 experiences: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1" i="0" u="none" strike="noStrike" kern="1200" cap="none" spc="0" normalizeH="0" baseline="0" noProof="0" dirty="0">
                <a:ln>
                  <a:noFill/>
                </a:ln>
                <a:solidFill>
                  <a:srgbClr val="00A9A9"/>
                </a:solidFill>
                <a:effectLst/>
                <a:uLnTx/>
                <a:uFillTx/>
                <a:latin typeface="Aptos" panose="020B0004020202020204" pitchFamily="34" charset="0"/>
                <a:ea typeface="+mn-ea"/>
                <a:cs typeface="+mn-cs"/>
              </a:rPr>
              <a:t>KS3 – 5 days, KS4 5 days = TOTALLING 10 DAYS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1" i="0" u="none" strike="noStrike" kern="1200" cap="none" spc="0" normalizeH="0" baseline="0" noProof="0" dirty="0">
                <a:ln>
                  <a:noFill/>
                </a:ln>
                <a:solidFill>
                  <a:srgbClr val="00A9A9"/>
                </a:solidFill>
                <a:effectLst/>
                <a:uLnTx/>
                <a:uFillTx/>
                <a:latin typeface="Aptos" panose="020B0004020202020204" pitchFamily="34" charset="0"/>
                <a:ea typeface="+mn-ea"/>
                <a:cs typeface="+mn-cs"/>
              </a:rPr>
              <a:t>5 sectors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1" i="0" u="none" strike="noStrike" kern="1200" cap="none" spc="0" normalizeH="0" baseline="0" noProof="0" dirty="0">
                <a:ln>
                  <a:noFill/>
                </a:ln>
                <a:solidFill>
                  <a:srgbClr val="00A9A9"/>
                </a:solidFill>
                <a:effectLst/>
                <a:uLnTx/>
                <a:uFillTx/>
                <a:latin typeface="Aptos" panose="020B0004020202020204" pitchFamily="34" charset="0"/>
                <a:ea typeface="+mn-ea"/>
                <a:cs typeface="+mn-cs"/>
              </a:rPr>
              <a:t>5+ employers </a:t>
            </a:r>
          </a:p>
        </p:txBody>
      </p:sp>
      <p:sp>
        <p:nvSpPr>
          <p:cNvPr id="11" name="TextBox 10">
            <a:extLst>
              <a:ext uri="{FF2B5EF4-FFF2-40B4-BE49-F238E27FC236}">
                <a16:creationId xmlns:a16="http://schemas.microsoft.com/office/drawing/2014/main" id="{BB46538B-32A2-09CC-D4B9-6CFFDB028355}"/>
              </a:ext>
            </a:extLst>
          </p:cNvPr>
          <p:cNvSpPr txBox="1"/>
          <p:nvPr/>
        </p:nvSpPr>
        <p:spPr>
          <a:xfrm>
            <a:off x="7777636" y="4519730"/>
            <a:ext cx="4014312" cy="1323439"/>
          </a:xfrm>
          <a:prstGeom prst="rect">
            <a:avLst/>
          </a:prstGeom>
          <a:solidFill>
            <a:schemeClr val="accent6">
              <a:lumMod val="20000"/>
              <a:lumOff val="80000"/>
            </a:schemeClr>
          </a:solidFill>
          <a:ln w="38100">
            <a:solidFill>
              <a:schemeClr val="accent6">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00A9A9"/>
                </a:solidFill>
                <a:effectLst/>
                <a:uLnTx/>
                <a:uFillTx/>
                <a:latin typeface="Aptos" panose="020B0004020202020204" pitchFamily="34" charset="0"/>
                <a:ea typeface="+mn-ea"/>
                <a:cs typeface="+mn-cs"/>
              </a:rPr>
              <a:t>Equalex tiers: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1" i="0" u="none" strike="noStrike" kern="1200" cap="none" spc="0" normalizeH="0" baseline="0" noProof="0">
                <a:ln>
                  <a:noFill/>
                </a:ln>
                <a:solidFill>
                  <a:srgbClr val="00A9A9"/>
                </a:solidFill>
                <a:effectLst/>
                <a:uLnTx/>
                <a:uFillTx/>
                <a:latin typeface="Aptos" panose="020B0004020202020204" pitchFamily="34" charset="0"/>
                <a:ea typeface="+mn-ea"/>
                <a:cs typeface="+mn-cs"/>
              </a:rPr>
              <a:t>T1 – Introduce &amp; Inspire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1" i="0" u="none" strike="noStrike" kern="1200" cap="none" spc="0" normalizeH="0" baseline="0" noProof="0">
                <a:ln>
                  <a:noFill/>
                </a:ln>
                <a:solidFill>
                  <a:srgbClr val="00A9A9"/>
                </a:solidFill>
                <a:effectLst/>
                <a:uLnTx/>
                <a:uFillTx/>
                <a:latin typeface="Aptos" panose="020B0004020202020204" pitchFamily="34" charset="0"/>
                <a:ea typeface="+mn-ea"/>
                <a:cs typeface="+mn-cs"/>
              </a:rPr>
              <a:t>T2 – Investigate &amp; Explore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1" i="0" u="none" strike="noStrike" kern="1200" cap="none" spc="0" normalizeH="0" baseline="0" noProof="0">
                <a:ln>
                  <a:noFill/>
                </a:ln>
                <a:solidFill>
                  <a:srgbClr val="00A9A9"/>
                </a:solidFill>
                <a:effectLst/>
                <a:uLnTx/>
                <a:uFillTx/>
                <a:latin typeface="Aptos" panose="020B0004020202020204" pitchFamily="34" charset="0"/>
                <a:ea typeface="+mn-ea"/>
                <a:cs typeface="+mn-cs"/>
              </a:rPr>
              <a:t>T3 – Apply &amp; Demonstrate</a:t>
            </a:r>
          </a:p>
        </p:txBody>
      </p:sp>
      <p:sp>
        <p:nvSpPr>
          <p:cNvPr id="12" name="TextBox 11">
            <a:extLst>
              <a:ext uri="{FF2B5EF4-FFF2-40B4-BE49-F238E27FC236}">
                <a16:creationId xmlns:a16="http://schemas.microsoft.com/office/drawing/2014/main" id="{AD3B7DC9-4EE7-0BE3-A5F0-F4DA9ADB306F}"/>
              </a:ext>
            </a:extLst>
          </p:cNvPr>
          <p:cNvSpPr txBox="1"/>
          <p:nvPr/>
        </p:nvSpPr>
        <p:spPr>
          <a:xfrm>
            <a:off x="4685823" y="5029852"/>
            <a:ext cx="2737961"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00A9A9"/>
                </a:solidFill>
                <a:effectLst/>
                <a:uLnTx/>
                <a:uFillTx/>
                <a:latin typeface="Aptos" panose="020B0004020202020204" pitchFamily="34" charset="0"/>
                <a:ea typeface="+mn-ea"/>
                <a:cs typeface="+mn-cs"/>
              </a:rPr>
              <a:t>Two+ week’s worth</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srgbClr val="00A9A9"/>
              </a:solidFill>
              <a:effectLst/>
              <a:uLnTx/>
              <a:uFillTx/>
              <a:latin typeface="Aptos" panose="020B0004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00A9A9"/>
                </a:solidFill>
                <a:effectLst/>
                <a:uLnTx/>
                <a:uFillTx/>
                <a:latin typeface="Aptos" panose="020B0004020202020204" pitchFamily="34" charset="0"/>
                <a:ea typeface="+mn-ea"/>
                <a:cs typeface="+mn-cs"/>
              </a:rPr>
              <a:t>Multiple, progressive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00A9A9"/>
                </a:solidFill>
                <a:effectLst/>
                <a:uLnTx/>
                <a:uFillTx/>
                <a:latin typeface="Aptos" panose="020B0004020202020204" pitchFamily="34" charset="0"/>
                <a:ea typeface="+mn-ea"/>
                <a:cs typeface="+mn-cs"/>
              </a:rPr>
              <a:t>high-quality</a:t>
            </a:r>
          </a:p>
        </p:txBody>
      </p:sp>
      <p:sp>
        <p:nvSpPr>
          <p:cNvPr id="5" name="Rounded Rectangle 6">
            <a:extLst>
              <a:ext uri="{FF2B5EF4-FFF2-40B4-BE49-F238E27FC236}">
                <a16:creationId xmlns:a16="http://schemas.microsoft.com/office/drawing/2014/main" id="{C9E286A3-7B2A-97FA-1C7D-E10F2623F64E}"/>
              </a:ext>
            </a:extLst>
          </p:cNvPr>
          <p:cNvSpPr/>
          <p:nvPr/>
        </p:nvSpPr>
        <p:spPr>
          <a:xfrm>
            <a:off x="4164095" y="1322108"/>
            <a:ext cx="378373" cy="388882"/>
          </a:xfrm>
          <a:prstGeom prst="roundRect">
            <a:avLst/>
          </a:prstGeom>
          <a:solidFill>
            <a:srgbClr val="FE6454"/>
          </a:solidFill>
          <a:ln w="12700" cap="flat" cmpd="sng" algn="ctr">
            <a:no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FFFFFF"/>
                </a:solidFill>
                <a:effectLst/>
                <a:uLnTx/>
                <a:uFillTx/>
                <a:latin typeface="Calibri" panose="020F0502020204030204"/>
                <a:ea typeface="+mn-ea"/>
                <a:cs typeface="+mn-cs"/>
              </a:rPr>
              <a:t>T1</a:t>
            </a:r>
          </a:p>
        </p:txBody>
      </p:sp>
      <p:sp>
        <p:nvSpPr>
          <p:cNvPr id="14" name="Rounded Rectangle 10">
            <a:extLst>
              <a:ext uri="{FF2B5EF4-FFF2-40B4-BE49-F238E27FC236}">
                <a16:creationId xmlns:a16="http://schemas.microsoft.com/office/drawing/2014/main" id="{F29BCA35-B62C-11F9-AE64-CB4BBDF86675}"/>
              </a:ext>
            </a:extLst>
          </p:cNvPr>
          <p:cNvSpPr/>
          <p:nvPr/>
        </p:nvSpPr>
        <p:spPr>
          <a:xfrm>
            <a:off x="4485722" y="3149298"/>
            <a:ext cx="378373" cy="388882"/>
          </a:xfrm>
          <a:prstGeom prst="roundRect">
            <a:avLst/>
          </a:prstGeom>
          <a:solidFill>
            <a:srgbClr val="FE6454"/>
          </a:solidFill>
          <a:ln w="12700" cap="flat" cmpd="sng" algn="ctr">
            <a:no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FFFFFF"/>
                </a:solidFill>
                <a:effectLst/>
                <a:uLnTx/>
                <a:uFillTx/>
                <a:latin typeface="Calibri" panose="020F0502020204030204"/>
                <a:ea typeface="+mn-ea"/>
                <a:cs typeface="+mn-cs"/>
              </a:rPr>
              <a:t>T3</a:t>
            </a:r>
          </a:p>
        </p:txBody>
      </p:sp>
      <p:sp>
        <p:nvSpPr>
          <p:cNvPr id="15" name="Rounded Rectangle 6">
            <a:extLst>
              <a:ext uri="{FF2B5EF4-FFF2-40B4-BE49-F238E27FC236}">
                <a16:creationId xmlns:a16="http://schemas.microsoft.com/office/drawing/2014/main" id="{53258FC0-E3DC-9CFF-0F60-DF743D9DD5D9}"/>
              </a:ext>
            </a:extLst>
          </p:cNvPr>
          <p:cNvSpPr/>
          <p:nvPr/>
        </p:nvSpPr>
        <p:spPr>
          <a:xfrm>
            <a:off x="4492233" y="2514766"/>
            <a:ext cx="378373" cy="388882"/>
          </a:xfrm>
          <a:prstGeom prst="roundRect">
            <a:avLst/>
          </a:prstGeom>
          <a:solidFill>
            <a:srgbClr val="FE6454"/>
          </a:solidFill>
          <a:ln w="12700" cap="flat" cmpd="sng" algn="ctr">
            <a:no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FFFFFF"/>
                </a:solidFill>
                <a:effectLst/>
                <a:uLnTx/>
                <a:uFillTx/>
                <a:latin typeface="Calibri" panose="020F0502020204030204"/>
                <a:ea typeface="+mn-ea"/>
                <a:cs typeface="+mn-cs"/>
              </a:rPr>
              <a:t>T1</a:t>
            </a:r>
          </a:p>
        </p:txBody>
      </p:sp>
      <p:sp>
        <p:nvSpPr>
          <p:cNvPr id="16" name="Rounded Rectangle 6">
            <a:extLst>
              <a:ext uri="{FF2B5EF4-FFF2-40B4-BE49-F238E27FC236}">
                <a16:creationId xmlns:a16="http://schemas.microsoft.com/office/drawing/2014/main" id="{7C90723B-3E48-EC7E-7187-7CFD4D784A04}"/>
              </a:ext>
            </a:extLst>
          </p:cNvPr>
          <p:cNvSpPr/>
          <p:nvPr/>
        </p:nvSpPr>
        <p:spPr>
          <a:xfrm>
            <a:off x="11324517" y="1458484"/>
            <a:ext cx="378373" cy="388882"/>
          </a:xfrm>
          <a:prstGeom prst="roundRect">
            <a:avLst/>
          </a:prstGeom>
          <a:solidFill>
            <a:srgbClr val="FE6454"/>
          </a:solidFill>
          <a:ln w="12700" cap="flat" cmpd="sng" algn="ctr">
            <a:no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a:ln>
                  <a:noFill/>
                </a:ln>
                <a:solidFill>
                  <a:srgbClr val="FFFFFF"/>
                </a:solidFill>
                <a:effectLst/>
                <a:uLnTx/>
                <a:uFillTx/>
                <a:latin typeface="Calibri" panose="020F0502020204030204"/>
                <a:ea typeface="+mn-ea"/>
                <a:cs typeface="+mn-cs"/>
              </a:rPr>
              <a:t>T1</a:t>
            </a:r>
          </a:p>
        </p:txBody>
      </p:sp>
      <p:sp>
        <p:nvSpPr>
          <p:cNvPr id="18" name="Rounded Rectangle 8">
            <a:extLst>
              <a:ext uri="{FF2B5EF4-FFF2-40B4-BE49-F238E27FC236}">
                <a16:creationId xmlns:a16="http://schemas.microsoft.com/office/drawing/2014/main" id="{CE3A0446-6AB3-EC9F-970C-99A75324EBDE}"/>
              </a:ext>
            </a:extLst>
          </p:cNvPr>
          <p:cNvSpPr/>
          <p:nvPr/>
        </p:nvSpPr>
        <p:spPr>
          <a:xfrm>
            <a:off x="14532338" y="5466335"/>
            <a:ext cx="378373" cy="388882"/>
          </a:xfrm>
          <a:prstGeom prst="round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FFFFFF"/>
                </a:solidFill>
                <a:effectLst/>
                <a:uLnTx/>
                <a:uFillTx/>
                <a:latin typeface="Calibri" panose="020F0502020204030204"/>
                <a:ea typeface="+mn-ea"/>
                <a:cs typeface="+mn-cs"/>
              </a:rPr>
              <a:t>T2</a:t>
            </a:r>
          </a:p>
        </p:txBody>
      </p:sp>
      <p:sp>
        <p:nvSpPr>
          <p:cNvPr id="21" name="Rounded Rectangle 10">
            <a:extLst>
              <a:ext uri="{FF2B5EF4-FFF2-40B4-BE49-F238E27FC236}">
                <a16:creationId xmlns:a16="http://schemas.microsoft.com/office/drawing/2014/main" id="{2876DAD1-3B59-91B4-265E-F31458653435}"/>
              </a:ext>
            </a:extLst>
          </p:cNvPr>
          <p:cNvSpPr/>
          <p:nvPr/>
        </p:nvSpPr>
        <p:spPr>
          <a:xfrm>
            <a:off x="11324517" y="2613134"/>
            <a:ext cx="378373" cy="388882"/>
          </a:xfrm>
          <a:prstGeom prst="roundRect">
            <a:avLst/>
          </a:prstGeom>
          <a:solidFill>
            <a:srgbClr val="FE6454"/>
          </a:solidFill>
          <a:ln w="12700" cap="flat" cmpd="sng" algn="ctr">
            <a:no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FFFFFF"/>
                </a:solidFill>
                <a:effectLst/>
                <a:uLnTx/>
                <a:uFillTx/>
                <a:latin typeface="Calibri" panose="020F0502020204030204"/>
                <a:ea typeface="+mn-ea"/>
                <a:cs typeface="+mn-cs"/>
              </a:rPr>
              <a:t>T2</a:t>
            </a:r>
          </a:p>
        </p:txBody>
      </p:sp>
      <p:sp>
        <p:nvSpPr>
          <p:cNvPr id="22" name="Rounded Rectangle 10">
            <a:extLst>
              <a:ext uri="{FF2B5EF4-FFF2-40B4-BE49-F238E27FC236}">
                <a16:creationId xmlns:a16="http://schemas.microsoft.com/office/drawing/2014/main" id="{0D8A5304-0D88-9C1E-86AB-B96A894AF1E7}"/>
              </a:ext>
            </a:extLst>
          </p:cNvPr>
          <p:cNvSpPr/>
          <p:nvPr/>
        </p:nvSpPr>
        <p:spPr>
          <a:xfrm>
            <a:off x="11305470" y="3132199"/>
            <a:ext cx="378373" cy="388882"/>
          </a:xfrm>
          <a:prstGeom prst="roundRect">
            <a:avLst/>
          </a:prstGeom>
          <a:solidFill>
            <a:srgbClr val="FE6454"/>
          </a:solidFill>
          <a:ln w="12700" cap="flat" cmpd="sng" algn="ctr">
            <a:no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FFFFFF"/>
                </a:solidFill>
                <a:effectLst/>
                <a:uLnTx/>
                <a:uFillTx/>
                <a:latin typeface="Calibri" panose="020F0502020204030204"/>
                <a:ea typeface="+mn-ea"/>
                <a:cs typeface="+mn-cs"/>
              </a:rPr>
              <a:t>T3</a:t>
            </a:r>
          </a:p>
        </p:txBody>
      </p:sp>
    </p:spTree>
    <p:extLst>
      <p:ext uri="{BB962C8B-B14F-4D97-AF65-F5344CB8AC3E}">
        <p14:creationId xmlns:p14="http://schemas.microsoft.com/office/powerpoint/2010/main" val="40014672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0E5C06D-AA3B-6454-AE44-92A81097B4F5}"/>
              </a:ext>
            </a:extLst>
          </p:cNvPr>
          <p:cNvSpPr txBox="1"/>
          <p:nvPr/>
        </p:nvSpPr>
        <p:spPr>
          <a:xfrm>
            <a:off x="364925" y="96895"/>
            <a:ext cx="11066133"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00A9A9"/>
                </a:solidFill>
                <a:effectLst/>
                <a:uLnTx/>
                <a:uFillTx/>
                <a:latin typeface="Calibri" panose="020F0502020204030204"/>
                <a:ea typeface="+mn-ea"/>
                <a:cs typeface="+mn-cs"/>
              </a:rPr>
              <a:t>What could this look like for Charlie  –  SEND learner/specialist setting </a:t>
            </a:r>
          </a:p>
        </p:txBody>
      </p:sp>
      <p:pic>
        <p:nvPicPr>
          <p:cNvPr id="1026" name="Picture 2">
            <a:extLst>
              <a:ext uri="{FF2B5EF4-FFF2-40B4-BE49-F238E27FC236}">
                <a16:creationId xmlns:a16="http://schemas.microsoft.com/office/drawing/2014/main" id="{BB30F45C-01F8-3A86-8AF9-4369DC3FB4D2}"/>
              </a:ext>
            </a:extLst>
          </p:cNvPr>
          <p:cNvPicPr>
            <a:picLocks noChangeAspect="1" noChangeArrowheads="1"/>
          </p:cNvPicPr>
          <p:nvPr/>
        </p:nvPicPr>
        <p:blipFill>
          <a:blip r:embed="rId3">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5157549" y="1697086"/>
            <a:ext cx="2273617" cy="227361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4DD76D4-AE99-2840-A553-8059DB3CBDA3}"/>
              </a:ext>
            </a:extLst>
          </p:cNvPr>
          <p:cNvSpPr txBox="1"/>
          <p:nvPr/>
        </p:nvSpPr>
        <p:spPr>
          <a:xfrm>
            <a:off x="5397102" y="3973129"/>
            <a:ext cx="1794510" cy="523220"/>
          </a:xfrm>
          <a:prstGeom prst="rect">
            <a:avLst/>
          </a:prstGeom>
          <a:solidFill>
            <a:schemeClr val="accent5">
              <a:lumMod val="10000"/>
              <a:lumOff val="90000"/>
            </a:schemeClr>
          </a:solidFill>
          <a:ln w="38100">
            <a:solidFill>
              <a:schemeClr val="accent5">
                <a:lumMod val="25000"/>
                <a:lumOff val="75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A02B93"/>
                </a:solidFill>
                <a:effectLst/>
                <a:uLnTx/>
                <a:uFillTx/>
                <a:latin typeface="Aptos" panose="020B0004020202020204" pitchFamily="34" charset="0"/>
                <a:ea typeface="+mn-ea"/>
                <a:cs typeface="+mn-cs"/>
              </a:rPr>
              <a:t>Learner 4 </a:t>
            </a:r>
          </a:p>
        </p:txBody>
      </p:sp>
      <p:sp>
        <p:nvSpPr>
          <p:cNvPr id="4" name="TextBox 3">
            <a:extLst>
              <a:ext uri="{FF2B5EF4-FFF2-40B4-BE49-F238E27FC236}">
                <a16:creationId xmlns:a16="http://schemas.microsoft.com/office/drawing/2014/main" id="{C1D2BBE0-1A6C-6078-E9FD-679FD64E220F}"/>
              </a:ext>
            </a:extLst>
          </p:cNvPr>
          <p:cNvSpPr txBox="1"/>
          <p:nvPr/>
        </p:nvSpPr>
        <p:spPr>
          <a:xfrm>
            <a:off x="7422149" y="1201388"/>
            <a:ext cx="4558717" cy="1077218"/>
          </a:xfrm>
          <a:prstGeom prst="rect">
            <a:avLst/>
          </a:prstGeom>
          <a:noFill/>
          <a:ln w="38100">
            <a:solidFill>
              <a:schemeClr val="accent5">
                <a:lumMod val="50000"/>
                <a:lumOff val="5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00A9A9"/>
                </a:solidFill>
                <a:effectLst/>
                <a:uLnTx/>
                <a:uFillTx/>
                <a:latin typeface="Aptos" panose="020B0004020202020204" pitchFamily="34" charset="0"/>
                <a:ea typeface="+mn-ea"/>
                <a:cs typeface="+mn-cs"/>
              </a:rPr>
              <a:t>Stage 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lumMod val="50000"/>
                    <a:lumOff val="50000"/>
                  </a:prstClr>
                </a:solidFill>
                <a:effectLst/>
                <a:uLnTx/>
                <a:uFillTx/>
                <a:latin typeface="Aptos" panose="020B0004020202020204" pitchFamily="34" charset="0"/>
                <a:ea typeface="+mn-ea"/>
                <a:cs typeface="+mn-cs"/>
              </a:rPr>
              <a:t> 4 </a:t>
            </a:r>
            <a:r>
              <a:rPr kumimoji="0" lang="en-GB" sz="1600" b="1" i="0" u="none" strike="noStrike" kern="1200" cap="none" spc="0" normalizeH="0" baseline="0" noProof="0" dirty="0">
                <a:ln>
                  <a:noFill/>
                </a:ln>
                <a:solidFill>
                  <a:srgbClr val="585857"/>
                </a:solidFill>
                <a:effectLst/>
                <a:uLnTx/>
                <a:uFillTx/>
                <a:latin typeface="Aptos" panose="020B0004020202020204" pitchFamily="34" charset="0"/>
                <a:ea typeface="+mn-ea"/>
                <a:cs typeface="+mn-cs"/>
              </a:rPr>
              <a:t>x employer encounters through in school exposure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585857"/>
                </a:solidFill>
                <a:effectLst/>
                <a:uLnTx/>
                <a:uFillTx/>
                <a:latin typeface="Aptos" panose="020B0004020202020204" pitchFamily="34" charset="0"/>
                <a:ea typeface="+mn-ea"/>
                <a:cs typeface="+mn-cs"/>
              </a:rPr>
              <a:t>(2 days)</a:t>
            </a:r>
          </a:p>
        </p:txBody>
      </p:sp>
      <p:sp>
        <p:nvSpPr>
          <p:cNvPr id="6" name="TextBox 5">
            <a:extLst>
              <a:ext uri="{FF2B5EF4-FFF2-40B4-BE49-F238E27FC236}">
                <a16:creationId xmlns:a16="http://schemas.microsoft.com/office/drawing/2014/main" id="{EA2BC692-C9FA-47C8-9A5C-D3183691A84A}"/>
              </a:ext>
            </a:extLst>
          </p:cNvPr>
          <p:cNvSpPr txBox="1"/>
          <p:nvPr/>
        </p:nvSpPr>
        <p:spPr>
          <a:xfrm>
            <a:off x="362800" y="1309928"/>
            <a:ext cx="4747077" cy="1569660"/>
          </a:xfrm>
          <a:prstGeom prst="rect">
            <a:avLst/>
          </a:prstGeom>
          <a:noFill/>
          <a:ln w="38100">
            <a:solidFill>
              <a:schemeClr val="accent6">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00A9A9"/>
                </a:solidFill>
                <a:effectLst/>
                <a:uLnTx/>
                <a:uFillTx/>
                <a:latin typeface="Aptos" panose="020B0004020202020204" pitchFamily="34" charset="0"/>
                <a:ea typeface="+mn-ea"/>
                <a:cs typeface="+mn-cs"/>
              </a:rPr>
              <a:t>Stage 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585857"/>
                </a:solidFill>
                <a:effectLst/>
                <a:uLnTx/>
                <a:uFillTx/>
                <a:latin typeface="Aptos" panose="020B0004020202020204" pitchFamily="34" charset="0"/>
                <a:ea typeface="+mn-ea"/>
                <a:cs typeface="+mn-cs"/>
              </a:rPr>
              <a:t>Project based activity around specific sector – NHS and roles within (relevant to YP future plans) exposure to the sector through videos and virtual activity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585857"/>
                </a:solidFill>
                <a:effectLst/>
                <a:uLnTx/>
                <a:uFillTx/>
                <a:latin typeface="Aptos" panose="020B0004020202020204" pitchFamily="34" charset="0"/>
                <a:ea typeface="+mn-ea"/>
                <a:cs typeface="+mn-cs"/>
              </a:rPr>
              <a:t>( 1.5 days )</a:t>
            </a:r>
          </a:p>
        </p:txBody>
      </p:sp>
      <p:sp>
        <p:nvSpPr>
          <p:cNvPr id="7" name="TextBox 6">
            <a:extLst>
              <a:ext uri="{FF2B5EF4-FFF2-40B4-BE49-F238E27FC236}">
                <a16:creationId xmlns:a16="http://schemas.microsoft.com/office/drawing/2014/main" id="{C61624E6-1144-AA84-F33C-36E94E3A9138}"/>
              </a:ext>
            </a:extLst>
          </p:cNvPr>
          <p:cNvSpPr txBox="1"/>
          <p:nvPr/>
        </p:nvSpPr>
        <p:spPr>
          <a:xfrm>
            <a:off x="7430548" y="2428375"/>
            <a:ext cx="4562423" cy="1323439"/>
          </a:xfrm>
          <a:prstGeom prst="rect">
            <a:avLst/>
          </a:prstGeom>
          <a:noFill/>
          <a:ln w="38100">
            <a:solidFill>
              <a:schemeClr val="accent6">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00A9A9"/>
                </a:solidFill>
                <a:effectLst/>
                <a:uLnTx/>
                <a:uFillTx/>
                <a:latin typeface="Aptos" panose="020B0004020202020204" pitchFamily="34" charset="0"/>
                <a:ea typeface="+mn-ea"/>
                <a:cs typeface="+mn-cs"/>
              </a:rPr>
              <a:t>Stage 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585857"/>
                </a:solidFill>
                <a:effectLst/>
                <a:uLnTx/>
                <a:uFillTx/>
                <a:latin typeface="Aptos" panose="020B0004020202020204" pitchFamily="34" charset="0"/>
                <a:ea typeface="+mn-ea"/>
                <a:cs typeface="+mn-cs"/>
              </a:rPr>
              <a:t> 5 x half day supported industry visits in small groups or 121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585857"/>
                </a:solidFill>
                <a:effectLst/>
                <a:uLnTx/>
                <a:uFillTx/>
                <a:latin typeface="Aptos" panose="020B0004020202020204" pitchFamily="34" charset="0"/>
                <a:ea typeface="+mn-ea"/>
                <a:cs typeface="+mn-cs"/>
              </a:rPr>
              <a:t>(2.5 days of Tier 2)</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dirty="0">
              <a:ln>
                <a:noFill/>
              </a:ln>
              <a:solidFill>
                <a:srgbClr val="585857"/>
              </a:solidFill>
              <a:effectLst/>
              <a:uLnTx/>
              <a:uFillTx/>
              <a:latin typeface="Aptos" panose="020B0004020202020204" pitchFamily="34" charset="0"/>
              <a:ea typeface="+mn-ea"/>
              <a:cs typeface="+mn-cs"/>
            </a:endParaRPr>
          </a:p>
        </p:txBody>
      </p:sp>
      <p:sp>
        <p:nvSpPr>
          <p:cNvPr id="8" name="TextBox 7">
            <a:extLst>
              <a:ext uri="{FF2B5EF4-FFF2-40B4-BE49-F238E27FC236}">
                <a16:creationId xmlns:a16="http://schemas.microsoft.com/office/drawing/2014/main" id="{DCDDFF22-DCEE-DBC8-AD9F-81CAF4A892C8}"/>
              </a:ext>
            </a:extLst>
          </p:cNvPr>
          <p:cNvSpPr txBox="1"/>
          <p:nvPr/>
        </p:nvSpPr>
        <p:spPr>
          <a:xfrm>
            <a:off x="362800" y="3107380"/>
            <a:ext cx="4731782" cy="1569660"/>
          </a:xfrm>
          <a:prstGeom prst="rect">
            <a:avLst/>
          </a:prstGeom>
          <a:noFill/>
          <a:ln w="38100">
            <a:solidFill>
              <a:schemeClr val="accent5">
                <a:lumMod val="50000"/>
                <a:lumOff val="50000"/>
              </a:schemeClr>
            </a:solidFill>
          </a:ln>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00A9A9"/>
                </a:solidFill>
                <a:effectLst/>
                <a:uLnTx/>
                <a:uFillTx/>
                <a:latin typeface="Aptos" panose="020B0004020202020204" pitchFamily="34" charset="0"/>
                <a:ea typeface="+mn-ea"/>
                <a:cs typeface="+mn-cs"/>
              </a:rPr>
              <a:t>Stage  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585857"/>
                </a:solidFill>
                <a:effectLst/>
                <a:uLnTx/>
                <a:uFillTx/>
                <a:latin typeface="Aptos" panose="020B0004020202020204" pitchFamily="34" charset="0"/>
                <a:ea typeface="+mn-ea"/>
                <a:cs typeface="+mn-cs"/>
              </a:rPr>
              <a:t>1 x community-based project day e.g. Care Home, community project linked to NHS roles and through prep for adulthood curriculum model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585857"/>
                </a:solidFill>
                <a:effectLst/>
                <a:uLnTx/>
                <a:uFillTx/>
                <a:latin typeface="Aptos"/>
                <a:ea typeface="+mn-ea"/>
                <a:cs typeface="+mn-cs"/>
              </a:rPr>
              <a:t>(1 day)                                                </a:t>
            </a:r>
          </a:p>
        </p:txBody>
      </p:sp>
      <p:sp>
        <p:nvSpPr>
          <p:cNvPr id="9" name="TextBox 8">
            <a:extLst>
              <a:ext uri="{FF2B5EF4-FFF2-40B4-BE49-F238E27FC236}">
                <a16:creationId xmlns:a16="http://schemas.microsoft.com/office/drawing/2014/main" id="{4223C30B-A8CF-0688-998F-F27C7A7D67BE}"/>
              </a:ext>
            </a:extLst>
          </p:cNvPr>
          <p:cNvSpPr txBox="1"/>
          <p:nvPr/>
        </p:nvSpPr>
        <p:spPr>
          <a:xfrm>
            <a:off x="7430548" y="3895199"/>
            <a:ext cx="4550318" cy="1077218"/>
          </a:xfrm>
          <a:prstGeom prst="rect">
            <a:avLst/>
          </a:prstGeom>
          <a:noFill/>
          <a:ln w="38100">
            <a:solidFill>
              <a:schemeClr val="accent6">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00A9A9"/>
                </a:solidFill>
                <a:effectLst/>
                <a:uLnTx/>
                <a:uFillTx/>
                <a:latin typeface="Aptos" panose="020B0004020202020204" pitchFamily="34" charset="0"/>
                <a:ea typeface="+mn-ea"/>
                <a:cs typeface="+mn-cs"/>
              </a:rPr>
              <a:t>Term 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00A9A9"/>
                </a:solidFill>
                <a:effectLst/>
                <a:uLnTx/>
                <a:uFillTx/>
                <a:latin typeface="Aptos" panose="020B0004020202020204" pitchFamily="34" charset="0"/>
                <a:ea typeface="+mn-ea"/>
                <a:cs typeface="+mn-cs"/>
              </a:rPr>
              <a:t> </a:t>
            </a:r>
            <a:r>
              <a:rPr kumimoji="0" lang="en-GB" sz="1600" b="1" i="0" u="none" strike="noStrike" kern="1200" cap="none" spc="0" normalizeH="0" baseline="0" noProof="0" dirty="0">
                <a:ln>
                  <a:noFill/>
                </a:ln>
                <a:solidFill>
                  <a:prstClr val="black">
                    <a:lumMod val="65000"/>
                    <a:lumOff val="35000"/>
                  </a:prstClr>
                </a:solidFill>
                <a:effectLst/>
                <a:uLnTx/>
                <a:uFillTx/>
                <a:latin typeface="Aptos" panose="020B0004020202020204" pitchFamily="34" charset="0"/>
                <a:ea typeface="+mn-ea"/>
                <a:cs typeface="+mn-cs"/>
              </a:rPr>
              <a:t>6 x half </a:t>
            </a:r>
            <a:r>
              <a:rPr kumimoji="0" lang="en-GB" sz="1600" b="1" i="0" u="none" strike="noStrike" kern="1200" cap="none" spc="0" normalizeH="0" baseline="0" noProof="0" dirty="0">
                <a:ln>
                  <a:noFill/>
                </a:ln>
                <a:solidFill>
                  <a:srgbClr val="585857"/>
                </a:solidFill>
                <a:effectLst/>
                <a:uLnTx/>
                <a:uFillTx/>
                <a:latin typeface="Aptos" panose="020B0004020202020204" pitchFamily="34" charset="0"/>
                <a:ea typeface="+mn-ea"/>
                <a:cs typeface="+mn-cs"/>
              </a:rPr>
              <a:t>days supported visit  x 1 employer in targeted sector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585857"/>
                </a:solidFill>
                <a:effectLst/>
                <a:uLnTx/>
                <a:uFillTx/>
                <a:latin typeface="Aptos" panose="020B0004020202020204" pitchFamily="34" charset="0"/>
                <a:ea typeface="+mn-ea"/>
                <a:cs typeface="+mn-cs"/>
              </a:rPr>
              <a:t>( 3 days )</a:t>
            </a:r>
          </a:p>
        </p:txBody>
      </p:sp>
      <p:sp>
        <p:nvSpPr>
          <p:cNvPr id="11" name="TextBox 10">
            <a:extLst>
              <a:ext uri="{FF2B5EF4-FFF2-40B4-BE49-F238E27FC236}">
                <a16:creationId xmlns:a16="http://schemas.microsoft.com/office/drawing/2014/main" id="{3AB0EB9A-D57E-594F-C51A-5F8B3C216CFE}"/>
              </a:ext>
            </a:extLst>
          </p:cNvPr>
          <p:cNvSpPr txBox="1"/>
          <p:nvPr/>
        </p:nvSpPr>
        <p:spPr>
          <a:xfrm>
            <a:off x="7978659" y="5160051"/>
            <a:ext cx="4014312" cy="1323439"/>
          </a:xfrm>
          <a:prstGeom prst="rect">
            <a:avLst/>
          </a:prstGeom>
          <a:solidFill>
            <a:schemeClr val="accent2">
              <a:lumMod val="20000"/>
              <a:lumOff val="80000"/>
            </a:schemeClr>
          </a:solidFill>
          <a:ln w="38100">
            <a:solidFill>
              <a:schemeClr val="accent2"/>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A9A9"/>
                </a:solidFill>
                <a:effectLst/>
                <a:uLnTx/>
                <a:uFillTx/>
                <a:latin typeface="Aptos" panose="020B0004020202020204" pitchFamily="34" charset="0"/>
                <a:ea typeface="+mn-ea"/>
                <a:cs typeface="+mn-cs"/>
              </a:rPr>
              <a:t>Equalex tiers: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1" i="0" u="none" strike="noStrike" kern="1200" cap="none" spc="0" normalizeH="0" baseline="0" noProof="0" dirty="0">
                <a:ln>
                  <a:noFill/>
                </a:ln>
                <a:solidFill>
                  <a:srgbClr val="00A9A9"/>
                </a:solidFill>
                <a:effectLst/>
                <a:uLnTx/>
                <a:uFillTx/>
                <a:latin typeface="Aptos" panose="020B0004020202020204" pitchFamily="34" charset="0"/>
                <a:ea typeface="+mn-ea"/>
                <a:cs typeface="+mn-cs"/>
              </a:rPr>
              <a:t>T1 – Introduce &amp; Inspire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1" i="0" u="none" strike="noStrike" kern="1200" cap="none" spc="0" normalizeH="0" baseline="0" noProof="0" dirty="0">
                <a:ln>
                  <a:noFill/>
                </a:ln>
                <a:solidFill>
                  <a:srgbClr val="00A9A9"/>
                </a:solidFill>
                <a:effectLst/>
                <a:uLnTx/>
                <a:uFillTx/>
                <a:latin typeface="Aptos" panose="020B0004020202020204" pitchFamily="34" charset="0"/>
                <a:ea typeface="+mn-ea"/>
                <a:cs typeface="+mn-cs"/>
              </a:rPr>
              <a:t>T2 – Investigate &amp; Explore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1" i="0" u="none" strike="noStrike" kern="1200" cap="none" spc="0" normalizeH="0" baseline="0" noProof="0" dirty="0">
                <a:ln>
                  <a:noFill/>
                </a:ln>
                <a:solidFill>
                  <a:srgbClr val="00A9A9"/>
                </a:solidFill>
                <a:effectLst/>
                <a:uLnTx/>
                <a:uFillTx/>
                <a:latin typeface="Aptos" panose="020B0004020202020204" pitchFamily="34" charset="0"/>
                <a:ea typeface="+mn-ea"/>
                <a:cs typeface="+mn-cs"/>
              </a:rPr>
              <a:t>T3 – Apply &amp; Demonstrate</a:t>
            </a:r>
          </a:p>
        </p:txBody>
      </p:sp>
      <p:sp>
        <p:nvSpPr>
          <p:cNvPr id="12" name="TextBox 11">
            <a:extLst>
              <a:ext uri="{FF2B5EF4-FFF2-40B4-BE49-F238E27FC236}">
                <a16:creationId xmlns:a16="http://schemas.microsoft.com/office/drawing/2014/main" id="{D8F41882-755C-1F6E-19D9-D4E9E5997D56}"/>
              </a:ext>
            </a:extLst>
          </p:cNvPr>
          <p:cNvSpPr txBox="1"/>
          <p:nvPr/>
        </p:nvSpPr>
        <p:spPr>
          <a:xfrm>
            <a:off x="5027771" y="5122186"/>
            <a:ext cx="2737961"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00A9A9"/>
                </a:solidFill>
                <a:effectLst/>
                <a:uLnTx/>
                <a:uFillTx/>
                <a:latin typeface="Aptos" panose="020B0004020202020204" pitchFamily="34" charset="0"/>
                <a:ea typeface="+mn-ea"/>
                <a:cs typeface="+mn-cs"/>
              </a:rPr>
              <a:t>Two+ week’s worth</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srgbClr val="00A9A9"/>
              </a:solidFill>
              <a:effectLst/>
              <a:uLnTx/>
              <a:uFillTx/>
              <a:latin typeface="Aptos" panose="020B0004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00A9A9"/>
                </a:solidFill>
                <a:effectLst/>
                <a:uLnTx/>
                <a:uFillTx/>
                <a:latin typeface="Aptos" panose="020B0004020202020204" pitchFamily="34" charset="0"/>
                <a:ea typeface="+mn-ea"/>
                <a:cs typeface="+mn-cs"/>
              </a:rPr>
              <a:t>Multiple, progressive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00A9A9"/>
                </a:solidFill>
                <a:effectLst/>
                <a:uLnTx/>
                <a:uFillTx/>
                <a:latin typeface="Aptos" panose="020B0004020202020204" pitchFamily="34" charset="0"/>
                <a:ea typeface="+mn-ea"/>
                <a:cs typeface="+mn-cs"/>
              </a:rPr>
              <a:t>high-quality</a:t>
            </a:r>
          </a:p>
        </p:txBody>
      </p:sp>
      <p:sp>
        <p:nvSpPr>
          <p:cNvPr id="5" name="Rounded Rectangle 6">
            <a:extLst>
              <a:ext uri="{FF2B5EF4-FFF2-40B4-BE49-F238E27FC236}">
                <a16:creationId xmlns:a16="http://schemas.microsoft.com/office/drawing/2014/main" id="{C9BD5F93-4C40-C2AF-348F-71FC06993666}"/>
              </a:ext>
            </a:extLst>
          </p:cNvPr>
          <p:cNvSpPr/>
          <p:nvPr/>
        </p:nvSpPr>
        <p:spPr>
          <a:xfrm>
            <a:off x="4514131" y="2424673"/>
            <a:ext cx="378373" cy="388882"/>
          </a:xfrm>
          <a:prstGeom prst="roundRect">
            <a:avLst/>
          </a:prstGeom>
          <a:solidFill>
            <a:srgbClr val="FE6454"/>
          </a:solidFill>
          <a:ln w="12700" cap="flat" cmpd="sng" algn="ctr">
            <a:no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FFFFFF"/>
                </a:solidFill>
                <a:effectLst/>
                <a:uLnTx/>
                <a:uFillTx/>
                <a:latin typeface="Calibri" panose="020F0502020204030204"/>
                <a:ea typeface="+mn-ea"/>
                <a:cs typeface="+mn-cs"/>
              </a:rPr>
              <a:t>T1</a:t>
            </a:r>
          </a:p>
        </p:txBody>
      </p:sp>
      <p:sp>
        <p:nvSpPr>
          <p:cNvPr id="13" name="Rounded Rectangle 6">
            <a:extLst>
              <a:ext uri="{FF2B5EF4-FFF2-40B4-BE49-F238E27FC236}">
                <a16:creationId xmlns:a16="http://schemas.microsoft.com/office/drawing/2014/main" id="{B7812F88-BDCD-326F-8F3D-23D2207D90E0}"/>
              </a:ext>
            </a:extLst>
          </p:cNvPr>
          <p:cNvSpPr/>
          <p:nvPr/>
        </p:nvSpPr>
        <p:spPr>
          <a:xfrm>
            <a:off x="11431058" y="1794249"/>
            <a:ext cx="378373" cy="388882"/>
          </a:xfrm>
          <a:prstGeom prst="roundRect">
            <a:avLst/>
          </a:prstGeom>
          <a:solidFill>
            <a:srgbClr val="FE6454"/>
          </a:solidFill>
          <a:ln w="12700" cap="flat" cmpd="sng" algn="ctr">
            <a:no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FFFFFF"/>
                </a:solidFill>
                <a:effectLst/>
                <a:uLnTx/>
                <a:uFillTx/>
                <a:latin typeface="Calibri" panose="020F0502020204030204"/>
                <a:ea typeface="+mn-ea"/>
                <a:cs typeface="+mn-cs"/>
              </a:rPr>
              <a:t>T1</a:t>
            </a:r>
          </a:p>
        </p:txBody>
      </p:sp>
      <p:sp>
        <p:nvSpPr>
          <p:cNvPr id="14" name="Rounded Rectangle 10">
            <a:extLst>
              <a:ext uri="{FF2B5EF4-FFF2-40B4-BE49-F238E27FC236}">
                <a16:creationId xmlns:a16="http://schemas.microsoft.com/office/drawing/2014/main" id="{75374BD5-285D-3A91-072B-4DF513D2A5F3}"/>
              </a:ext>
            </a:extLst>
          </p:cNvPr>
          <p:cNvSpPr/>
          <p:nvPr/>
        </p:nvSpPr>
        <p:spPr>
          <a:xfrm>
            <a:off x="4455158" y="4147864"/>
            <a:ext cx="378373" cy="388882"/>
          </a:xfrm>
          <a:prstGeom prst="roundRect">
            <a:avLst/>
          </a:prstGeom>
          <a:solidFill>
            <a:srgbClr val="FE6454"/>
          </a:solidFill>
          <a:ln w="12700" cap="flat" cmpd="sng" algn="ctr">
            <a:no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FFFFFF"/>
                </a:solidFill>
                <a:effectLst/>
                <a:uLnTx/>
                <a:uFillTx/>
                <a:latin typeface="Calibri" panose="020F0502020204030204"/>
                <a:ea typeface="+mn-ea"/>
                <a:cs typeface="+mn-cs"/>
              </a:rPr>
              <a:t>T2</a:t>
            </a:r>
          </a:p>
        </p:txBody>
      </p:sp>
      <p:sp>
        <p:nvSpPr>
          <p:cNvPr id="15" name="Rounded Rectangle 10">
            <a:extLst>
              <a:ext uri="{FF2B5EF4-FFF2-40B4-BE49-F238E27FC236}">
                <a16:creationId xmlns:a16="http://schemas.microsoft.com/office/drawing/2014/main" id="{6CF44409-EA67-8FE6-BC22-EB19AF6C04F5}"/>
              </a:ext>
            </a:extLst>
          </p:cNvPr>
          <p:cNvSpPr/>
          <p:nvPr/>
        </p:nvSpPr>
        <p:spPr>
          <a:xfrm>
            <a:off x="11405402" y="2988779"/>
            <a:ext cx="378373" cy="388882"/>
          </a:xfrm>
          <a:prstGeom prst="roundRect">
            <a:avLst/>
          </a:prstGeom>
          <a:solidFill>
            <a:srgbClr val="FE6454"/>
          </a:solidFill>
          <a:ln w="12700" cap="flat" cmpd="sng" algn="ctr">
            <a:no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FFFFFF"/>
                </a:solidFill>
                <a:effectLst/>
                <a:uLnTx/>
                <a:uFillTx/>
                <a:latin typeface="Calibri" panose="020F0502020204030204"/>
                <a:ea typeface="+mn-ea"/>
                <a:cs typeface="+mn-cs"/>
              </a:rPr>
              <a:t>T2</a:t>
            </a:r>
          </a:p>
        </p:txBody>
      </p:sp>
      <p:sp>
        <p:nvSpPr>
          <p:cNvPr id="16" name="Rounded Rectangle 10">
            <a:extLst>
              <a:ext uri="{FF2B5EF4-FFF2-40B4-BE49-F238E27FC236}">
                <a16:creationId xmlns:a16="http://schemas.microsoft.com/office/drawing/2014/main" id="{A69FD03A-4F3B-17F3-F1CA-CE2C11CC7FAB}"/>
              </a:ext>
            </a:extLst>
          </p:cNvPr>
          <p:cNvSpPr/>
          <p:nvPr/>
        </p:nvSpPr>
        <p:spPr>
          <a:xfrm>
            <a:off x="11405401" y="4458378"/>
            <a:ext cx="378373" cy="388882"/>
          </a:xfrm>
          <a:prstGeom prst="roundRect">
            <a:avLst/>
          </a:prstGeom>
          <a:solidFill>
            <a:srgbClr val="FE6454"/>
          </a:solidFill>
          <a:ln w="12700" cap="flat" cmpd="sng" algn="ctr">
            <a:no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FFFFFF"/>
                </a:solidFill>
                <a:effectLst/>
                <a:uLnTx/>
                <a:uFillTx/>
                <a:latin typeface="Calibri" panose="020F0502020204030204"/>
                <a:ea typeface="+mn-ea"/>
                <a:cs typeface="+mn-cs"/>
              </a:rPr>
              <a:t>T3</a:t>
            </a:r>
          </a:p>
        </p:txBody>
      </p:sp>
      <p:sp>
        <p:nvSpPr>
          <p:cNvPr id="19" name="TextBox 18">
            <a:extLst>
              <a:ext uri="{FF2B5EF4-FFF2-40B4-BE49-F238E27FC236}">
                <a16:creationId xmlns:a16="http://schemas.microsoft.com/office/drawing/2014/main" id="{0AC3FD5F-3479-A7C7-5F5D-B41C698E811D}"/>
              </a:ext>
            </a:extLst>
          </p:cNvPr>
          <p:cNvSpPr txBox="1"/>
          <p:nvPr/>
        </p:nvSpPr>
        <p:spPr>
          <a:xfrm>
            <a:off x="362800" y="4911252"/>
            <a:ext cx="4398653" cy="1323439"/>
          </a:xfrm>
          <a:prstGeom prst="rect">
            <a:avLst/>
          </a:prstGeom>
          <a:solidFill>
            <a:srgbClr val="134F44">
              <a:lumMod val="10000"/>
              <a:lumOff val="90000"/>
            </a:srgbClr>
          </a:solidFill>
          <a:ln w="38100">
            <a:solidFill>
              <a:srgbClr val="134F44">
                <a:lumMod val="25000"/>
                <a:lumOff val="75000"/>
              </a:srgb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0" cap="none" spc="0" normalizeH="0" baseline="0" noProof="0" dirty="0">
                <a:ln>
                  <a:noFill/>
                </a:ln>
                <a:solidFill>
                  <a:srgbClr val="00A9A9"/>
                </a:solidFill>
                <a:effectLst/>
                <a:uLnTx/>
                <a:uFillTx/>
                <a:latin typeface="Aptos" panose="02110004020202020204"/>
                <a:ea typeface="+mn-ea"/>
                <a:cs typeface="+mn-cs"/>
              </a:rPr>
              <a:t>Learner experiences: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1" i="0" u="none" strike="noStrike" kern="0" cap="none" spc="0" normalizeH="0" baseline="0" noProof="0" dirty="0">
                <a:ln>
                  <a:noFill/>
                </a:ln>
                <a:solidFill>
                  <a:srgbClr val="00A9A9"/>
                </a:solidFill>
                <a:effectLst/>
                <a:uLnTx/>
                <a:uFillTx/>
                <a:latin typeface="Aptos" panose="02110004020202020204"/>
                <a:ea typeface="+mn-ea"/>
                <a:cs typeface="+mn-cs"/>
              </a:rPr>
              <a:t>10 days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1" i="0" u="none" strike="noStrike" kern="0" cap="none" spc="0" normalizeH="0" baseline="0" noProof="0" dirty="0">
                <a:ln>
                  <a:noFill/>
                </a:ln>
                <a:solidFill>
                  <a:srgbClr val="00A9A9"/>
                </a:solidFill>
                <a:effectLst/>
                <a:uLnTx/>
                <a:uFillTx/>
                <a:latin typeface="Aptos" panose="02110004020202020204"/>
                <a:ea typeface="+mn-ea"/>
                <a:cs typeface="+mn-cs"/>
              </a:rPr>
              <a:t>1 sectors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1" i="0" u="none" strike="noStrike" kern="0" cap="none" spc="0" normalizeH="0" baseline="0" noProof="0" dirty="0">
                <a:ln>
                  <a:noFill/>
                </a:ln>
                <a:solidFill>
                  <a:srgbClr val="00A9A9"/>
                </a:solidFill>
                <a:effectLst/>
                <a:uLnTx/>
                <a:uFillTx/>
                <a:latin typeface="Aptos" panose="02110004020202020204"/>
                <a:ea typeface="+mn-ea"/>
                <a:cs typeface="+mn-cs"/>
              </a:rPr>
              <a:t>5+ employers </a:t>
            </a:r>
          </a:p>
        </p:txBody>
      </p:sp>
    </p:spTree>
    <p:extLst>
      <p:ext uri="{BB962C8B-B14F-4D97-AF65-F5344CB8AC3E}">
        <p14:creationId xmlns:p14="http://schemas.microsoft.com/office/powerpoint/2010/main" val="4153024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70F5624-5DB3-C28C-919E-9F33FF5FD5B2}"/>
              </a:ext>
            </a:extLst>
          </p:cNvPr>
          <p:cNvSpPr txBox="1"/>
          <p:nvPr/>
        </p:nvSpPr>
        <p:spPr>
          <a:xfrm>
            <a:off x="342900" y="381982"/>
            <a:ext cx="656082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a:ln>
                  <a:noFill/>
                </a:ln>
                <a:solidFill>
                  <a:srgbClr val="585857"/>
                </a:solidFill>
                <a:effectLst/>
                <a:uLnTx/>
                <a:uFillTx/>
                <a:latin typeface="Calibri" panose="020F0502020204030204"/>
                <a:ea typeface="+mn-ea"/>
                <a:cs typeface="+mn-cs"/>
              </a:rPr>
              <a:t>Myths and misconceptions!</a:t>
            </a:r>
          </a:p>
        </p:txBody>
      </p:sp>
      <p:sp>
        <p:nvSpPr>
          <p:cNvPr id="3" name="TextBox 2">
            <a:extLst>
              <a:ext uri="{FF2B5EF4-FFF2-40B4-BE49-F238E27FC236}">
                <a16:creationId xmlns:a16="http://schemas.microsoft.com/office/drawing/2014/main" id="{585178FA-88C8-B3DB-64EB-66B0244621E6}"/>
              </a:ext>
            </a:extLst>
          </p:cNvPr>
          <p:cNvSpPr txBox="1"/>
          <p:nvPr/>
        </p:nvSpPr>
        <p:spPr>
          <a:xfrm>
            <a:off x="342900" y="966757"/>
            <a:ext cx="11506200" cy="5724644"/>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1" i="0" u="none" strike="noStrike" kern="1200" cap="none" spc="0" normalizeH="0" baseline="0" noProof="0">
                <a:ln>
                  <a:noFill/>
                </a:ln>
                <a:solidFill>
                  <a:srgbClr val="585857"/>
                </a:solidFill>
                <a:effectLst/>
                <a:uLnTx/>
                <a:uFillTx/>
                <a:latin typeface="Calibri" panose="020F0502020204030204"/>
                <a:ea typeface="+mn-ea"/>
                <a:cs typeface="+mn-cs"/>
              </a:rPr>
              <a:t>My school can’t do one week work experience anymore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1" u="none" strike="noStrike" kern="1200" cap="none" spc="0" normalizeH="0" baseline="0" noProof="0">
                <a:ln>
                  <a:noFill/>
                </a:ln>
                <a:solidFill>
                  <a:srgbClr val="134F44">
                    <a:lumMod val="75000"/>
                    <a:lumOff val="25000"/>
                  </a:srgbClr>
                </a:solidFill>
                <a:effectLst/>
                <a:uLnTx/>
                <a:uFillTx/>
                <a:latin typeface="Calibri" panose="020F0502020204030204"/>
                <a:ea typeface="+mn-ea"/>
                <a:cs typeface="+mn-cs"/>
              </a:rPr>
              <a:t>A myth - The model of delivery and curriculum implementation plan is completely within your gift. Employer voice tells us they are keen to move away from traditional blocks to pump up a pipeline of more experiences. You could still timetable as a week but use models that enable learners to access more than one employer </a:t>
            </a:r>
            <a:endParaRPr kumimoji="0" lang="en-GB" sz="2000" b="1" i="0" u="none" strike="noStrike" kern="1200" cap="none" spc="0" normalizeH="0" baseline="0" noProof="0">
              <a:ln>
                <a:noFill/>
              </a:ln>
              <a:solidFill>
                <a:srgbClr val="585857"/>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a:ln>
                <a:noFill/>
              </a:ln>
              <a:solidFill>
                <a:srgbClr val="585857"/>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1" i="0" u="none" strike="noStrike" kern="1200" cap="none" spc="0" normalizeH="0" baseline="0" noProof="0">
                <a:ln>
                  <a:noFill/>
                </a:ln>
                <a:solidFill>
                  <a:srgbClr val="585857"/>
                </a:solidFill>
                <a:effectLst/>
                <a:uLnTx/>
                <a:uFillTx/>
                <a:latin typeface="Calibri" panose="020F0502020204030204"/>
                <a:ea typeface="+mn-ea"/>
                <a:cs typeface="+mn-cs"/>
              </a:rPr>
              <a:t>Learners will be in and out of school all over the place, missing core learning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1" u="none" strike="noStrike" kern="1200" cap="none" spc="0" normalizeH="0" baseline="0" noProof="0">
                <a:ln>
                  <a:noFill/>
                </a:ln>
                <a:solidFill>
                  <a:srgbClr val="134F44">
                    <a:lumMod val="75000"/>
                    <a:lumOff val="25000"/>
                  </a:srgbClr>
                </a:solidFill>
                <a:effectLst/>
                <a:uLnTx/>
                <a:uFillTx/>
                <a:latin typeface="Calibri" panose="020F0502020204030204"/>
                <a:ea typeface="+mn-ea"/>
                <a:cs typeface="+mn-cs"/>
              </a:rPr>
              <a:t>A myth – this is in the hands of your strategic curriculum planning and school calendar. Many relevant activities will already be present in your curriculum model , some will need creative thinking and development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a:ln>
                <a:noFill/>
              </a:ln>
              <a:solidFill>
                <a:srgbClr val="585857"/>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1" i="0" u="none" strike="noStrike" kern="1200" cap="none" spc="0" normalizeH="0" baseline="0" noProof="0">
                <a:ln>
                  <a:noFill/>
                </a:ln>
                <a:solidFill>
                  <a:srgbClr val="585857"/>
                </a:solidFill>
                <a:effectLst/>
                <a:uLnTx/>
                <a:uFillTx/>
                <a:latin typeface="Calibri" panose="020F0502020204030204"/>
                <a:ea typeface="+mn-ea"/>
                <a:cs typeface="+mn-cs"/>
              </a:rPr>
              <a:t>There isn’t enough placements in the system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1" u="none" strike="noStrike" kern="1200" cap="none" spc="0" normalizeH="0" baseline="0" noProof="0">
                <a:ln>
                  <a:noFill/>
                </a:ln>
                <a:solidFill>
                  <a:srgbClr val="134F44">
                    <a:lumMod val="75000"/>
                    <a:lumOff val="25000"/>
                  </a:srgbClr>
                </a:solidFill>
                <a:effectLst/>
                <a:uLnTx/>
                <a:uFillTx/>
                <a:latin typeface="Calibri" panose="020F0502020204030204"/>
                <a:ea typeface="+mn-ea"/>
                <a:cs typeface="+mn-cs"/>
              </a:rPr>
              <a:t>This will quickly become a myth if we respond to employer voice. We don’t need the same employers to offer more placements, we need more employers to offer experiences that are right for them and their scale, industry, scope and resources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a:ln>
                <a:noFill/>
              </a:ln>
              <a:solidFill>
                <a:srgbClr val="585857"/>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1" i="0" u="none" strike="noStrike" kern="1200" cap="none" spc="0" normalizeH="0" baseline="0" noProof="0">
                <a:ln>
                  <a:noFill/>
                </a:ln>
                <a:solidFill>
                  <a:srgbClr val="585857"/>
                </a:solidFill>
                <a:effectLst/>
                <a:uLnTx/>
                <a:uFillTx/>
                <a:latin typeface="Calibri" panose="020F0502020204030204"/>
                <a:ea typeface="+mn-ea"/>
                <a:cs typeface="+mn-cs"/>
              </a:rPr>
              <a:t>This is much more complicated to organise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1" u="none" strike="noStrike" kern="1200" cap="none" spc="0" normalizeH="0" baseline="0" noProof="0">
                <a:ln>
                  <a:noFill/>
                </a:ln>
                <a:solidFill>
                  <a:srgbClr val="134F44">
                    <a:lumMod val="75000"/>
                    <a:lumOff val="25000"/>
                  </a:srgbClr>
                </a:solidFill>
                <a:effectLst/>
                <a:uLnTx/>
                <a:uFillTx/>
                <a:latin typeface="Calibri" panose="020F0502020204030204"/>
                <a:ea typeface="+mn-ea"/>
                <a:cs typeface="+mn-cs"/>
              </a:rPr>
              <a:t>A myth – it’s more than the singular job of a Careers Leader and will take collective leadership responsibility. The role of the Careers Hub is to be your support system. They will help you develop high-quality implementation plans, manage the pipeline of experiences and reduce burden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srgbClr val="585857"/>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08633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FF468C8-DA11-62DD-B478-49BA2B143ACD}"/>
              </a:ext>
            </a:extLst>
          </p:cNvPr>
          <p:cNvSpPr txBox="1"/>
          <p:nvPr/>
        </p:nvSpPr>
        <p:spPr>
          <a:xfrm>
            <a:off x="1690255" y="1062182"/>
            <a:ext cx="6990607" cy="523220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FFFFFF"/>
                </a:solidFill>
                <a:effectLst/>
                <a:uLnTx/>
                <a:uFillTx/>
                <a:latin typeface="Calibri" panose="020F0502020204030204"/>
                <a:ea typeface="+mn-ea"/>
                <a:cs typeface="+mn-cs"/>
              </a:rPr>
              <a:t>Strategic next steps for schools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r>
              <a:rPr kumimoji="0" lang="en-GB" sz="2200" b="0" i="0" u="none" strike="noStrike" kern="1200" cap="none" spc="0" normalizeH="0" baseline="0" noProof="0" dirty="0">
                <a:ln>
                  <a:noFill/>
                </a:ln>
                <a:solidFill>
                  <a:srgbClr val="FFFFFF"/>
                </a:solidFill>
                <a:effectLst/>
                <a:uLnTx/>
                <a:uFillTx/>
                <a:latin typeface="Calibri" panose="020F0502020204030204"/>
                <a:ea typeface="+mn-ea"/>
                <a:cs typeface="+mn-cs"/>
              </a:rPr>
              <a:t>Read and reflect on </a:t>
            </a:r>
            <a:r>
              <a:rPr kumimoji="0" lang="en-GB" sz="2200" b="1" i="1" u="none" strike="noStrike" kern="1200" cap="none" spc="0" normalizeH="0" baseline="0" noProof="0" dirty="0">
                <a:ln>
                  <a:noFill/>
                </a:ln>
                <a:solidFill>
                  <a:srgbClr val="FFFFFF"/>
                </a:solidFill>
                <a:effectLst/>
                <a:uLnTx/>
                <a:uFillTx/>
                <a:latin typeface="Calibri" panose="020F0502020204030204"/>
                <a:ea typeface="+mn-ea"/>
                <a:cs typeface="+mn-cs"/>
              </a:rPr>
              <a:t>updated Gatsby Benchmarks (</a:t>
            </a:r>
            <a:r>
              <a:rPr lang="en-GB" sz="2200" b="1" i="1" dirty="0">
                <a:solidFill>
                  <a:srgbClr val="FFFFFF"/>
                </a:solidFill>
                <a:latin typeface="Calibri" panose="020F0502020204030204"/>
              </a:rPr>
              <a:t>&amp;</a:t>
            </a:r>
            <a:r>
              <a:rPr kumimoji="0" lang="en-GB" sz="2200" b="1" i="1" u="none" strike="noStrike" kern="1200" cap="none" spc="0" normalizeH="0" baseline="0" noProof="0" dirty="0">
                <a:ln>
                  <a:noFill/>
                </a:ln>
                <a:solidFill>
                  <a:srgbClr val="FFFFFF"/>
                </a:solidFill>
                <a:effectLst/>
                <a:uLnTx/>
                <a:uFillTx/>
                <a:latin typeface="Calibri" panose="020F0502020204030204"/>
                <a:ea typeface="+mn-ea"/>
                <a:cs typeface="+mn-cs"/>
              </a:rPr>
              <a:t> updated statutory guidance </a:t>
            </a:r>
            <a:r>
              <a:rPr kumimoji="0" lang="en-GB" sz="2200" b="0" i="0" u="none" strike="noStrike" kern="1200" cap="none" spc="0" normalizeH="0" baseline="0" noProof="0" dirty="0">
                <a:ln>
                  <a:noFill/>
                </a:ln>
                <a:solidFill>
                  <a:srgbClr val="FFFFFF"/>
                </a:solidFill>
                <a:effectLst/>
                <a:uLnTx/>
                <a:uFillTx/>
                <a:latin typeface="Calibri" panose="020F0502020204030204"/>
                <a:ea typeface="+mn-ea"/>
                <a:cs typeface="+mn-cs"/>
              </a:rPr>
              <a:t>when it lands</a:t>
            </a:r>
            <a:r>
              <a:rPr lang="en-GB" sz="2200" dirty="0">
                <a:solidFill>
                  <a:srgbClr val="FFFFFF"/>
                </a:solidFill>
                <a:latin typeface="Calibri" panose="020F0502020204030204"/>
              </a:rPr>
              <a:t>, s</a:t>
            </a:r>
            <a:r>
              <a:rPr kumimoji="0" lang="en-GB" sz="2200" b="0" i="0" u="none" strike="noStrike" kern="1200" cap="none" spc="0" normalizeH="0" baseline="0" noProof="0" dirty="0">
                <a:ln>
                  <a:noFill/>
                </a:ln>
                <a:solidFill>
                  <a:srgbClr val="FFFFFF"/>
                </a:solidFill>
                <a:effectLst/>
                <a:uLnTx/>
                <a:uFillTx/>
                <a:latin typeface="Calibri" panose="020F0502020204030204"/>
                <a:ea typeface="+mn-ea"/>
                <a:cs typeface="+mn-cs"/>
              </a:rPr>
              <a:t>tat </a:t>
            </a:r>
            <a:r>
              <a:rPr lang="en-GB" sz="2200" dirty="0">
                <a:solidFill>
                  <a:srgbClr val="FFFFFF"/>
                </a:solidFill>
                <a:latin typeface="Calibri" panose="020F0502020204030204"/>
              </a:rPr>
              <a:t>g</a:t>
            </a:r>
            <a:r>
              <a:rPr kumimoji="0" lang="en-GB" sz="2200" b="0" i="0" u="none" strike="noStrike" kern="1200" cap="none" spc="0" normalizeH="0" baseline="0" noProof="0" dirty="0" err="1">
                <a:ln>
                  <a:noFill/>
                </a:ln>
                <a:solidFill>
                  <a:srgbClr val="FFFFFF"/>
                </a:solidFill>
                <a:effectLst/>
                <a:uLnTx/>
                <a:uFillTx/>
                <a:latin typeface="Calibri" panose="020F0502020204030204"/>
                <a:ea typeface="+mn-ea"/>
                <a:cs typeface="+mn-cs"/>
              </a:rPr>
              <a:t>uidance</a:t>
            </a:r>
            <a:r>
              <a:rPr kumimoji="0" lang="en-GB" sz="2200" b="0" i="0" u="none" strike="noStrike" kern="1200" cap="none" spc="0" normalizeH="0" baseline="0" noProof="0" dirty="0">
                <a:ln>
                  <a:noFill/>
                </a:ln>
                <a:solidFill>
                  <a:srgbClr val="FFFFFF"/>
                </a:solidFill>
                <a:effectLst/>
                <a:uLnTx/>
                <a:uFillTx/>
                <a:latin typeface="Calibri" panose="020F0502020204030204"/>
                <a:ea typeface="+mn-ea"/>
                <a:cs typeface="+mn-cs"/>
              </a:rPr>
              <a:t>  update expected spring 2025 for implementation Sept 2025)</a:t>
            </a:r>
          </a:p>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endParaRPr kumimoji="0" lang="en-GB" sz="22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r>
              <a:rPr kumimoji="0" lang="en-GB" sz="2200" b="0" i="0" u="none" strike="noStrike" kern="1200" cap="none" spc="0" normalizeH="0" baseline="0" noProof="0" dirty="0">
                <a:ln>
                  <a:noFill/>
                </a:ln>
                <a:solidFill>
                  <a:srgbClr val="FFFFFF"/>
                </a:solidFill>
                <a:effectLst/>
                <a:uLnTx/>
                <a:uFillTx/>
                <a:latin typeface="Calibri" panose="020F0502020204030204"/>
                <a:ea typeface="+mn-ea"/>
                <a:cs typeface="+mn-cs"/>
              </a:rPr>
              <a:t>Convene your team and undertake an </a:t>
            </a:r>
            <a:r>
              <a:rPr kumimoji="0" lang="en-GB" sz="2200" b="1" i="1" u="none" strike="noStrike" kern="1200" cap="none" spc="0" normalizeH="0" baseline="0" noProof="0" dirty="0">
                <a:ln>
                  <a:noFill/>
                </a:ln>
                <a:solidFill>
                  <a:srgbClr val="FFFFFF"/>
                </a:solidFill>
                <a:effectLst/>
                <a:uLnTx/>
                <a:uFillTx/>
                <a:latin typeface="Calibri" panose="020F0502020204030204"/>
                <a:ea typeface="+mn-ea"/>
                <a:cs typeface="+mn-cs"/>
              </a:rPr>
              <a:t>Internal Leadership Review </a:t>
            </a:r>
            <a:r>
              <a:rPr kumimoji="0" lang="en-GB" sz="2200" b="0" i="0" u="none" strike="noStrike" kern="1200" cap="none" spc="0" normalizeH="0" baseline="0" noProof="0" dirty="0">
                <a:ln>
                  <a:noFill/>
                </a:ln>
                <a:solidFill>
                  <a:srgbClr val="FFFFFF"/>
                </a:solidFill>
                <a:effectLst/>
                <a:uLnTx/>
                <a:uFillTx/>
                <a:latin typeface="Calibri" panose="020F0502020204030204"/>
                <a:ea typeface="+mn-ea"/>
                <a:cs typeface="+mn-cs"/>
              </a:rPr>
              <a:t>of your school/college careers provision (then engage in </a:t>
            </a:r>
            <a:r>
              <a:rPr kumimoji="0" lang="en-GB" sz="2200" b="1" i="1" u="none" strike="noStrike" kern="1200" cap="none" spc="0" normalizeH="0" baseline="0" noProof="0" dirty="0">
                <a:ln>
                  <a:noFill/>
                </a:ln>
                <a:solidFill>
                  <a:srgbClr val="FFFFFF"/>
                </a:solidFill>
                <a:effectLst/>
                <a:uLnTx/>
                <a:uFillTx/>
                <a:latin typeface="Calibri" panose="020F0502020204030204"/>
                <a:ea typeface="+mn-ea"/>
                <a:cs typeface="+mn-cs"/>
              </a:rPr>
              <a:t>peer-to-peer reviews</a:t>
            </a:r>
            <a:r>
              <a:rPr kumimoji="0" lang="en-GB" sz="2200" b="0" i="0" u="none" strike="noStrike" kern="1200" cap="none" spc="0" normalizeH="0" baseline="0" noProof="0" dirty="0">
                <a:ln>
                  <a:noFill/>
                </a:ln>
                <a:solidFill>
                  <a:srgbClr val="FFFFFF"/>
                </a:solidFill>
                <a:effectLst/>
                <a:uLnTx/>
                <a:uFillTx/>
                <a:latin typeface="Calibri" panose="020F0502020204030204"/>
                <a:ea typeface="+mn-ea"/>
                <a:cs typeface="+mn-cs"/>
              </a:rPr>
              <a:t> facilitated by your Careers Hub)</a:t>
            </a:r>
          </a:p>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endParaRPr kumimoji="0" lang="en-GB" sz="22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r>
              <a:rPr kumimoji="0" lang="en-GB" sz="2200" b="0" i="0" u="none" strike="noStrike" kern="1200" cap="none" spc="0" normalizeH="0" baseline="0" noProof="0" dirty="0">
                <a:ln>
                  <a:noFill/>
                </a:ln>
                <a:solidFill>
                  <a:srgbClr val="FFFFFF"/>
                </a:solidFill>
                <a:effectLst/>
                <a:uLnTx/>
                <a:uFillTx/>
                <a:latin typeface="Calibri" panose="020F0502020204030204"/>
                <a:ea typeface="+mn-ea"/>
                <a:cs typeface="+mn-cs"/>
              </a:rPr>
              <a:t>Consider how you will develop an implementation plan for </a:t>
            </a:r>
            <a:r>
              <a:rPr kumimoji="0" lang="en-GB" sz="2200" b="1" i="1" u="none" strike="noStrike" kern="1200" cap="none" spc="0" normalizeH="0" baseline="0" noProof="0" dirty="0">
                <a:ln>
                  <a:noFill/>
                </a:ln>
                <a:solidFill>
                  <a:srgbClr val="FFFFFF"/>
                </a:solidFill>
                <a:effectLst/>
                <a:uLnTx/>
                <a:uFillTx/>
                <a:latin typeface="Calibri" panose="020F0502020204030204"/>
                <a:ea typeface="+mn-ea"/>
                <a:cs typeface="+mn-cs"/>
              </a:rPr>
              <a:t>“two week’s worth” of high-quality </a:t>
            </a:r>
            <a:r>
              <a:rPr kumimoji="0" lang="en-GB" sz="2200" b="0" i="0" u="none" strike="noStrike" kern="1200" cap="none" spc="0" normalizeH="0" baseline="0" noProof="0" dirty="0">
                <a:ln>
                  <a:noFill/>
                </a:ln>
                <a:solidFill>
                  <a:srgbClr val="FFFFFF"/>
                </a:solidFill>
                <a:effectLst/>
                <a:uLnTx/>
                <a:uFillTx/>
                <a:latin typeface="Calibri" panose="020F0502020204030204"/>
                <a:ea typeface="+mn-ea"/>
                <a:cs typeface="+mn-cs"/>
              </a:rPr>
              <a:t>modernised work experience </a:t>
            </a:r>
          </a:p>
        </p:txBody>
      </p:sp>
    </p:spTree>
    <p:extLst>
      <p:ext uri="{BB962C8B-B14F-4D97-AF65-F5344CB8AC3E}">
        <p14:creationId xmlns:p14="http://schemas.microsoft.com/office/powerpoint/2010/main" val="6966565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35876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318343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C7AC11C-0489-A5F6-5A59-91357648FBA0}"/>
              </a:ext>
            </a:extLst>
          </p:cNvPr>
          <p:cNvPicPr>
            <a:picLocks noChangeAspect="1"/>
          </p:cNvPicPr>
          <p:nvPr/>
        </p:nvPicPr>
        <p:blipFill>
          <a:blip r:embed="rId3"/>
          <a:stretch>
            <a:fillRect/>
          </a:stretch>
        </p:blipFill>
        <p:spPr>
          <a:xfrm>
            <a:off x="0" y="0"/>
            <a:ext cx="12192000" cy="6857999"/>
          </a:xfrm>
          <a:prstGeom prst="rect">
            <a:avLst/>
          </a:prstGeom>
        </p:spPr>
      </p:pic>
    </p:spTree>
    <p:extLst>
      <p:ext uri="{BB962C8B-B14F-4D97-AF65-F5344CB8AC3E}">
        <p14:creationId xmlns:p14="http://schemas.microsoft.com/office/powerpoint/2010/main" val="26810627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CD2AEF4-E8B3-10DF-C403-801182E7F515}"/>
              </a:ext>
            </a:extLst>
          </p:cNvPr>
          <p:cNvSpPr txBox="1"/>
          <p:nvPr/>
        </p:nvSpPr>
        <p:spPr>
          <a:xfrm>
            <a:off x="428425" y="250983"/>
            <a:ext cx="6760940"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err="1">
                <a:ln>
                  <a:noFill/>
                </a:ln>
                <a:solidFill>
                  <a:prstClr val="black"/>
                </a:solidFill>
                <a:effectLst/>
                <a:uLnTx/>
                <a:uFillTx/>
                <a:latin typeface="Calibri" panose="020F0502020204030204"/>
                <a:ea typeface="+mn-ea"/>
                <a:cs typeface="+mn-cs"/>
              </a:rPr>
              <a:t>e</a:t>
            </a:r>
            <a:r>
              <a:rPr kumimoji="0" lang="en-GB" sz="3600" b="1" i="0" u="none" strike="noStrike" kern="1200" cap="none" spc="0" normalizeH="0" baseline="0" noProof="0" dirty="0" err="1">
                <a:ln>
                  <a:noFill/>
                </a:ln>
                <a:solidFill>
                  <a:srgbClr val="00A9A9"/>
                </a:solidFill>
                <a:effectLst/>
                <a:uLnTx/>
                <a:uFillTx/>
                <a:latin typeface="Calibri" panose="020F0502020204030204"/>
                <a:ea typeface="+mn-ea"/>
                <a:cs typeface="+mn-cs"/>
              </a:rPr>
              <a:t>qual</a:t>
            </a:r>
            <a:r>
              <a:rPr kumimoji="0" lang="en-GB" sz="3600" b="1" i="0" u="none" strike="noStrike" kern="1200" cap="none" spc="0" normalizeH="0" baseline="0" noProof="0" dirty="0" err="1">
                <a:ln>
                  <a:noFill/>
                </a:ln>
                <a:solidFill>
                  <a:prstClr val="black"/>
                </a:solidFill>
                <a:effectLst/>
                <a:uLnTx/>
                <a:uFillTx/>
                <a:latin typeface="Calibri" panose="020F0502020204030204"/>
                <a:ea typeface="+mn-ea"/>
                <a:cs typeface="+mn-cs"/>
              </a:rPr>
              <a:t>ex</a:t>
            </a:r>
            <a:r>
              <a:rPr kumimoji="0" lang="en-GB" sz="3600" b="1" i="0" u="none" strike="noStrike" kern="1200" cap="none" spc="0" normalizeH="0" baseline="0" noProof="0" dirty="0">
                <a:ln>
                  <a:noFill/>
                </a:ln>
                <a:solidFill>
                  <a:srgbClr val="585857"/>
                </a:solidFill>
                <a:effectLst/>
                <a:uLnTx/>
                <a:uFillTx/>
                <a:latin typeface="Calibri" panose="020F0502020204030204"/>
                <a:ea typeface="+mn-ea"/>
                <a:cs typeface="+mn-cs"/>
              </a:rPr>
              <a:t> </a:t>
            </a:r>
            <a:endParaRPr kumimoji="0" lang="en-GB" sz="3600" b="1" i="0" u="none" strike="noStrike" kern="1200" cap="none" spc="0" normalizeH="0" baseline="0" noProof="0" dirty="0">
              <a:ln>
                <a:noFill/>
              </a:ln>
              <a:solidFill>
                <a:srgbClr val="585857">
                  <a:lumMod val="50000"/>
                </a:srgbClr>
              </a:solidFill>
              <a:effectLst/>
              <a:uLnTx/>
              <a:uFillTx/>
              <a:latin typeface="Calibri" panose="020F0502020204030204"/>
              <a:ea typeface="+mn-ea"/>
              <a:cs typeface="+mn-cs"/>
            </a:endParaRPr>
          </a:p>
        </p:txBody>
      </p:sp>
      <p:sp>
        <p:nvSpPr>
          <p:cNvPr id="2" name="Slide Number Placeholder 1">
            <a:extLst>
              <a:ext uri="{FF2B5EF4-FFF2-40B4-BE49-F238E27FC236}">
                <a16:creationId xmlns:a16="http://schemas.microsoft.com/office/drawing/2014/main" id="{7FB46802-CA4E-D75A-8919-5387AEC302BC}"/>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0652FC-2AD3-0140-A404-2F85095173EC}" type="slidenum">
              <a:rPr kumimoji="0" lang="en-US" sz="1200" b="0" i="0" u="none" strike="noStrike" kern="1200" cap="none" spc="0" normalizeH="0" baseline="0" noProof="0" smtClean="0">
                <a:ln>
                  <a:noFill/>
                </a:ln>
                <a:solidFill>
                  <a:srgbClr val="585857">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srgbClr val="585857">
                  <a:tint val="75000"/>
                </a:srgbClr>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CB8A8141-0CBD-E064-C6D5-0B95BDFEC7CC}"/>
              </a:ext>
            </a:extLst>
          </p:cNvPr>
          <p:cNvPicPr>
            <a:picLocks noChangeAspect="1"/>
          </p:cNvPicPr>
          <p:nvPr/>
        </p:nvPicPr>
        <p:blipFill>
          <a:blip r:embed="rId3"/>
          <a:stretch>
            <a:fillRect/>
          </a:stretch>
        </p:blipFill>
        <p:spPr>
          <a:xfrm>
            <a:off x="1219200" y="1204912"/>
            <a:ext cx="9753600" cy="5334000"/>
          </a:xfrm>
          <a:prstGeom prst="rect">
            <a:avLst/>
          </a:prstGeom>
        </p:spPr>
      </p:pic>
    </p:spTree>
    <p:extLst>
      <p:ext uri="{BB962C8B-B14F-4D97-AF65-F5344CB8AC3E}">
        <p14:creationId xmlns:p14="http://schemas.microsoft.com/office/powerpoint/2010/main" val="4989640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054E00-5FAC-A896-27B7-0D99C47185FA}"/>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D3AC3644-0A1B-5FCE-517A-8215E52013D2}"/>
              </a:ext>
            </a:extLst>
          </p:cNvPr>
          <p:cNvPicPr>
            <a:picLocks noChangeAspect="1"/>
          </p:cNvPicPr>
          <p:nvPr/>
        </p:nvPicPr>
        <p:blipFill>
          <a:blip r:embed="rId2"/>
          <a:stretch>
            <a:fillRect/>
          </a:stretch>
        </p:blipFill>
        <p:spPr>
          <a:xfrm>
            <a:off x="1122406" y="2828853"/>
            <a:ext cx="5105399" cy="1200294"/>
          </a:xfrm>
          <a:prstGeom prst="rect">
            <a:avLst/>
          </a:prstGeom>
        </p:spPr>
      </p:pic>
      <p:pic>
        <p:nvPicPr>
          <p:cNvPr id="4" name="Picture 3">
            <a:extLst>
              <a:ext uri="{FF2B5EF4-FFF2-40B4-BE49-F238E27FC236}">
                <a16:creationId xmlns:a16="http://schemas.microsoft.com/office/drawing/2014/main" id="{73932C57-2196-186B-EE31-E7C5BFA9E0F9}"/>
              </a:ext>
            </a:extLst>
          </p:cNvPr>
          <p:cNvPicPr>
            <a:picLocks noChangeAspect="1"/>
          </p:cNvPicPr>
          <p:nvPr/>
        </p:nvPicPr>
        <p:blipFill rotWithShape="1">
          <a:blip r:embed="rId3"/>
          <a:srcRect r="37934"/>
          <a:stretch/>
        </p:blipFill>
        <p:spPr>
          <a:xfrm>
            <a:off x="5802539" y="0"/>
            <a:ext cx="6389461" cy="6858000"/>
          </a:xfrm>
          <a:prstGeom prst="rect">
            <a:avLst/>
          </a:prstGeom>
        </p:spPr>
      </p:pic>
      <p:sp>
        <p:nvSpPr>
          <p:cNvPr id="3" name="Slide Number Placeholder 2">
            <a:extLst>
              <a:ext uri="{FF2B5EF4-FFF2-40B4-BE49-F238E27FC236}">
                <a16:creationId xmlns:a16="http://schemas.microsoft.com/office/drawing/2014/main" id="{17ADA797-F32E-3AB5-AFB7-57E024A41F5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BF4E8C-12C2-4714-8C06-BEF9F6E59D6E}" type="slidenum">
              <a:rPr kumimoji="0" lang="en-GB" sz="1200" b="0" i="0" u="none" strike="noStrike" kern="1200" cap="none" spc="0" normalizeH="0" baseline="0" noProof="0" smtClean="0">
                <a:ln>
                  <a:noFill/>
                </a:ln>
                <a:solidFill>
                  <a:srgbClr val="585857">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srgbClr val="585857">
                  <a:tint val="75000"/>
                </a:srgbClr>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544C8CD2-BCED-88E5-6DE2-3C1B78D681E4}"/>
              </a:ext>
            </a:extLst>
          </p:cNvPr>
          <p:cNvSpPr txBox="1"/>
          <p:nvPr/>
        </p:nvSpPr>
        <p:spPr>
          <a:xfrm>
            <a:off x="1122406" y="4477407"/>
            <a:ext cx="4300932"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585857"/>
                </a:solidFill>
                <a:effectLst/>
                <a:uLnTx/>
                <a:uFillTx/>
                <a:latin typeface="Aptos Light" panose="020F0502020204030204" pitchFamily="34" charset="0"/>
                <a:ea typeface="+mn-ea"/>
                <a:cs typeface="+mn-cs"/>
              </a:rPr>
              <a:t>Policy delivery models &amp; through the eyes of a learner</a:t>
            </a:r>
          </a:p>
        </p:txBody>
      </p:sp>
    </p:spTree>
    <p:extLst>
      <p:ext uri="{BB962C8B-B14F-4D97-AF65-F5344CB8AC3E}">
        <p14:creationId xmlns:p14="http://schemas.microsoft.com/office/powerpoint/2010/main" val="28144849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CD2AEF4-E8B3-10DF-C403-801182E7F515}"/>
              </a:ext>
            </a:extLst>
          </p:cNvPr>
          <p:cNvSpPr txBox="1"/>
          <p:nvPr/>
        </p:nvSpPr>
        <p:spPr>
          <a:xfrm>
            <a:off x="428425" y="250983"/>
            <a:ext cx="6760940"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err="1">
                <a:ln>
                  <a:noFill/>
                </a:ln>
                <a:solidFill>
                  <a:prstClr val="black"/>
                </a:solidFill>
                <a:effectLst/>
                <a:uLnTx/>
                <a:uFillTx/>
                <a:latin typeface="Calibri" panose="020F0502020204030204"/>
                <a:ea typeface="+mn-ea"/>
                <a:cs typeface="+mn-cs"/>
              </a:rPr>
              <a:t>e</a:t>
            </a:r>
            <a:r>
              <a:rPr kumimoji="0" lang="en-GB" sz="3600" b="1" i="0" u="none" strike="noStrike" kern="1200" cap="none" spc="0" normalizeH="0" baseline="0" noProof="0" dirty="0" err="1">
                <a:ln>
                  <a:noFill/>
                </a:ln>
                <a:solidFill>
                  <a:srgbClr val="00A9A9"/>
                </a:solidFill>
                <a:effectLst/>
                <a:uLnTx/>
                <a:uFillTx/>
                <a:latin typeface="Calibri" panose="020F0502020204030204"/>
                <a:ea typeface="+mn-ea"/>
                <a:cs typeface="+mn-cs"/>
              </a:rPr>
              <a:t>qual</a:t>
            </a:r>
            <a:r>
              <a:rPr kumimoji="0" lang="en-GB" sz="3600" b="1" i="0" u="none" strike="noStrike" kern="1200" cap="none" spc="0" normalizeH="0" baseline="0" noProof="0" dirty="0" err="1">
                <a:ln>
                  <a:noFill/>
                </a:ln>
                <a:solidFill>
                  <a:prstClr val="black"/>
                </a:solidFill>
                <a:effectLst/>
                <a:uLnTx/>
                <a:uFillTx/>
                <a:latin typeface="Calibri" panose="020F0502020204030204"/>
                <a:ea typeface="+mn-ea"/>
                <a:cs typeface="+mn-cs"/>
              </a:rPr>
              <a:t>ex</a:t>
            </a:r>
            <a:r>
              <a:rPr kumimoji="0" lang="en-GB" sz="3600" b="1" i="0" u="none" strike="noStrike" kern="1200" cap="none" spc="0" normalizeH="0" baseline="0" noProof="0" dirty="0">
                <a:ln>
                  <a:noFill/>
                </a:ln>
                <a:solidFill>
                  <a:srgbClr val="585857"/>
                </a:solidFill>
                <a:effectLst/>
                <a:uLnTx/>
                <a:uFillTx/>
                <a:latin typeface="Calibri" panose="020F0502020204030204"/>
                <a:ea typeface="+mn-ea"/>
                <a:cs typeface="+mn-cs"/>
              </a:rPr>
              <a:t> </a:t>
            </a:r>
            <a:r>
              <a:rPr kumimoji="0" lang="en-GB" sz="3600" b="1" i="0" u="none" strike="noStrike" kern="1200" cap="none" spc="0" normalizeH="0" baseline="0" noProof="0" dirty="0">
                <a:ln>
                  <a:noFill/>
                </a:ln>
                <a:solidFill>
                  <a:srgbClr val="585857">
                    <a:lumMod val="50000"/>
                  </a:srgbClr>
                </a:solidFill>
                <a:effectLst/>
                <a:uLnTx/>
                <a:uFillTx/>
                <a:latin typeface="Calibri" panose="020F0502020204030204"/>
                <a:ea typeface="+mn-ea"/>
                <a:cs typeface="+mn-cs"/>
              </a:rPr>
              <a:t>model 3:</a:t>
            </a:r>
          </a:p>
        </p:txBody>
      </p:sp>
      <p:graphicFrame>
        <p:nvGraphicFramePr>
          <p:cNvPr id="4" name="Table 3">
            <a:extLst>
              <a:ext uri="{FF2B5EF4-FFF2-40B4-BE49-F238E27FC236}">
                <a16:creationId xmlns:a16="http://schemas.microsoft.com/office/drawing/2014/main" id="{63C554C5-2AA7-01DB-177A-54CE989871C8}"/>
              </a:ext>
            </a:extLst>
          </p:cNvPr>
          <p:cNvGraphicFramePr>
            <a:graphicFrameLocks noGrp="1"/>
          </p:cNvGraphicFramePr>
          <p:nvPr/>
        </p:nvGraphicFramePr>
        <p:xfrm>
          <a:off x="355184" y="1467664"/>
          <a:ext cx="11481631" cy="4765040"/>
        </p:xfrm>
        <a:graphic>
          <a:graphicData uri="http://schemas.openxmlformats.org/drawingml/2006/table">
            <a:tbl>
              <a:tblPr firstRow="1" bandRow="1">
                <a:tableStyleId>{35758FB7-9AC5-4552-8A53-C91805E547FA}</a:tableStyleId>
              </a:tblPr>
              <a:tblGrid>
                <a:gridCol w="1640233">
                  <a:extLst>
                    <a:ext uri="{9D8B030D-6E8A-4147-A177-3AD203B41FA5}">
                      <a16:colId xmlns:a16="http://schemas.microsoft.com/office/drawing/2014/main" val="1796541231"/>
                    </a:ext>
                  </a:extLst>
                </a:gridCol>
                <a:gridCol w="1640233">
                  <a:extLst>
                    <a:ext uri="{9D8B030D-6E8A-4147-A177-3AD203B41FA5}">
                      <a16:colId xmlns:a16="http://schemas.microsoft.com/office/drawing/2014/main" val="1111599610"/>
                    </a:ext>
                  </a:extLst>
                </a:gridCol>
                <a:gridCol w="1640233">
                  <a:extLst>
                    <a:ext uri="{9D8B030D-6E8A-4147-A177-3AD203B41FA5}">
                      <a16:colId xmlns:a16="http://schemas.microsoft.com/office/drawing/2014/main" val="2455109097"/>
                    </a:ext>
                  </a:extLst>
                </a:gridCol>
                <a:gridCol w="1640233">
                  <a:extLst>
                    <a:ext uri="{9D8B030D-6E8A-4147-A177-3AD203B41FA5}">
                      <a16:colId xmlns:a16="http://schemas.microsoft.com/office/drawing/2014/main" val="2823824129"/>
                    </a:ext>
                  </a:extLst>
                </a:gridCol>
                <a:gridCol w="1640233">
                  <a:extLst>
                    <a:ext uri="{9D8B030D-6E8A-4147-A177-3AD203B41FA5}">
                      <a16:colId xmlns:a16="http://schemas.microsoft.com/office/drawing/2014/main" val="1076823293"/>
                    </a:ext>
                  </a:extLst>
                </a:gridCol>
                <a:gridCol w="1640233">
                  <a:extLst>
                    <a:ext uri="{9D8B030D-6E8A-4147-A177-3AD203B41FA5}">
                      <a16:colId xmlns:a16="http://schemas.microsoft.com/office/drawing/2014/main" val="3869982755"/>
                    </a:ext>
                  </a:extLst>
                </a:gridCol>
                <a:gridCol w="1640233">
                  <a:extLst>
                    <a:ext uri="{9D8B030D-6E8A-4147-A177-3AD203B41FA5}">
                      <a16:colId xmlns:a16="http://schemas.microsoft.com/office/drawing/2014/main" val="3581366651"/>
                    </a:ext>
                  </a:extLst>
                </a:gridCol>
              </a:tblGrid>
              <a:tr h="370840">
                <a:tc>
                  <a:txBody>
                    <a:bodyPr/>
                    <a:lstStyle/>
                    <a:p>
                      <a:endParaRPr lang="en-GB" sz="1600"/>
                    </a:p>
                  </a:txBody>
                  <a:tcPr/>
                </a:tc>
                <a:tc>
                  <a:txBody>
                    <a:bodyPr/>
                    <a:lstStyle/>
                    <a:p>
                      <a:pPr algn="ctr"/>
                      <a:r>
                        <a:rPr lang="en-GB" sz="1600"/>
                        <a:t>Year 7</a:t>
                      </a:r>
                    </a:p>
                  </a:txBody>
                  <a:tcPr/>
                </a:tc>
                <a:tc>
                  <a:txBody>
                    <a:bodyPr/>
                    <a:lstStyle/>
                    <a:p>
                      <a:pPr algn="ctr"/>
                      <a:r>
                        <a:rPr lang="en-GB" sz="1600"/>
                        <a:t>Year 8</a:t>
                      </a:r>
                    </a:p>
                  </a:txBody>
                  <a:tcPr/>
                </a:tc>
                <a:tc>
                  <a:txBody>
                    <a:bodyPr/>
                    <a:lstStyle/>
                    <a:p>
                      <a:pPr algn="ctr"/>
                      <a:r>
                        <a:rPr lang="en-GB" sz="1600"/>
                        <a:t>Year 9</a:t>
                      </a:r>
                    </a:p>
                  </a:txBody>
                  <a:tcPr/>
                </a:tc>
                <a:tc>
                  <a:txBody>
                    <a:bodyPr/>
                    <a:lstStyle/>
                    <a:p>
                      <a:pPr algn="ctr"/>
                      <a:r>
                        <a:rPr lang="en-GB" sz="1600"/>
                        <a:t>Year 10 </a:t>
                      </a:r>
                    </a:p>
                  </a:txBody>
                  <a:tcPr/>
                </a:tc>
                <a:tc>
                  <a:txBody>
                    <a:bodyPr/>
                    <a:lstStyle/>
                    <a:p>
                      <a:pPr algn="ctr"/>
                      <a:r>
                        <a:rPr lang="en-GB" sz="1600"/>
                        <a:t>Year 11</a:t>
                      </a:r>
                    </a:p>
                  </a:txBody>
                  <a:tcPr/>
                </a:tc>
                <a:tc>
                  <a:txBody>
                    <a:bodyPr/>
                    <a:lstStyle/>
                    <a:p>
                      <a:pPr algn="ctr"/>
                      <a:r>
                        <a:rPr lang="en-GB" sz="1600"/>
                        <a:t>Post 16</a:t>
                      </a:r>
                    </a:p>
                  </a:txBody>
                  <a:tcPr/>
                </a:tc>
                <a:extLst>
                  <a:ext uri="{0D108BD9-81ED-4DB2-BD59-A6C34878D82A}">
                    <a16:rowId xmlns:a16="http://schemas.microsoft.com/office/drawing/2014/main" val="3623859617"/>
                  </a:ext>
                </a:extLst>
              </a:tr>
              <a:tr h="370840">
                <a:tc>
                  <a:txBody>
                    <a:bodyPr/>
                    <a:lstStyle/>
                    <a:p>
                      <a:r>
                        <a:rPr lang="en-GB" sz="1600" b="1" dirty="0">
                          <a:solidFill>
                            <a:schemeClr val="bg1"/>
                          </a:solidFill>
                        </a:rPr>
                        <a:t>No of days</a:t>
                      </a:r>
                    </a:p>
                  </a:txBody>
                  <a:tcPr/>
                </a:tc>
                <a:tc>
                  <a:txBody>
                    <a:bodyPr/>
                    <a:lstStyle/>
                    <a:p>
                      <a:pPr algn="ctr"/>
                      <a:endParaRPr lang="en-GB" sz="1600" b="1">
                        <a:solidFill>
                          <a:schemeClr val="bg1"/>
                        </a:solidFill>
                      </a:endParaRPr>
                    </a:p>
                  </a:txBody>
                  <a:tcPr/>
                </a:tc>
                <a:tc>
                  <a:txBody>
                    <a:bodyPr/>
                    <a:lstStyle/>
                    <a:p>
                      <a:pPr algn="ctr"/>
                      <a:endParaRPr lang="en-GB" sz="1600" b="1">
                        <a:solidFill>
                          <a:schemeClr val="bg1"/>
                        </a:solidFill>
                      </a:endParaRPr>
                    </a:p>
                  </a:txBody>
                  <a:tcPr/>
                </a:tc>
                <a:tc>
                  <a:txBody>
                    <a:bodyPr/>
                    <a:lstStyle/>
                    <a:p>
                      <a:pPr algn="ctr"/>
                      <a:r>
                        <a:rPr lang="en-GB" sz="1600" b="1" dirty="0">
                          <a:solidFill>
                            <a:schemeClr val="bg1"/>
                          </a:solidFill>
                        </a:rPr>
                        <a:t>5</a:t>
                      </a:r>
                    </a:p>
                  </a:txBody>
                  <a:tcPr/>
                </a:tc>
                <a:tc>
                  <a:txBody>
                    <a:bodyPr/>
                    <a:lstStyle/>
                    <a:p>
                      <a:pPr algn="ctr"/>
                      <a:r>
                        <a:rPr lang="en-GB" sz="1600" b="1" dirty="0">
                          <a:solidFill>
                            <a:schemeClr val="bg1"/>
                          </a:solidFill>
                        </a:rPr>
                        <a:t>5</a:t>
                      </a:r>
                    </a:p>
                  </a:txBody>
                  <a:tcPr/>
                </a:tc>
                <a:tc>
                  <a:txBody>
                    <a:bodyPr/>
                    <a:lstStyle/>
                    <a:p>
                      <a:pPr algn="ctr"/>
                      <a:endParaRPr lang="en-GB" sz="1600" b="1">
                        <a:solidFill>
                          <a:schemeClr val="bg1"/>
                        </a:solidFill>
                      </a:endParaRPr>
                    </a:p>
                  </a:txBody>
                  <a:tcPr/>
                </a:tc>
                <a:tc>
                  <a:txBody>
                    <a:bodyPr/>
                    <a:lstStyle/>
                    <a:p>
                      <a:r>
                        <a:rPr lang="en-GB" sz="1600" b="1">
                          <a:solidFill>
                            <a:schemeClr val="bg1"/>
                          </a:solidFill>
                        </a:rPr>
                        <a:t>Qual defined</a:t>
                      </a:r>
                    </a:p>
                  </a:txBody>
                  <a:tcPr/>
                </a:tc>
                <a:extLst>
                  <a:ext uri="{0D108BD9-81ED-4DB2-BD59-A6C34878D82A}">
                    <a16:rowId xmlns:a16="http://schemas.microsoft.com/office/drawing/2014/main" val="708873895"/>
                  </a:ext>
                </a:extLst>
              </a:tr>
              <a:tr h="463192">
                <a:tc>
                  <a:txBody>
                    <a:bodyPr/>
                    <a:lstStyle/>
                    <a:p>
                      <a:r>
                        <a:rPr lang="en-GB" sz="1600" b="1">
                          <a:solidFill>
                            <a:schemeClr val="bg1"/>
                          </a:solidFill>
                        </a:rPr>
                        <a:t>Example experiences</a:t>
                      </a:r>
                    </a:p>
                  </a:txBody>
                  <a:tcPr/>
                </a:tc>
                <a:tc>
                  <a:txBody>
                    <a:bodyPr/>
                    <a:lstStyle/>
                    <a:p>
                      <a:endParaRPr lang="en-GB" sz="1600" b="1">
                        <a:solidFill>
                          <a:schemeClr val="bg1"/>
                        </a:solidFill>
                      </a:endParaRPr>
                    </a:p>
                  </a:txBody>
                  <a:tcPr/>
                </a:tc>
                <a:tc>
                  <a:txBody>
                    <a:bodyPr/>
                    <a:lstStyle/>
                    <a:p>
                      <a:endParaRPr lang="en-GB" sz="1600" b="1">
                        <a:solidFill>
                          <a:schemeClr val="bg1"/>
                        </a:solidFill>
                      </a:endParaRPr>
                    </a:p>
                  </a:txBody>
                  <a:tcPr/>
                </a:tc>
                <a:tc>
                  <a:txBody>
                    <a:bodyPr/>
                    <a:lstStyle/>
                    <a:p>
                      <a:r>
                        <a:rPr lang="en-GB" sz="1600" b="1">
                          <a:solidFill>
                            <a:schemeClr val="bg1"/>
                          </a:solidFill>
                        </a:rPr>
                        <a:t>One week </a:t>
                      </a:r>
                    </a:p>
                    <a:p>
                      <a:endParaRPr lang="en-GB" sz="1600" b="1">
                        <a:solidFill>
                          <a:schemeClr val="bg1"/>
                        </a:solidFill>
                      </a:endParaRPr>
                    </a:p>
                    <a:p>
                      <a:r>
                        <a:rPr lang="en-GB" sz="1600" b="1">
                          <a:solidFill>
                            <a:schemeClr val="bg1"/>
                          </a:solidFill>
                        </a:rPr>
                        <a:t>OR</a:t>
                      </a:r>
                    </a:p>
                    <a:p>
                      <a:endParaRPr lang="en-GB" sz="1600" b="1">
                        <a:solidFill>
                          <a:schemeClr val="bg1"/>
                        </a:solidFill>
                      </a:endParaRPr>
                    </a:p>
                    <a:p>
                      <a:r>
                        <a:rPr lang="en-GB" sz="1600" b="1">
                          <a:solidFill>
                            <a:schemeClr val="bg1"/>
                          </a:solidFill>
                        </a:rPr>
                        <a:t> 5 rotational days across a themed week</a:t>
                      </a:r>
                    </a:p>
                  </a:txBody>
                  <a:tcPr/>
                </a:tc>
                <a:tc>
                  <a:txBody>
                    <a:bodyPr/>
                    <a:lstStyle/>
                    <a:p>
                      <a:r>
                        <a:rPr lang="en-GB" sz="1600" b="1">
                          <a:solidFill>
                            <a:schemeClr val="bg1"/>
                          </a:solidFill>
                        </a:rPr>
                        <a:t>One week – in depth exploration of a role and applied experience</a:t>
                      </a:r>
                    </a:p>
                  </a:txBody>
                  <a:tcPr/>
                </a:tc>
                <a:tc>
                  <a:txBody>
                    <a:bodyPr/>
                    <a:lstStyle/>
                    <a:p>
                      <a:endParaRPr lang="en-GB" sz="1600" b="1">
                        <a:solidFill>
                          <a:schemeClr val="bg1"/>
                        </a:solidFill>
                      </a:endParaRPr>
                    </a:p>
                  </a:txBody>
                  <a:tcPr/>
                </a:tc>
                <a:tc>
                  <a:txBody>
                    <a:bodyPr/>
                    <a:lstStyle/>
                    <a:p>
                      <a:r>
                        <a:rPr lang="en-GB" sz="1600" b="1">
                          <a:solidFill>
                            <a:schemeClr val="bg1"/>
                          </a:solidFill>
                        </a:rPr>
                        <a:t>Focussed, destination specific WEs to inform post 16 pathways choices  with linked project</a:t>
                      </a:r>
                    </a:p>
                  </a:txBody>
                  <a:tcPr/>
                </a:tc>
                <a:extLst>
                  <a:ext uri="{0D108BD9-81ED-4DB2-BD59-A6C34878D82A}">
                    <a16:rowId xmlns:a16="http://schemas.microsoft.com/office/drawing/2014/main" val="1857693162"/>
                  </a:ext>
                </a:extLst>
              </a:tr>
              <a:tr h="370840">
                <a:tc>
                  <a:txBody>
                    <a:bodyPr/>
                    <a:lstStyle/>
                    <a:p>
                      <a:endParaRPr lang="en-GB" sz="1600" b="1">
                        <a:solidFill>
                          <a:schemeClr val="bg1"/>
                        </a:solidFill>
                      </a:endParaRPr>
                    </a:p>
                  </a:txBody>
                  <a:tcPr/>
                </a:tc>
                <a:tc>
                  <a:txBody>
                    <a:bodyPr/>
                    <a:lstStyle/>
                    <a:p>
                      <a:endParaRPr lang="en-GB" sz="1600" b="1">
                        <a:solidFill>
                          <a:schemeClr val="bg1"/>
                        </a:solidFill>
                      </a:endParaRPr>
                    </a:p>
                  </a:txBody>
                  <a:tcPr/>
                </a:tc>
                <a:tc>
                  <a:txBody>
                    <a:bodyPr/>
                    <a:lstStyle/>
                    <a:p>
                      <a:pPr algn="ctr"/>
                      <a:endParaRPr lang="en-GB" sz="1600" b="1">
                        <a:solidFill>
                          <a:schemeClr val="bg1"/>
                        </a:solidFill>
                      </a:endParaRPr>
                    </a:p>
                  </a:txBody>
                  <a:tcPr/>
                </a:tc>
                <a:tc gridSpan="2">
                  <a:txBody>
                    <a:bodyPr/>
                    <a:lstStyle/>
                    <a:p>
                      <a:pPr algn="ctr"/>
                      <a:r>
                        <a:rPr lang="en-GB" sz="1600" b="1">
                          <a:solidFill>
                            <a:schemeClr val="bg1"/>
                          </a:solidFill>
                        </a:rPr>
                        <a:t>All learning outcomes delivered over blocks where appropriate</a:t>
                      </a:r>
                    </a:p>
                  </a:txBody>
                  <a:tcPr/>
                </a:tc>
                <a:tc hMerge="1">
                  <a:txBody>
                    <a:bodyPr/>
                    <a:lstStyle/>
                    <a:p>
                      <a:pPr algn="ctr"/>
                      <a:endParaRPr lang="en-GB" sz="1600" b="1">
                        <a:solidFill>
                          <a:schemeClr val="bg1"/>
                        </a:solidFill>
                      </a:endParaRPr>
                    </a:p>
                  </a:txBody>
                  <a:tcPr/>
                </a:tc>
                <a:tc>
                  <a:txBody>
                    <a:bodyPr/>
                    <a:lstStyle/>
                    <a:p>
                      <a:endParaRPr lang="en-GB" sz="1600" b="1">
                        <a:solidFill>
                          <a:schemeClr val="bg1"/>
                        </a:solidFill>
                      </a:endParaRPr>
                    </a:p>
                  </a:txBody>
                  <a:tcPr/>
                </a:tc>
                <a:tc>
                  <a:txBody>
                    <a:bodyPr/>
                    <a:lstStyle/>
                    <a:p>
                      <a:endParaRPr lang="en-GB" sz="1600" b="1">
                        <a:solidFill>
                          <a:schemeClr val="bg1"/>
                        </a:solidFill>
                      </a:endParaRPr>
                    </a:p>
                  </a:txBody>
                  <a:tcPr/>
                </a:tc>
                <a:extLst>
                  <a:ext uri="{0D108BD9-81ED-4DB2-BD59-A6C34878D82A}">
                    <a16:rowId xmlns:a16="http://schemas.microsoft.com/office/drawing/2014/main" val="1713294248"/>
                  </a:ext>
                </a:extLst>
              </a:tr>
              <a:tr h="370840">
                <a:tc>
                  <a:txBody>
                    <a:bodyPr/>
                    <a:lstStyle/>
                    <a:p>
                      <a:r>
                        <a:rPr lang="en-GB" sz="1600" b="1" err="1">
                          <a:solidFill>
                            <a:schemeClr val="bg1"/>
                          </a:solidFill>
                        </a:rPr>
                        <a:t>Equalex</a:t>
                      </a:r>
                      <a:r>
                        <a:rPr lang="en-GB" sz="1600" b="1">
                          <a:solidFill>
                            <a:schemeClr val="bg1"/>
                          </a:solidFill>
                        </a:rPr>
                        <a:t> outcome  tier </a:t>
                      </a:r>
                    </a:p>
                  </a:txBody>
                  <a:tcPr/>
                </a:tc>
                <a:tc>
                  <a:txBody>
                    <a:bodyPr/>
                    <a:lstStyle/>
                    <a:p>
                      <a:pPr algn="ctr"/>
                      <a:endParaRPr lang="en-GB" sz="1600" b="1">
                        <a:solidFill>
                          <a:schemeClr val="bg1"/>
                        </a:solidFill>
                      </a:endParaRPr>
                    </a:p>
                  </a:txBody>
                  <a:tcPr/>
                </a:tc>
                <a:tc>
                  <a:txBody>
                    <a:bodyPr/>
                    <a:lstStyle/>
                    <a:p>
                      <a:pPr algn="ctr"/>
                      <a:endParaRPr lang="en-GB" sz="1600" b="1">
                        <a:solidFill>
                          <a:schemeClr val="bg1"/>
                        </a:solidFill>
                      </a:endParaRPr>
                    </a:p>
                  </a:txBody>
                  <a:tcPr/>
                </a:tc>
                <a:tc>
                  <a:txBody>
                    <a:bodyPr/>
                    <a:lstStyle/>
                    <a:p>
                      <a:pPr algn="ctr"/>
                      <a:r>
                        <a:rPr lang="en-GB" sz="1600" b="1">
                          <a:solidFill>
                            <a:schemeClr val="bg1"/>
                          </a:solidFill>
                        </a:rPr>
                        <a:t>1&amp;2</a:t>
                      </a:r>
                    </a:p>
                  </a:txBody>
                  <a:tcPr/>
                </a:tc>
                <a:tc>
                  <a:txBody>
                    <a:bodyPr/>
                    <a:lstStyle/>
                    <a:p>
                      <a:pPr algn="ctr"/>
                      <a:r>
                        <a:rPr lang="en-GB" sz="1600" b="1">
                          <a:solidFill>
                            <a:schemeClr val="bg1"/>
                          </a:solidFill>
                        </a:rPr>
                        <a:t>3</a:t>
                      </a:r>
                    </a:p>
                  </a:txBody>
                  <a:tcPr/>
                </a:tc>
                <a:tc>
                  <a:txBody>
                    <a:bodyPr/>
                    <a:lstStyle/>
                    <a:p>
                      <a:pPr algn="ctr"/>
                      <a:endParaRPr lang="en-GB" sz="1600" b="1">
                        <a:solidFill>
                          <a:schemeClr val="bg1"/>
                        </a:solidFill>
                      </a:endParaRPr>
                    </a:p>
                  </a:txBody>
                  <a:tcPr/>
                </a:tc>
                <a:tc>
                  <a:txBody>
                    <a:bodyPr/>
                    <a:lstStyle/>
                    <a:p>
                      <a:pPr algn="ctr"/>
                      <a:endParaRPr lang="en-GB" sz="1600" b="1">
                        <a:solidFill>
                          <a:schemeClr val="bg1"/>
                        </a:solidFill>
                      </a:endParaRPr>
                    </a:p>
                  </a:txBody>
                  <a:tcPr/>
                </a:tc>
                <a:extLst>
                  <a:ext uri="{0D108BD9-81ED-4DB2-BD59-A6C34878D82A}">
                    <a16:rowId xmlns:a16="http://schemas.microsoft.com/office/drawing/2014/main" val="4207171771"/>
                  </a:ext>
                </a:extLst>
              </a:tr>
              <a:tr h="370840">
                <a:tc>
                  <a:txBody>
                    <a:bodyPr/>
                    <a:lstStyle/>
                    <a:p>
                      <a:r>
                        <a:rPr lang="en-GB" sz="1600" b="1">
                          <a:solidFill>
                            <a:schemeClr val="bg1"/>
                          </a:solidFill>
                        </a:rPr>
                        <a:t>Focus</a:t>
                      </a:r>
                    </a:p>
                  </a:txBody>
                  <a:tcPr/>
                </a:tc>
                <a:tc>
                  <a:txBody>
                    <a:bodyPr/>
                    <a:lstStyle/>
                    <a:p>
                      <a:pPr algn="ctr"/>
                      <a:endParaRPr lang="en-GB" sz="1600" b="1">
                        <a:solidFill>
                          <a:schemeClr val="bg1"/>
                        </a:solidFill>
                      </a:endParaRPr>
                    </a:p>
                  </a:txBody>
                  <a:tcPr/>
                </a:tc>
                <a:tc>
                  <a:txBody>
                    <a:bodyPr/>
                    <a:lstStyle/>
                    <a:p>
                      <a:pPr algn="ctr"/>
                      <a:endParaRPr lang="en-GB" sz="1600" b="1">
                        <a:solidFill>
                          <a:schemeClr val="bg1"/>
                        </a:solidFill>
                      </a:endParaRPr>
                    </a:p>
                  </a:txBody>
                  <a:tcPr/>
                </a:tc>
                <a:tc>
                  <a:txBody>
                    <a:bodyPr/>
                    <a:lstStyle/>
                    <a:p>
                      <a:pPr algn="ctr"/>
                      <a:r>
                        <a:rPr lang="en-GB" sz="1600" b="1">
                          <a:solidFill>
                            <a:schemeClr val="bg1"/>
                          </a:solidFill>
                        </a:rPr>
                        <a:t>Introduce &amp; Inspire, Investigate &amp; Explore</a:t>
                      </a:r>
                    </a:p>
                  </a:txBody>
                  <a:tcPr/>
                </a:tc>
                <a:tc>
                  <a:txBody>
                    <a:bodyPr/>
                    <a:lstStyle/>
                    <a:p>
                      <a:pPr marL="0" marR="0" lvl="0" indent="0" algn="ctr" rtl="0" eaLnBrk="1" fontAlgn="auto" latinLnBrk="0" hangingPunct="1">
                        <a:lnSpc>
                          <a:spcPct val="100000"/>
                        </a:lnSpc>
                        <a:spcBef>
                          <a:spcPts val="0"/>
                        </a:spcBef>
                        <a:spcAft>
                          <a:spcPts val="0"/>
                        </a:spcAft>
                        <a:buClrTx/>
                        <a:buSzTx/>
                        <a:buFontTx/>
                        <a:buNone/>
                      </a:pPr>
                      <a:r>
                        <a:rPr kumimoji="0" lang="en-GB" sz="1600" b="1" i="0" u="none" strike="noStrike" kern="1200" cap="none" spc="0" normalizeH="0" baseline="0" noProof="0">
                          <a:ln>
                            <a:noFill/>
                          </a:ln>
                          <a:solidFill>
                            <a:srgbClr val="FFFFFF"/>
                          </a:solidFill>
                          <a:effectLst/>
                          <a:uLnTx/>
                          <a:uFillTx/>
                          <a:latin typeface="+mn-lt"/>
                          <a:ea typeface="+mn-ea"/>
                          <a:cs typeface="+mn-cs"/>
                        </a:rPr>
                        <a:t>Apply skills &amp; knowledge in workplace</a:t>
                      </a:r>
                      <a:r>
                        <a:rPr lang="en-GB" sz="1600" b="1" i="0" u="none" strike="noStrike" kern="1200" cap="none" spc="0" normalizeH="0" baseline="0" noProof="0">
                          <a:ln>
                            <a:noFill/>
                          </a:ln>
                          <a:solidFill>
                            <a:srgbClr val="FFFFFF"/>
                          </a:solidFill>
                          <a:effectLst/>
                          <a:uLnTx/>
                          <a:uFillTx/>
                          <a:latin typeface="+mn-lt"/>
                          <a:ea typeface="+mn-ea"/>
                          <a:cs typeface="+mn-cs"/>
                        </a:rPr>
                        <a:t> </a:t>
                      </a:r>
                      <a:endParaRPr kumimoji="0" lang="en-GB" sz="1600" b="1" i="0" u="none" strike="noStrike" kern="1200" cap="none" spc="0" normalizeH="0" baseline="0" noProof="0">
                        <a:ln>
                          <a:noFill/>
                        </a:ln>
                        <a:solidFill>
                          <a:srgbClr val="FFFFFF"/>
                        </a:solidFill>
                        <a:effectLst/>
                        <a:uLnTx/>
                        <a:uFillTx/>
                        <a:latin typeface="+mn-lt"/>
                        <a:ea typeface="+mn-ea"/>
                        <a:cs typeface="+mn-cs"/>
                      </a:endParaRPr>
                    </a:p>
                  </a:txBody>
                  <a:tcPr/>
                </a:tc>
                <a:tc>
                  <a:txBody>
                    <a:bodyPr/>
                    <a:lstStyle/>
                    <a:p>
                      <a:pPr algn="ctr"/>
                      <a:r>
                        <a:rPr lang="en-GB" sz="1600" b="1">
                          <a:solidFill>
                            <a:schemeClr val="bg1"/>
                          </a:solidFill>
                        </a:rPr>
                        <a:t>Transition readiness</a:t>
                      </a:r>
                    </a:p>
                  </a:txBody>
                  <a:tcPr/>
                </a:tc>
                <a:tc>
                  <a:txBody>
                    <a:bodyPr/>
                    <a:lstStyle/>
                    <a:p>
                      <a:pPr algn="ctr"/>
                      <a:r>
                        <a:rPr lang="en-GB" sz="1600" b="1" dirty="0">
                          <a:solidFill>
                            <a:schemeClr val="bg1"/>
                          </a:solidFill>
                        </a:rPr>
                        <a:t>Skill Development </a:t>
                      </a:r>
                    </a:p>
                  </a:txBody>
                  <a:tcPr/>
                </a:tc>
                <a:extLst>
                  <a:ext uri="{0D108BD9-81ED-4DB2-BD59-A6C34878D82A}">
                    <a16:rowId xmlns:a16="http://schemas.microsoft.com/office/drawing/2014/main" val="88889810"/>
                  </a:ext>
                </a:extLst>
              </a:tr>
            </a:tbl>
          </a:graphicData>
        </a:graphic>
      </p:graphicFrame>
      <p:sp>
        <p:nvSpPr>
          <p:cNvPr id="2" name="Slide Number Placeholder 1">
            <a:extLst>
              <a:ext uri="{FF2B5EF4-FFF2-40B4-BE49-F238E27FC236}">
                <a16:creationId xmlns:a16="http://schemas.microsoft.com/office/drawing/2014/main" id="{7FB46802-CA4E-D75A-8919-5387AEC302BC}"/>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0652FC-2AD3-0140-A404-2F85095173EC}" type="slidenum">
              <a:rPr kumimoji="0" lang="en-US" sz="1200" b="0" i="0" u="none" strike="noStrike" kern="1200" cap="none" spc="0" normalizeH="0" baseline="0" noProof="0" smtClean="0">
                <a:ln>
                  <a:noFill/>
                </a:ln>
                <a:solidFill>
                  <a:srgbClr val="585857">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srgbClr val="585857">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672990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CD2AEF4-E8B3-10DF-C403-801182E7F515}"/>
              </a:ext>
            </a:extLst>
          </p:cNvPr>
          <p:cNvSpPr txBox="1"/>
          <p:nvPr/>
        </p:nvSpPr>
        <p:spPr>
          <a:xfrm>
            <a:off x="428425" y="250983"/>
            <a:ext cx="6760940"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a:ln>
                  <a:noFill/>
                </a:ln>
                <a:solidFill>
                  <a:prstClr val="black"/>
                </a:solidFill>
                <a:effectLst/>
                <a:uLnTx/>
                <a:uFillTx/>
                <a:latin typeface="Calibri" panose="020F0502020204030204"/>
                <a:ea typeface="+mn-ea"/>
                <a:cs typeface="+mn-cs"/>
              </a:rPr>
              <a:t>e</a:t>
            </a:r>
            <a:r>
              <a:rPr kumimoji="0" lang="en-GB" sz="3600" b="1" i="0" u="none" strike="noStrike" kern="1200" cap="none" spc="0" normalizeH="0" baseline="0" noProof="0">
                <a:ln>
                  <a:noFill/>
                </a:ln>
                <a:solidFill>
                  <a:srgbClr val="00A9A9"/>
                </a:solidFill>
                <a:effectLst/>
                <a:uLnTx/>
                <a:uFillTx/>
                <a:latin typeface="Calibri" panose="020F0502020204030204"/>
                <a:ea typeface="+mn-ea"/>
                <a:cs typeface="+mn-cs"/>
              </a:rPr>
              <a:t>qual</a:t>
            </a:r>
            <a:r>
              <a:rPr kumimoji="0" lang="en-GB" sz="3600" b="1" i="0" u="none" strike="noStrike" kern="1200" cap="none" spc="0" normalizeH="0" baseline="0" noProof="0">
                <a:ln>
                  <a:noFill/>
                </a:ln>
                <a:solidFill>
                  <a:prstClr val="black"/>
                </a:solidFill>
                <a:effectLst/>
                <a:uLnTx/>
                <a:uFillTx/>
                <a:latin typeface="Calibri" panose="020F0502020204030204"/>
                <a:ea typeface="+mn-ea"/>
                <a:cs typeface="+mn-cs"/>
              </a:rPr>
              <a:t>ex</a:t>
            </a:r>
            <a:r>
              <a:rPr kumimoji="0" lang="en-GB" sz="3600" b="1" i="0" u="none" strike="noStrike" kern="1200" cap="none" spc="0" normalizeH="0" baseline="0" noProof="0">
                <a:ln>
                  <a:noFill/>
                </a:ln>
                <a:solidFill>
                  <a:srgbClr val="585857"/>
                </a:solidFill>
                <a:effectLst/>
                <a:uLnTx/>
                <a:uFillTx/>
                <a:latin typeface="Calibri" panose="020F0502020204030204"/>
                <a:ea typeface="+mn-ea"/>
                <a:cs typeface="+mn-cs"/>
              </a:rPr>
              <a:t> </a:t>
            </a:r>
            <a:r>
              <a:rPr kumimoji="0" lang="en-GB" sz="3600" b="1" i="0" u="none" strike="noStrike" kern="1200" cap="none" spc="0" normalizeH="0" baseline="0" noProof="0">
                <a:ln>
                  <a:noFill/>
                </a:ln>
                <a:solidFill>
                  <a:srgbClr val="585857">
                    <a:lumMod val="50000"/>
                  </a:srgbClr>
                </a:solidFill>
                <a:effectLst/>
                <a:uLnTx/>
                <a:uFillTx/>
                <a:latin typeface="Calibri" panose="020F0502020204030204"/>
                <a:ea typeface="+mn-ea"/>
                <a:cs typeface="+mn-cs"/>
              </a:rPr>
              <a:t>model 2:</a:t>
            </a:r>
          </a:p>
        </p:txBody>
      </p:sp>
      <p:graphicFrame>
        <p:nvGraphicFramePr>
          <p:cNvPr id="4" name="Table 3">
            <a:extLst>
              <a:ext uri="{FF2B5EF4-FFF2-40B4-BE49-F238E27FC236}">
                <a16:creationId xmlns:a16="http://schemas.microsoft.com/office/drawing/2014/main" id="{63C554C5-2AA7-01DB-177A-54CE989871C8}"/>
              </a:ext>
            </a:extLst>
          </p:cNvPr>
          <p:cNvGraphicFramePr>
            <a:graphicFrameLocks noGrp="1"/>
          </p:cNvGraphicFramePr>
          <p:nvPr/>
        </p:nvGraphicFramePr>
        <p:xfrm>
          <a:off x="355184" y="1081716"/>
          <a:ext cx="11481620" cy="5747221"/>
        </p:xfrm>
        <a:graphic>
          <a:graphicData uri="http://schemas.openxmlformats.org/drawingml/2006/table">
            <a:tbl>
              <a:tblPr firstRow="1" bandRow="1">
                <a:tableStyleId>{08FB837D-C827-4EFA-A057-4D05807E0F7C}</a:tableStyleId>
              </a:tblPr>
              <a:tblGrid>
                <a:gridCol w="1640231">
                  <a:extLst>
                    <a:ext uri="{9D8B030D-6E8A-4147-A177-3AD203B41FA5}">
                      <a16:colId xmlns:a16="http://schemas.microsoft.com/office/drawing/2014/main" val="1796541231"/>
                    </a:ext>
                  </a:extLst>
                </a:gridCol>
                <a:gridCol w="1335974">
                  <a:extLst>
                    <a:ext uri="{9D8B030D-6E8A-4147-A177-3AD203B41FA5}">
                      <a16:colId xmlns:a16="http://schemas.microsoft.com/office/drawing/2014/main" val="1111599610"/>
                    </a:ext>
                  </a:extLst>
                </a:gridCol>
                <a:gridCol w="1741714">
                  <a:extLst>
                    <a:ext uri="{9D8B030D-6E8A-4147-A177-3AD203B41FA5}">
                      <a16:colId xmlns:a16="http://schemas.microsoft.com/office/drawing/2014/main" val="2455109097"/>
                    </a:ext>
                  </a:extLst>
                </a:gridCol>
                <a:gridCol w="1843008">
                  <a:extLst>
                    <a:ext uri="{9D8B030D-6E8A-4147-A177-3AD203B41FA5}">
                      <a16:colId xmlns:a16="http://schemas.microsoft.com/office/drawing/2014/main" val="2823824129"/>
                    </a:ext>
                  </a:extLst>
                </a:gridCol>
                <a:gridCol w="1640231">
                  <a:extLst>
                    <a:ext uri="{9D8B030D-6E8A-4147-A177-3AD203B41FA5}">
                      <a16:colId xmlns:a16="http://schemas.microsoft.com/office/drawing/2014/main" val="1076823293"/>
                    </a:ext>
                  </a:extLst>
                </a:gridCol>
                <a:gridCol w="1640231">
                  <a:extLst>
                    <a:ext uri="{9D8B030D-6E8A-4147-A177-3AD203B41FA5}">
                      <a16:colId xmlns:a16="http://schemas.microsoft.com/office/drawing/2014/main" val="3869982755"/>
                    </a:ext>
                  </a:extLst>
                </a:gridCol>
                <a:gridCol w="1640231">
                  <a:extLst>
                    <a:ext uri="{9D8B030D-6E8A-4147-A177-3AD203B41FA5}">
                      <a16:colId xmlns:a16="http://schemas.microsoft.com/office/drawing/2014/main" val="3581366651"/>
                    </a:ext>
                  </a:extLst>
                </a:gridCol>
              </a:tblGrid>
              <a:tr h="325598">
                <a:tc>
                  <a:txBody>
                    <a:bodyPr/>
                    <a:lstStyle/>
                    <a:p>
                      <a:endParaRPr lang="en-GB" sz="1600"/>
                    </a:p>
                  </a:txBody>
                  <a:tcPr/>
                </a:tc>
                <a:tc>
                  <a:txBody>
                    <a:bodyPr/>
                    <a:lstStyle/>
                    <a:p>
                      <a:pPr algn="ctr"/>
                      <a:r>
                        <a:rPr lang="en-GB" sz="1600"/>
                        <a:t>Year 7</a:t>
                      </a:r>
                    </a:p>
                  </a:txBody>
                  <a:tcPr/>
                </a:tc>
                <a:tc>
                  <a:txBody>
                    <a:bodyPr/>
                    <a:lstStyle/>
                    <a:p>
                      <a:pPr algn="ctr"/>
                      <a:r>
                        <a:rPr lang="en-GB" sz="1600"/>
                        <a:t>Year 8</a:t>
                      </a:r>
                    </a:p>
                  </a:txBody>
                  <a:tcPr/>
                </a:tc>
                <a:tc>
                  <a:txBody>
                    <a:bodyPr/>
                    <a:lstStyle/>
                    <a:p>
                      <a:pPr algn="ctr"/>
                      <a:r>
                        <a:rPr lang="en-GB" sz="1600"/>
                        <a:t>Year 9</a:t>
                      </a:r>
                    </a:p>
                  </a:txBody>
                  <a:tcPr/>
                </a:tc>
                <a:tc>
                  <a:txBody>
                    <a:bodyPr/>
                    <a:lstStyle/>
                    <a:p>
                      <a:pPr algn="ctr"/>
                      <a:r>
                        <a:rPr lang="en-GB" sz="1600"/>
                        <a:t>Year 10 </a:t>
                      </a:r>
                    </a:p>
                  </a:txBody>
                  <a:tcPr/>
                </a:tc>
                <a:tc>
                  <a:txBody>
                    <a:bodyPr/>
                    <a:lstStyle/>
                    <a:p>
                      <a:pPr algn="ctr"/>
                      <a:r>
                        <a:rPr lang="en-GB" sz="1600"/>
                        <a:t>Year 11</a:t>
                      </a:r>
                    </a:p>
                  </a:txBody>
                  <a:tcPr/>
                </a:tc>
                <a:tc>
                  <a:txBody>
                    <a:bodyPr/>
                    <a:lstStyle/>
                    <a:p>
                      <a:pPr algn="ctr"/>
                      <a:r>
                        <a:rPr lang="en-GB" sz="1600"/>
                        <a:t>Post 16</a:t>
                      </a:r>
                    </a:p>
                  </a:txBody>
                  <a:tcPr/>
                </a:tc>
                <a:extLst>
                  <a:ext uri="{0D108BD9-81ED-4DB2-BD59-A6C34878D82A}">
                    <a16:rowId xmlns:a16="http://schemas.microsoft.com/office/drawing/2014/main" val="3623859617"/>
                  </a:ext>
                </a:extLst>
              </a:tr>
              <a:tr h="325598">
                <a:tc>
                  <a:txBody>
                    <a:bodyPr/>
                    <a:lstStyle/>
                    <a:p>
                      <a:r>
                        <a:rPr lang="en-GB" sz="1600" b="1" dirty="0">
                          <a:solidFill>
                            <a:schemeClr val="bg1"/>
                          </a:solidFill>
                        </a:rPr>
                        <a:t>No of days</a:t>
                      </a:r>
                    </a:p>
                  </a:txBody>
                  <a:tcPr/>
                </a:tc>
                <a:tc>
                  <a:txBody>
                    <a:bodyPr/>
                    <a:lstStyle/>
                    <a:p>
                      <a:pPr algn="ctr"/>
                      <a:endParaRPr lang="en-GB" sz="1600" b="1">
                        <a:solidFill>
                          <a:schemeClr val="bg1"/>
                        </a:solidFill>
                      </a:endParaRPr>
                    </a:p>
                  </a:txBody>
                  <a:tcPr/>
                </a:tc>
                <a:tc>
                  <a:txBody>
                    <a:bodyPr/>
                    <a:lstStyle/>
                    <a:p>
                      <a:pPr algn="ctr"/>
                      <a:r>
                        <a:rPr lang="en-GB" sz="1600" b="1" dirty="0">
                          <a:solidFill>
                            <a:schemeClr val="bg1"/>
                          </a:solidFill>
                        </a:rPr>
                        <a:t>2</a:t>
                      </a:r>
                    </a:p>
                  </a:txBody>
                  <a:tcPr/>
                </a:tc>
                <a:tc>
                  <a:txBody>
                    <a:bodyPr/>
                    <a:lstStyle/>
                    <a:p>
                      <a:pPr algn="ctr"/>
                      <a:r>
                        <a:rPr lang="en-GB" sz="1600" b="1" dirty="0">
                          <a:solidFill>
                            <a:schemeClr val="bg1"/>
                          </a:solidFill>
                        </a:rPr>
                        <a:t>3</a:t>
                      </a:r>
                    </a:p>
                  </a:txBody>
                  <a:tcPr/>
                </a:tc>
                <a:tc>
                  <a:txBody>
                    <a:bodyPr/>
                    <a:lstStyle/>
                    <a:p>
                      <a:pPr algn="ctr"/>
                      <a:r>
                        <a:rPr lang="en-GB" sz="1600" b="1" dirty="0">
                          <a:solidFill>
                            <a:schemeClr val="bg1"/>
                          </a:solidFill>
                        </a:rPr>
                        <a:t>5</a:t>
                      </a:r>
                    </a:p>
                  </a:txBody>
                  <a:tcPr/>
                </a:tc>
                <a:tc>
                  <a:txBody>
                    <a:bodyPr/>
                    <a:lstStyle/>
                    <a:p>
                      <a:pPr algn="ctr"/>
                      <a:endParaRPr lang="en-GB" sz="1600" b="1">
                        <a:solidFill>
                          <a:schemeClr val="bg1"/>
                        </a:solidFill>
                      </a:endParaRPr>
                    </a:p>
                  </a:txBody>
                  <a:tcPr/>
                </a:tc>
                <a:tc>
                  <a:txBody>
                    <a:bodyPr/>
                    <a:lstStyle/>
                    <a:p>
                      <a:r>
                        <a:rPr lang="en-GB" sz="1600" b="1">
                          <a:solidFill>
                            <a:schemeClr val="bg1"/>
                          </a:solidFill>
                        </a:rPr>
                        <a:t>Qual defined</a:t>
                      </a:r>
                    </a:p>
                  </a:txBody>
                  <a:tcPr/>
                </a:tc>
                <a:extLst>
                  <a:ext uri="{0D108BD9-81ED-4DB2-BD59-A6C34878D82A}">
                    <a16:rowId xmlns:a16="http://schemas.microsoft.com/office/drawing/2014/main" val="708873895"/>
                  </a:ext>
                </a:extLst>
              </a:tr>
              <a:tr h="2240883">
                <a:tc>
                  <a:txBody>
                    <a:bodyPr/>
                    <a:lstStyle/>
                    <a:p>
                      <a:r>
                        <a:rPr lang="en-GB" sz="1600" b="1">
                          <a:solidFill>
                            <a:schemeClr val="bg1"/>
                          </a:solidFill>
                        </a:rPr>
                        <a:t>Example experiences</a:t>
                      </a:r>
                    </a:p>
                  </a:txBody>
                  <a:tcPr/>
                </a:tc>
                <a:tc>
                  <a:txBody>
                    <a:bodyPr/>
                    <a:lstStyle/>
                    <a:p>
                      <a:endParaRPr lang="en-GB" sz="1600" b="1">
                        <a:solidFill>
                          <a:schemeClr val="bg1"/>
                        </a:solidFill>
                      </a:endParaRPr>
                    </a:p>
                    <a:p>
                      <a:endParaRPr lang="en-GB" sz="1600" b="1">
                        <a:solidFill>
                          <a:schemeClr val="bg1"/>
                        </a:solidFill>
                      </a:endParaRPr>
                    </a:p>
                  </a:txBody>
                  <a:tcPr/>
                </a:tc>
                <a:tc>
                  <a:txBody>
                    <a:bodyPr/>
                    <a:lstStyle/>
                    <a:p>
                      <a:r>
                        <a:rPr lang="en-GB" sz="1600" b="1">
                          <a:solidFill>
                            <a:schemeClr val="bg1"/>
                          </a:solidFill>
                        </a:rPr>
                        <a:t>2 x WE </a:t>
                      </a:r>
                    </a:p>
                    <a:p>
                      <a:endParaRPr lang="en-GB" sz="1600" b="1">
                        <a:solidFill>
                          <a:schemeClr val="bg1"/>
                        </a:solidFill>
                      </a:endParaRPr>
                    </a:p>
                    <a:p>
                      <a:r>
                        <a:rPr lang="en-GB" sz="1600" b="1">
                          <a:solidFill>
                            <a:schemeClr val="bg1"/>
                          </a:solidFill>
                        </a:rPr>
                        <a:t>1 x virtual workplace experience</a:t>
                      </a:r>
                    </a:p>
                    <a:p>
                      <a:endParaRPr lang="en-GB" sz="1600" b="1">
                        <a:solidFill>
                          <a:schemeClr val="bg1"/>
                        </a:solidFill>
                      </a:endParaRPr>
                    </a:p>
                    <a:p>
                      <a:r>
                        <a:rPr lang="en-GB" sz="1600" b="1">
                          <a:solidFill>
                            <a:schemeClr val="bg1"/>
                          </a:solidFill>
                        </a:rPr>
                        <a:t>2 x half day workplace visits</a:t>
                      </a:r>
                    </a:p>
                  </a:txBody>
                  <a:tcPr/>
                </a:tc>
                <a:tc>
                  <a:txBody>
                    <a:bodyPr/>
                    <a:lstStyle/>
                    <a:p>
                      <a:r>
                        <a:rPr lang="en-GB" sz="1600" b="1">
                          <a:solidFill>
                            <a:schemeClr val="bg1"/>
                          </a:solidFill>
                        </a:rPr>
                        <a:t>3 x WE </a:t>
                      </a:r>
                    </a:p>
                    <a:p>
                      <a:endParaRPr lang="en-GB" sz="1600"/>
                    </a:p>
                    <a:p>
                      <a:r>
                        <a:rPr lang="en-GB" sz="1600" b="1">
                          <a:solidFill>
                            <a:schemeClr val="bg1"/>
                          </a:solidFill>
                        </a:rPr>
                        <a:t>One day per term,  3 different workplace experiences in small groups </a:t>
                      </a:r>
                    </a:p>
                  </a:txBody>
                  <a:tcPr/>
                </a:tc>
                <a:tc>
                  <a:txBody>
                    <a:bodyPr/>
                    <a:lstStyle/>
                    <a:p>
                      <a:r>
                        <a:rPr lang="en-GB" sz="1600" b="1">
                          <a:solidFill>
                            <a:schemeClr val="bg1"/>
                          </a:solidFill>
                        </a:rPr>
                        <a:t>1 block week  </a:t>
                      </a:r>
                    </a:p>
                    <a:p>
                      <a:endParaRPr lang="en-GB" sz="1600" b="1">
                        <a:solidFill>
                          <a:schemeClr val="bg1"/>
                        </a:solidFill>
                      </a:endParaRPr>
                    </a:p>
                    <a:p>
                      <a:r>
                        <a:rPr lang="en-GB" sz="1600" b="1">
                          <a:solidFill>
                            <a:schemeClr val="bg1"/>
                          </a:solidFill>
                        </a:rPr>
                        <a:t>Or </a:t>
                      </a:r>
                    </a:p>
                    <a:p>
                      <a:endParaRPr lang="en-GB" sz="1600" b="1">
                        <a:solidFill>
                          <a:schemeClr val="bg1"/>
                        </a:solidFill>
                      </a:endParaRPr>
                    </a:p>
                    <a:p>
                      <a:r>
                        <a:rPr lang="en-GB" sz="1600" b="1">
                          <a:solidFill>
                            <a:schemeClr val="bg1"/>
                          </a:solidFill>
                        </a:rPr>
                        <a:t>1-week with variety of  experiences</a:t>
                      </a:r>
                    </a:p>
                    <a:p>
                      <a:endParaRPr lang="en-GB" sz="1600" b="1">
                        <a:solidFill>
                          <a:schemeClr val="bg1"/>
                        </a:solidFill>
                      </a:endParaRPr>
                    </a:p>
                    <a:p>
                      <a:endParaRPr lang="en-GB" sz="1600">
                        <a:solidFill>
                          <a:schemeClr val="bg1"/>
                        </a:solidFill>
                      </a:endParaRPr>
                    </a:p>
                  </a:txBody>
                  <a:tcPr/>
                </a:tc>
                <a:tc>
                  <a:txBody>
                    <a:bodyPr/>
                    <a:lstStyle/>
                    <a:p>
                      <a:r>
                        <a:rPr lang="en-GB" sz="1600" b="1">
                          <a:solidFill>
                            <a:schemeClr val="bg1"/>
                          </a:solidFill>
                        </a:rPr>
                        <a:t>Review and evaluate</a:t>
                      </a:r>
                    </a:p>
                  </a:txBody>
                  <a:tcPr/>
                </a:tc>
                <a:tc>
                  <a:txBody>
                    <a:bodyPr/>
                    <a:lstStyle/>
                    <a:p>
                      <a:r>
                        <a:rPr lang="en-GB" sz="1600" b="1">
                          <a:solidFill>
                            <a:schemeClr val="bg1"/>
                          </a:solidFill>
                        </a:rPr>
                        <a:t>Focussed, destination specific WEs to inform post 16 pathways choices  with linked project</a:t>
                      </a:r>
                    </a:p>
                  </a:txBody>
                  <a:tcPr/>
                </a:tc>
                <a:extLst>
                  <a:ext uri="{0D108BD9-81ED-4DB2-BD59-A6C34878D82A}">
                    <a16:rowId xmlns:a16="http://schemas.microsoft.com/office/drawing/2014/main" val="1857693162"/>
                  </a:ext>
                </a:extLst>
              </a:tr>
              <a:tr h="565009">
                <a:tc>
                  <a:txBody>
                    <a:bodyPr/>
                    <a:lstStyle/>
                    <a:p>
                      <a:endParaRPr lang="en-GB" sz="1600" b="1">
                        <a:solidFill>
                          <a:schemeClr val="bg1"/>
                        </a:solidFill>
                      </a:endParaRPr>
                    </a:p>
                  </a:txBody>
                  <a:tcPr/>
                </a:tc>
                <a:tc>
                  <a:txBody>
                    <a:bodyPr/>
                    <a:lstStyle/>
                    <a:p>
                      <a:endParaRPr lang="en-GB" sz="1600" b="1">
                        <a:solidFill>
                          <a:schemeClr val="bg1"/>
                        </a:solidFill>
                      </a:endParaRPr>
                    </a:p>
                  </a:txBody>
                  <a:tcPr/>
                </a:tc>
                <a:tc gridSpan="3">
                  <a:txBody>
                    <a:bodyPr/>
                    <a:lstStyle/>
                    <a:p>
                      <a:pPr algn="ctr"/>
                      <a:r>
                        <a:rPr lang="en-GB" sz="1600" b="1">
                          <a:solidFill>
                            <a:schemeClr val="bg1"/>
                          </a:solidFill>
                        </a:rPr>
                        <a:t>Opportunity to develop progressive blended programmes of meaningful face to face and virtual WEs</a:t>
                      </a:r>
                    </a:p>
                  </a:txBody>
                  <a:tcPr/>
                </a:tc>
                <a:tc hMerge="1">
                  <a:txBody>
                    <a:bodyPr/>
                    <a:lstStyle/>
                    <a:p>
                      <a:endParaRPr lang="en-GB" sz="1600" b="1">
                        <a:solidFill>
                          <a:schemeClr val="bg1"/>
                        </a:solidFill>
                      </a:endParaRPr>
                    </a:p>
                  </a:txBody>
                  <a:tcPr/>
                </a:tc>
                <a:tc hMerge="1">
                  <a:txBody>
                    <a:bodyPr/>
                    <a:lstStyle/>
                    <a:p>
                      <a:endParaRPr lang="en-GB" sz="1600">
                        <a:solidFill>
                          <a:schemeClr val="bg1"/>
                        </a:solidFill>
                      </a:endParaRPr>
                    </a:p>
                  </a:txBody>
                  <a:tcPr/>
                </a:tc>
                <a:tc>
                  <a:txBody>
                    <a:bodyPr/>
                    <a:lstStyle/>
                    <a:p>
                      <a:endParaRPr lang="en-GB" sz="1600" b="1">
                        <a:solidFill>
                          <a:schemeClr val="bg1"/>
                        </a:solidFill>
                      </a:endParaRPr>
                    </a:p>
                  </a:txBody>
                  <a:tcPr/>
                </a:tc>
                <a:tc>
                  <a:txBody>
                    <a:bodyPr/>
                    <a:lstStyle/>
                    <a:p>
                      <a:endParaRPr lang="en-GB" sz="1600" b="1">
                        <a:solidFill>
                          <a:schemeClr val="bg1"/>
                        </a:solidFill>
                      </a:endParaRPr>
                    </a:p>
                  </a:txBody>
                  <a:tcPr/>
                </a:tc>
                <a:extLst>
                  <a:ext uri="{0D108BD9-81ED-4DB2-BD59-A6C34878D82A}">
                    <a16:rowId xmlns:a16="http://schemas.microsoft.com/office/drawing/2014/main" val="1713294248"/>
                  </a:ext>
                </a:extLst>
              </a:tr>
              <a:tr h="565009">
                <a:tc>
                  <a:txBody>
                    <a:bodyPr/>
                    <a:lstStyle/>
                    <a:p>
                      <a:r>
                        <a:rPr lang="en-GB" sz="1600" b="1" err="1">
                          <a:solidFill>
                            <a:schemeClr val="bg1"/>
                          </a:solidFill>
                        </a:rPr>
                        <a:t>Equalex</a:t>
                      </a:r>
                      <a:r>
                        <a:rPr lang="en-GB" sz="1600" b="1">
                          <a:solidFill>
                            <a:schemeClr val="bg1"/>
                          </a:solidFill>
                        </a:rPr>
                        <a:t> outcome  tier </a:t>
                      </a:r>
                    </a:p>
                  </a:txBody>
                  <a:tcPr/>
                </a:tc>
                <a:tc>
                  <a:txBody>
                    <a:bodyPr/>
                    <a:lstStyle/>
                    <a:p>
                      <a:pPr algn="ctr"/>
                      <a:endParaRPr lang="en-GB" sz="1600" b="1">
                        <a:solidFill>
                          <a:schemeClr val="bg1"/>
                        </a:solidFill>
                      </a:endParaRPr>
                    </a:p>
                  </a:txBody>
                  <a:tcPr/>
                </a:tc>
                <a:tc>
                  <a:txBody>
                    <a:bodyPr/>
                    <a:lstStyle/>
                    <a:p>
                      <a:pPr algn="ctr"/>
                      <a:r>
                        <a:rPr lang="en-GB" sz="1600" b="1">
                          <a:solidFill>
                            <a:schemeClr val="bg1"/>
                          </a:solidFill>
                        </a:rPr>
                        <a:t>1</a:t>
                      </a:r>
                    </a:p>
                  </a:txBody>
                  <a:tcPr/>
                </a:tc>
                <a:tc>
                  <a:txBody>
                    <a:bodyPr/>
                    <a:lstStyle/>
                    <a:p>
                      <a:pPr algn="ctr"/>
                      <a:r>
                        <a:rPr lang="en-GB" sz="1600" b="1">
                          <a:solidFill>
                            <a:schemeClr val="bg1"/>
                          </a:solidFill>
                        </a:rPr>
                        <a:t>1 &amp; 2</a:t>
                      </a:r>
                    </a:p>
                  </a:txBody>
                  <a:tcPr/>
                </a:tc>
                <a:tc>
                  <a:txBody>
                    <a:bodyPr/>
                    <a:lstStyle/>
                    <a:p>
                      <a:pPr algn="ctr"/>
                      <a:r>
                        <a:rPr lang="en-GB" sz="1600" b="1">
                          <a:solidFill>
                            <a:schemeClr val="bg1"/>
                          </a:solidFill>
                        </a:rPr>
                        <a:t>3</a:t>
                      </a:r>
                    </a:p>
                  </a:txBody>
                  <a:tcPr/>
                </a:tc>
                <a:tc>
                  <a:txBody>
                    <a:bodyPr/>
                    <a:lstStyle/>
                    <a:p>
                      <a:pPr algn="ctr"/>
                      <a:endParaRPr lang="en-GB" sz="1600" b="1">
                        <a:solidFill>
                          <a:schemeClr val="bg1"/>
                        </a:solidFill>
                      </a:endParaRPr>
                    </a:p>
                  </a:txBody>
                  <a:tcPr/>
                </a:tc>
                <a:tc>
                  <a:txBody>
                    <a:bodyPr/>
                    <a:lstStyle/>
                    <a:p>
                      <a:pPr algn="ctr"/>
                      <a:endParaRPr lang="en-GB" sz="1600" b="1">
                        <a:solidFill>
                          <a:schemeClr val="bg1"/>
                        </a:solidFill>
                      </a:endParaRPr>
                    </a:p>
                  </a:txBody>
                  <a:tcPr/>
                </a:tc>
                <a:extLst>
                  <a:ext uri="{0D108BD9-81ED-4DB2-BD59-A6C34878D82A}">
                    <a16:rowId xmlns:a16="http://schemas.microsoft.com/office/drawing/2014/main" val="4207171771"/>
                  </a:ext>
                </a:extLst>
              </a:tr>
              <a:tr h="1388581">
                <a:tc>
                  <a:txBody>
                    <a:bodyPr/>
                    <a:lstStyle/>
                    <a:p>
                      <a:r>
                        <a:rPr lang="en-GB" sz="1600" b="1">
                          <a:solidFill>
                            <a:schemeClr val="bg1"/>
                          </a:solidFill>
                        </a:rPr>
                        <a:t>Focus</a:t>
                      </a:r>
                    </a:p>
                  </a:txBody>
                  <a:tcPr/>
                </a:tc>
                <a:tc>
                  <a:txBody>
                    <a:bodyPr/>
                    <a:lstStyle/>
                    <a:p>
                      <a:pPr algn="ctr"/>
                      <a:endParaRPr lang="en-GB" sz="1600" b="1">
                        <a:solidFill>
                          <a:schemeClr val="bg1"/>
                        </a:solidFill>
                      </a:endParaRPr>
                    </a:p>
                  </a:txBody>
                  <a:tcPr/>
                </a:tc>
                <a:tc>
                  <a:txBody>
                    <a:bodyPr/>
                    <a:lstStyle/>
                    <a:p>
                      <a:pPr marL="0" marR="0" lvl="0" indent="0" algn="ctr" rtl="0" eaLnBrk="1" fontAlgn="auto" latinLnBrk="0" hangingPunct="1">
                        <a:lnSpc>
                          <a:spcPct val="100000"/>
                        </a:lnSpc>
                        <a:spcBef>
                          <a:spcPts val="0"/>
                        </a:spcBef>
                        <a:spcAft>
                          <a:spcPts val="0"/>
                        </a:spcAft>
                        <a:buClrTx/>
                        <a:buSzTx/>
                        <a:buFontTx/>
                        <a:buNone/>
                      </a:pPr>
                      <a:r>
                        <a:rPr lang="en-GB" sz="1600" b="1">
                          <a:solidFill>
                            <a:schemeClr val="bg1"/>
                          </a:solidFill>
                        </a:rPr>
                        <a:t>Inspiration &amp;  self/ opportunity awareness</a:t>
                      </a:r>
                    </a:p>
                  </a:txBody>
                  <a:tcPr/>
                </a:tc>
                <a:tc>
                  <a:txBody>
                    <a:bodyPr/>
                    <a:lstStyle/>
                    <a:p>
                      <a:pPr marL="0" marR="0" lvl="0" indent="0" algn="ctr" rtl="0" eaLnBrk="1" fontAlgn="auto" latinLnBrk="0" hangingPunct="1">
                        <a:lnSpc>
                          <a:spcPct val="100000"/>
                        </a:lnSpc>
                        <a:spcBef>
                          <a:spcPts val="0"/>
                        </a:spcBef>
                        <a:spcAft>
                          <a:spcPts val="0"/>
                        </a:spcAft>
                        <a:buClrTx/>
                        <a:buSzTx/>
                        <a:buFontTx/>
                        <a:buNone/>
                      </a:pPr>
                      <a:r>
                        <a:rPr kumimoji="0" lang="en-GB" sz="1600" b="1" i="0" u="none" strike="noStrike" kern="1200" cap="none" spc="0" normalizeH="0" baseline="0" noProof="0">
                          <a:ln>
                            <a:noFill/>
                          </a:ln>
                          <a:solidFill>
                            <a:srgbClr val="FFFFFF"/>
                          </a:solidFill>
                          <a:effectLst/>
                          <a:uLnTx/>
                          <a:uFillTx/>
                          <a:latin typeface="+mn-lt"/>
                          <a:ea typeface="+mn-ea"/>
                          <a:cs typeface="+mn-cs"/>
                        </a:rPr>
                        <a:t>Explore roles &amp; responsibilities</a:t>
                      </a:r>
                      <a:r>
                        <a:rPr lang="en-GB" sz="1600" b="1" i="0" u="none" strike="noStrike" kern="1200" cap="none" spc="0" normalizeH="0" baseline="0" noProof="0">
                          <a:ln>
                            <a:noFill/>
                          </a:ln>
                          <a:solidFill>
                            <a:srgbClr val="FFFFFF"/>
                          </a:solidFill>
                          <a:effectLst/>
                          <a:uLnTx/>
                          <a:uFillTx/>
                          <a:latin typeface="+mn-lt"/>
                          <a:ea typeface="+mn-ea"/>
                          <a:cs typeface="+mn-cs"/>
                        </a:rPr>
                        <a:t>, growth sectors, career readiness</a:t>
                      </a:r>
                      <a:endParaRPr kumimoji="0" lang="en-GB" sz="1600" b="1" i="0" u="none" strike="noStrike" kern="1200" cap="none" spc="0" normalizeH="0" baseline="0" noProof="0">
                        <a:ln>
                          <a:noFill/>
                        </a:ln>
                        <a:solidFill>
                          <a:srgbClr val="FFFFFF"/>
                        </a:solidFill>
                        <a:effectLst/>
                        <a:uLnTx/>
                        <a:uFillTx/>
                        <a:latin typeface="+mn-lt"/>
                        <a:ea typeface="+mn-ea"/>
                        <a:cs typeface="+mn-cs"/>
                      </a:endParaRPr>
                    </a:p>
                  </a:txBody>
                  <a:tcPr/>
                </a:tc>
                <a:tc>
                  <a:txBody>
                    <a:bodyPr/>
                    <a:lstStyle/>
                    <a:p>
                      <a:pPr marL="0" marR="0" lvl="0" indent="0" algn="ctr" rtl="0" eaLnBrk="1" fontAlgn="auto" latinLnBrk="0" hangingPunct="1">
                        <a:lnSpc>
                          <a:spcPct val="100000"/>
                        </a:lnSpc>
                        <a:spcBef>
                          <a:spcPts val="0"/>
                        </a:spcBef>
                        <a:spcAft>
                          <a:spcPts val="0"/>
                        </a:spcAft>
                        <a:buClrTx/>
                        <a:buSzTx/>
                        <a:buFontTx/>
                        <a:buNone/>
                      </a:pPr>
                      <a:r>
                        <a:rPr lang="en-GB" sz="1600" b="1">
                          <a:solidFill>
                            <a:schemeClr val="bg1"/>
                          </a:solidFill>
                        </a:rPr>
                        <a:t>Apply skills &amp; knowledge in workplace </a:t>
                      </a:r>
                    </a:p>
                  </a:txBody>
                  <a:tcPr/>
                </a:tc>
                <a:tc>
                  <a:txBody>
                    <a:bodyPr/>
                    <a:lstStyle/>
                    <a:p>
                      <a:pPr algn="ctr"/>
                      <a:r>
                        <a:rPr lang="en-GB" sz="1600" b="1">
                          <a:solidFill>
                            <a:schemeClr val="bg1"/>
                          </a:solidFill>
                        </a:rPr>
                        <a:t>Transition readiness</a:t>
                      </a:r>
                    </a:p>
                  </a:txBody>
                  <a:tcPr/>
                </a:tc>
                <a:tc>
                  <a:txBody>
                    <a:bodyPr/>
                    <a:lstStyle/>
                    <a:p>
                      <a:pPr algn="ctr"/>
                      <a:r>
                        <a:rPr lang="en-GB" sz="1600" b="1" dirty="0">
                          <a:solidFill>
                            <a:schemeClr val="bg1"/>
                          </a:solidFill>
                        </a:rPr>
                        <a:t>Skill Development </a:t>
                      </a:r>
                    </a:p>
                  </a:txBody>
                  <a:tcPr/>
                </a:tc>
                <a:extLst>
                  <a:ext uri="{0D108BD9-81ED-4DB2-BD59-A6C34878D82A}">
                    <a16:rowId xmlns:a16="http://schemas.microsoft.com/office/drawing/2014/main" val="88889810"/>
                  </a:ext>
                </a:extLst>
              </a:tr>
            </a:tbl>
          </a:graphicData>
        </a:graphic>
      </p:graphicFrame>
      <p:sp>
        <p:nvSpPr>
          <p:cNvPr id="2" name="Slide Number Placeholder 1">
            <a:extLst>
              <a:ext uri="{FF2B5EF4-FFF2-40B4-BE49-F238E27FC236}">
                <a16:creationId xmlns:a16="http://schemas.microsoft.com/office/drawing/2014/main" id="{7FB46802-CA4E-D75A-8919-5387AEC302BC}"/>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0652FC-2AD3-0140-A404-2F85095173EC}" type="slidenum">
              <a:rPr kumimoji="0" lang="en-US" sz="1200" b="0" i="0" u="none" strike="noStrike" kern="1200" cap="none" spc="0" normalizeH="0" baseline="0" noProof="0" smtClean="0">
                <a:ln>
                  <a:noFill/>
                </a:ln>
                <a:solidFill>
                  <a:srgbClr val="585857">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srgbClr val="585857">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240163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CD2AEF4-E8B3-10DF-C403-801182E7F515}"/>
              </a:ext>
            </a:extLst>
          </p:cNvPr>
          <p:cNvSpPr txBox="1"/>
          <p:nvPr/>
        </p:nvSpPr>
        <p:spPr>
          <a:xfrm>
            <a:off x="428425" y="250983"/>
            <a:ext cx="6760940"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a:ln>
                  <a:noFill/>
                </a:ln>
                <a:solidFill>
                  <a:prstClr val="black"/>
                </a:solidFill>
                <a:effectLst/>
                <a:uLnTx/>
                <a:uFillTx/>
                <a:latin typeface="Calibri" panose="020F0502020204030204"/>
                <a:ea typeface="+mn-ea"/>
                <a:cs typeface="+mn-cs"/>
              </a:rPr>
              <a:t>e</a:t>
            </a:r>
            <a:r>
              <a:rPr kumimoji="0" lang="en-GB" sz="3600" b="1" i="0" u="none" strike="noStrike" kern="1200" cap="none" spc="0" normalizeH="0" baseline="0" noProof="0">
                <a:ln>
                  <a:noFill/>
                </a:ln>
                <a:solidFill>
                  <a:srgbClr val="00A9A9"/>
                </a:solidFill>
                <a:effectLst/>
                <a:uLnTx/>
                <a:uFillTx/>
                <a:latin typeface="Calibri" panose="020F0502020204030204"/>
                <a:ea typeface="+mn-ea"/>
                <a:cs typeface="+mn-cs"/>
              </a:rPr>
              <a:t>qual</a:t>
            </a:r>
            <a:r>
              <a:rPr kumimoji="0" lang="en-GB" sz="3600" b="1" i="0" u="none" strike="noStrike" kern="1200" cap="none" spc="0" normalizeH="0" baseline="0" noProof="0">
                <a:ln>
                  <a:noFill/>
                </a:ln>
                <a:solidFill>
                  <a:prstClr val="black"/>
                </a:solidFill>
                <a:effectLst/>
                <a:uLnTx/>
                <a:uFillTx/>
                <a:latin typeface="Calibri" panose="020F0502020204030204"/>
                <a:ea typeface="+mn-ea"/>
                <a:cs typeface="+mn-cs"/>
              </a:rPr>
              <a:t>ex</a:t>
            </a:r>
            <a:r>
              <a:rPr kumimoji="0" lang="en-GB" sz="3600" b="1" i="0" u="none" strike="noStrike" kern="1200" cap="none" spc="0" normalizeH="0" baseline="0" noProof="0">
                <a:ln>
                  <a:noFill/>
                </a:ln>
                <a:solidFill>
                  <a:srgbClr val="585857"/>
                </a:solidFill>
                <a:effectLst/>
                <a:uLnTx/>
                <a:uFillTx/>
                <a:latin typeface="Calibri" panose="020F0502020204030204"/>
                <a:ea typeface="+mn-ea"/>
                <a:cs typeface="+mn-cs"/>
              </a:rPr>
              <a:t> </a:t>
            </a:r>
            <a:r>
              <a:rPr kumimoji="0" lang="en-GB" sz="3600" b="1" i="0" u="none" strike="noStrike" kern="1200" cap="none" spc="0" normalizeH="0" baseline="0" noProof="0">
                <a:ln>
                  <a:noFill/>
                </a:ln>
                <a:solidFill>
                  <a:srgbClr val="585857">
                    <a:lumMod val="50000"/>
                  </a:srgbClr>
                </a:solidFill>
                <a:effectLst/>
                <a:uLnTx/>
                <a:uFillTx/>
                <a:latin typeface="Calibri" panose="020F0502020204030204"/>
                <a:ea typeface="+mn-ea"/>
                <a:cs typeface="+mn-cs"/>
              </a:rPr>
              <a:t>model 1:</a:t>
            </a:r>
          </a:p>
        </p:txBody>
      </p:sp>
      <p:graphicFrame>
        <p:nvGraphicFramePr>
          <p:cNvPr id="4" name="Table 3">
            <a:extLst>
              <a:ext uri="{FF2B5EF4-FFF2-40B4-BE49-F238E27FC236}">
                <a16:creationId xmlns:a16="http://schemas.microsoft.com/office/drawing/2014/main" id="{63C554C5-2AA7-01DB-177A-54CE989871C8}"/>
              </a:ext>
            </a:extLst>
          </p:cNvPr>
          <p:cNvGraphicFramePr>
            <a:graphicFrameLocks noGrp="1"/>
          </p:cNvGraphicFramePr>
          <p:nvPr/>
        </p:nvGraphicFramePr>
        <p:xfrm>
          <a:off x="355184" y="1844854"/>
          <a:ext cx="11481631" cy="4521200"/>
        </p:xfrm>
        <a:graphic>
          <a:graphicData uri="http://schemas.openxmlformats.org/drawingml/2006/table">
            <a:tbl>
              <a:tblPr firstRow="1" bandRow="1">
                <a:tableStyleId>{3C2FFA5D-87B4-456A-9821-1D502468CF0F}</a:tableStyleId>
              </a:tblPr>
              <a:tblGrid>
                <a:gridCol w="1640233">
                  <a:extLst>
                    <a:ext uri="{9D8B030D-6E8A-4147-A177-3AD203B41FA5}">
                      <a16:colId xmlns:a16="http://schemas.microsoft.com/office/drawing/2014/main" val="1796541231"/>
                    </a:ext>
                  </a:extLst>
                </a:gridCol>
                <a:gridCol w="1640233">
                  <a:extLst>
                    <a:ext uri="{9D8B030D-6E8A-4147-A177-3AD203B41FA5}">
                      <a16:colId xmlns:a16="http://schemas.microsoft.com/office/drawing/2014/main" val="1111599610"/>
                    </a:ext>
                  </a:extLst>
                </a:gridCol>
                <a:gridCol w="1640233">
                  <a:extLst>
                    <a:ext uri="{9D8B030D-6E8A-4147-A177-3AD203B41FA5}">
                      <a16:colId xmlns:a16="http://schemas.microsoft.com/office/drawing/2014/main" val="2455109097"/>
                    </a:ext>
                  </a:extLst>
                </a:gridCol>
                <a:gridCol w="1640233">
                  <a:extLst>
                    <a:ext uri="{9D8B030D-6E8A-4147-A177-3AD203B41FA5}">
                      <a16:colId xmlns:a16="http://schemas.microsoft.com/office/drawing/2014/main" val="2823824129"/>
                    </a:ext>
                  </a:extLst>
                </a:gridCol>
                <a:gridCol w="1640233">
                  <a:extLst>
                    <a:ext uri="{9D8B030D-6E8A-4147-A177-3AD203B41FA5}">
                      <a16:colId xmlns:a16="http://schemas.microsoft.com/office/drawing/2014/main" val="1076823293"/>
                    </a:ext>
                  </a:extLst>
                </a:gridCol>
                <a:gridCol w="1640233">
                  <a:extLst>
                    <a:ext uri="{9D8B030D-6E8A-4147-A177-3AD203B41FA5}">
                      <a16:colId xmlns:a16="http://schemas.microsoft.com/office/drawing/2014/main" val="3869982755"/>
                    </a:ext>
                  </a:extLst>
                </a:gridCol>
                <a:gridCol w="1640233">
                  <a:extLst>
                    <a:ext uri="{9D8B030D-6E8A-4147-A177-3AD203B41FA5}">
                      <a16:colId xmlns:a16="http://schemas.microsoft.com/office/drawing/2014/main" val="3581366651"/>
                    </a:ext>
                  </a:extLst>
                </a:gridCol>
              </a:tblGrid>
              <a:tr h="370840">
                <a:tc>
                  <a:txBody>
                    <a:bodyPr/>
                    <a:lstStyle/>
                    <a:p>
                      <a:endParaRPr lang="en-GB" sz="1600"/>
                    </a:p>
                  </a:txBody>
                  <a:tcPr/>
                </a:tc>
                <a:tc>
                  <a:txBody>
                    <a:bodyPr/>
                    <a:lstStyle/>
                    <a:p>
                      <a:pPr algn="ctr"/>
                      <a:r>
                        <a:rPr lang="en-GB" sz="1600"/>
                        <a:t>Year 7</a:t>
                      </a:r>
                    </a:p>
                  </a:txBody>
                  <a:tcPr/>
                </a:tc>
                <a:tc>
                  <a:txBody>
                    <a:bodyPr/>
                    <a:lstStyle/>
                    <a:p>
                      <a:pPr algn="ctr"/>
                      <a:r>
                        <a:rPr lang="en-GB" sz="1600"/>
                        <a:t>Year 8</a:t>
                      </a:r>
                    </a:p>
                  </a:txBody>
                  <a:tcPr/>
                </a:tc>
                <a:tc>
                  <a:txBody>
                    <a:bodyPr/>
                    <a:lstStyle/>
                    <a:p>
                      <a:pPr algn="ctr"/>
                      <a:r>
                        <a:rPr lang="en-GB" sz="1600"/>
                        <a:t>Year 9</a:t>
                      </a:r>
                    </a:p>
                  </a:txBody>
                  <a:tcPr/>
                </a:tc>
                <a:tc>
                  <a:txBody>
                    <a:bodyPr/>
                    <a:lstStyle/>
                    <a:p>
                      <a:pPr algn="ctr"/>
                      <a:r>
                        <a:rPr lang="en-GB" sz="1600"/>
                        <a:t>Year 10 </a:t>
                      </a:r>
                    </a:p>
                  </a:txBody>
                  <a:tcPr/>
                </a:tc>
                <a:tc>
                  <a:txBody>
                    <a:bodyPr/>
                    <a:lstStyle/>
                    <a:p>
                      <a:pPr algn="ctr"/>
                      <a:r>
                        <a:rPr lang="en-GB" sz="1600"/>
                        <a:t>Year 11</a:t>
                      </a:r>
                    </a:p>
                  </a:txBody>
                  <a:tcPr/>
                </a:tc>
                <a:tc>
                  <a:txBody>
                    <a:bodyPr/>
                    <a:lstStyle/>
                    <a:p>
                      <a:pPr algn="ctr"/>
                      <a:r>
                        <a:rPr lang="en-GB" sz="1600"/>
                        <a:t>Post 16</a:t>
                      </a:r>
                    </a:p>
                  </a:txBody>
                  <a:tcPr/>
                </a:tc>
                <a:extLst>
                  <a:ext uri="{0D108BD9-81ED-4DB2-BD59-A6C34878D82A}">
                    <a16:rowId xmlns:a16="http://schemas.microsoft.com/office/drawing/2014/main" val="3623859617"/>
                  </a:ext>
                </a:extLst>
              </a:tr>
              <a:tr h="370840">
                <a:tc>
                  <a:txBody>
                    <a:bodyPr/>
                    <a:lstStyle/>
                    <a:p>
                      <a:r>
                        <a:rPr lang="en-GB" sz="1600" b="1" dirty="0">
                          <a:solidFill>
                            <a:schemeClr val="bg1"/>
                          </a:solidFill>
                        </a:rPr>
                        <a:t>No of days</a:t>
                      </a:r>
                    </a:p>
                  </a:txBody>
                  <a:tcPr/>
                </a:tc>
                <a:tc>
                  <a:txBody>
                    <a:bodyPr/>
                    <a:lstStyle/>
                    <a:p>
                      <a:pPr algn="ctr"/>
                      <a:r>
                        <a:rPr lang="en-GB" sz="1600" b="1" dirty="0">
                          <a:solidFill>
                            <a:schemeClr val="bg1"/>
                          </a:solidFill>
                        </a:rPr>
                        <a:t>1</a:t>
                      </a:r>
                    </a:p>
                  </a:txBody>
                  <a:tcPr/>
                </a:tc>
                <a:tc>
                  <a:txBody>
                    <a:bodyPr/>
                    <a:lstStyle/>
                    <a:p>
                      <a:pPr algn="ctr"/>
                      <a:r>
                        <a:rPr lang="en-GB" sz="1600" b="1" dirty="0">
                          <a:solidFill>
                            <a:schemeClr val="bg1"/>
                          </a:solidFill>
                        </a:rPr>
                        <a:t>2</a:t>
                      </a:r>
                    </a:p>
                  </a:txBody>
                  <a:tcPr/>
                </a:tc>
                <a:tc>
                  <a:txBody>
                    <a:bodyPr/>
                    <a:lstStyle/>
                    <a:p>
                      <a:pPr algn="ctr"/>
                      <a:r>
                        <a:rPr lang="en-GB" sz="1600" b="1" dirty="0">
                          <a:solidFill>
                            <a:schemeClr val="bg1"/>
                          </a:solidFill>
                        </a:rPr>
                        <a:t>3</a:t>
                      </a:r>
                    </a:p>
                  </a:txBody>
                  <a:tcPr/>
                </a:tc>
                <a:tc>
                  <a:txBody>
                    <a:bodyPr/>
                    <a:lstStyle/>
                    <a:p>
                      <a:pPr algn="ctr"/>
                      <a:r>
                        <a:rPr lang="en-GB" sz="1600" b="1" dirty="0">
                          <a:solidFill>
                            <a:schemeClr val="bg1"/>
                          </a:solidFill>
                        </a:rPr>
                        <a:t>3</a:t>
                      </a:r>
                    </a:p>
                  </a:txBody>
                  <a:tcPr/>
                </a:tc>
                <a:tc>
                  <a:txBody>
                    <a:bodyPr/>
                    <a:lstStyle/>
                    <a:p>
                      <a:pPr algn="ctr"/>
                      <a:r>
                        <a:rPr lang="en-GB" sz="1600" b="1" dirty="0">
                          <a:solidFill>
                            <a:schemeClr val="bg1"/>
                          </a:solidFill>
                        </a:rPr>
                        <a:t>1</a:t>
                      </a:r>
                    </a:p>
                  </a:txBody>
                  <a:tcPr/>
                </a:tc>
                <a:tc>
                  <a:txBody>
                    <a:bodyPr/>
                    <a:lstStyle/>
                    <a:p>
                      <a:r>
                        <a:rPr lang="en-GB" sz="1600" b="1">
                          <a:solidFill>
                            <a:schemeClr val="bg1"/>
                          </a:solidFill>
                        </a:rPr>
                        <a:t>Qual defined</a:t>
                      </a:r>
                    </a:p>
                  </a:txBody>
                  <a:tcPr/>
                </a:tc>
                <a:extLst>
                  <a:ext uri="{0D108BD9-81ED-4DB2-BD59-A6C34878D82A}">
                    <a16:rowId xmlns:a16="http://schemas.microsoft.com/office/drawing/2014/main" val="708873895"/>
                  </a:ext>
                </a:extLst>
              </a:tr>
              <a:tr h="370840">
                <a:tc>
                  <a:txBody>
                    <a:bodyPr/>
                    <a:lstStyle/>
                    <a:p>
                      <a:r>
                        <a:rPr lang="en-GB" sz="1600" b="1">
                          <a:solidFill>
                            <a:schemeClr val="bg1"/>
                          </a:solidFill>
                        </a:rPr>
                        <a:t>Example experiences</a:t>
                      </a:r>
                    </a:p>
                  </a:txBody>
                  <a:tcPr/>
                </a:tc>
                <a:tc>
                  <a:txBody>
                    <a:bodyPr/>
                    <a:lstStyle/>
                    <a:p>
                      <a:r>
                        <a:rPr lang="en-GB" sz="1600" b="1">
                          <a:solidFill>
                            <a:schemeClr val="bg1"/>
                          </a:solidFill>
                        </a:rPr>
                        <a:t>One workplace visit/trip with defined intent</a:t>
                      </a:r>
                    </a:p>
                    <a:p>
                      <a:endParaRPr lang="en-GB" sz="1600" b="1">
                        <a:solidFill>
                          <a:schemeClr val="bg1"/>
                        </a:solidFill>
                      </a:endParaRPr>
                    </a:p>
                    <a:p>
                      <a:endParaRPr lang="en-GB" sz="1600" b="1">
                        <a:solidFill>
                          <a:schemeClr val="bg1"/>
                        </a:solidFill>
                      </a:endParaRPr>
                    </a:p>
                    <a:p>
                      <a:r>
                        <a:rPr lang="en-GB" sz="1600" b="1">
                          <a:solidFill>
                            <a:schemeClr val="bg1"/>
                          </a:solidFill>
                        </a:rPr>
                        <a:t>In school WE </a:t>
                      </a:r>
                    </a:p>
                  </a:txBody>
                  <a:tcPr/>
                </a:tc>
                <a:tc>
                  <a:txBody>
                    <a:bodyPr/>
                    <a:lstStyle/>
                    <a:p>
                      <a:r>
                        <a:rPr lang="en-GB" sz="1600" b="1">
                          <a:solidFill>
                            <a:schemeClr val="bg1"/>
                          </a:solidFill>
                        </a:rPr>
                        <a:t>2 x WE </a:t>
                      </a:r>
                    </a:p>
                    <a:p>
                      <a:endParaRPr lang="en-GB" sz="1600" b="1">
                        <a:solidFill>
                          <a:schemeClr val="bg1"/>
                        </a:solidFill>
                      </a:endParaRPr>
                    </a:p>
                    <a:p>
                      <a:r>
                        <a:rPr lang="en-GB" sz="1600" b="1">
                          <a:solidFill>
                            <a:schemeClr val="bg1"/>
                          </a:solidFill>
                        </a:rPr>
                        <a:t>Employer led preparation </a:t>
                      </a:r>
                    </a:p>
                    <a:p>
                      <a:endParaRPr lang="en-GB" sz="1600" b="1">
                        <a:solidFill>
                          <a:schemeClr val="bg1"/>
                        </a:solidFill>
                      </a:endParaRPr>
                    </a:p>
                    <a:p>
                      <a:endParaRPr lang="en-GB" sz="1600" b="1">
                        <a:solidFill>
                          <a:schemeClr val="bg1"/>
                        </a:solidFill>
                      </a:endParaRPr>
                    </a:p>
                  </a:txBody>
                  <a:tcPr/>
                </a:tc>
                <a:tc>
                  <a:txBody>
                    <a:bodyPr/>
                    <a:lstStyle/>
                    <a:p>
                      <a:r>
                        <a:rPr lang="en-GB" sz="1600" b="1">
                          <a:solidFill>
                            <a:schemeClr val="bg1"/>
                          </a:solidFill>
                        </a:rPr>
                        <a:t>2 x WE </a:t>
                      </a:r>
                    </a:p>
                    <a:p>
                      <a:endParaRPr lang="en-GB" sz="1600"/>
                    </a:p>
                    <a:p>
                      <a:r>
                        <a:rPr lang="en-GB" sz="1600" b="1">
                          <a:solidFill>
                            <a:schemeClr val="bg1"/>
                          </a:solidFill>
                        </a:rPr>
                        <a:t>Focussed presentation curriculum link English Language</a:t>
                      </a:r>
                    </a:p>
                  </a:txBody>
                  <a:tcPr/>
                </a:tc>
                <a:tc>
                  <a:txBody>
                    <a:bodyPr/>
                    <a:lstStyle/>
                    <a:p>
                      <a:r>
                        <a:rPr lang="en-GB" sz="1600" b="1">
                          <a:solidFill>
                            <a:schemeClr val="bg1"/>
                          </a:solidFill>
                        </a:rPr>
                        <a:t>2 sets of 2 days different WE</a:t>
                      </a:r>
                    </a:p>
                    <a:p>
                      <a:endParaRPr lang="en-GB" sz="1600" b="1">
                        <a:solidFill>
                          <a:schemeClr val="bg1"/>
                        </a:solidFill>
                      </a:endParaRPr>
                    </a:p>
                    <a:p>
                      <a:endParaRPr lang="en-GB" sz="1600" b="1">
                        <a:solidFill>
                          <a:schemeClr val="bg1"/>
                        </a:solidFill>
                      </a:endParaRPr>
                    </a:p>
                    <a:p>
                      <a:endParaRPr lang="en-GB" sz="1600">
                        <a:solidFill>
                          <a:schemeClr val="bg1"/>
                        </a:solidFill>
                      </a:endParaRPr>
                    </a:p>
                  </a:txBody>
                  <a:tcPr/>
                </a:tc>
                <a:tc>
                  <a:txBody>
                    <a:bodyPr/>
                    <a:lstStyle/>
                    <a:p>
                      <a:r>
                        <a:rPr lang="en-GB" sz="1600" b="1">
                          <a:solidFill>
                            <a:schemeClr val="bg1"/>
                          </a:solidFill>
                        </a:rPr>
                        <a:t>Targeted WE visit supporting with project activity</a:t>
                      </a:r>
                    </a:p>
                  </a:txBody>
                  <a:tcPr/>
                </a:tc>
                <a:tc>
                  <a:txBody>
                    <a:bodyPr/>
                    <a:lstStyle/>
                    <a:p>
                      <a:r>
                        <a:rPr lang="en-GB" sz="1600" b="1">
                          <a:solidFill>
                            <a:schemeClr val="bg1"/>
                          </a:solidFill>
                        </a:rPr>
                        <a:t>Focussed, destination specific WEs to inform post 16 pathways choices  with linked project</a:t>
                      </a:r>
                    </a:p>
                  </a:txBody>
                  <a:tcPr/>
                </a:tc>
                <a:extLst>
                  <a:ext uri="{0D108BD9-81ED-4DB2-BD59-A6C34878D82A}">
                    <a16:rowId xmlns:a16="http://schemas.microsoft.com/office/drawing/2014/main" val="1857693162"/>
                  </a:ext>
                </a:extLst>
              </a:tr>
              <a:tr h="370840">
                <a:tc>
                  <a:txBody>
                    <a:bodyPr/>
                    <a:lstStyle/>
                    <a:p>
                      <a:endParaRPr lang="en-GB" sz="1600" b="1">
                        <a:solidFill>
                          <a:schemeClr val="bg1"/>
                        </a:solidFill>
                      </a:endParaRPr>
                    </a:p>
                  </a:txBody>
                  <a:tcPr/>
                </a:tc>
                <a:tc gridSpan="5">
                  <a:txBody>
                    <a:bodyPr/>
                    <a:lstStyle/>
                    <a:p>
                      <a:pPr algn="ctr"/>
                      <a:r>
                        <a:rPr lang="en-GB" sz="1600" b="1">
                          <a:solidFill>
                            <a:schemeClr val="bg1"/>
                          </a:solidFill>
                        </a:rPr>
                        <a:t>Opportunity to develop progressive blended programmes of meaningful face to face and virtual WEs</a:t>
                      </a:r>
                    </a:p>
                  </a:txBody>
                  <a:tcPr/>
                </a:tc>
                <a:tc hMerge="1">
                  <a:txBody>
                    <a:bodyPr/>
                    <a:lstStyle/>
                    <a:p>
                      <a:endParaRPr/>
                    </a:p>
                  </a:txBody>
                  <a:tcPr/>
                </a:tc>
                <a:tc hMerge="1">
                  <a:txBody>
                    <a:bodyPr/>
                    <a:lstStyle/>
                    <a:p>
                      <a:endParaRPr lang="en-GB" sz="1600" b="1">
                        <a:solidFill>
                          <a:schemeClr val="bg1"/>
                        </a:solidFill>
                      </a:endParaRPr>
                    </a:p>
                  </a:txBody>
                  <a:tcPr/>
                </a:tc>
                <a:tc hMerge="1">
                  <a:txBody>
                    <a:bodyPr/>
                    <a:lstStyle/>
                    <a:p>
                      <a:endParaRPr lang="en-GB" sz="1600">
                        <a:solidFill>
                          <a:schemeClr val="bg1"/>
                        </a:solidFill>
                      </a:endParaRPr>
                    </a:p>
                  </a:txBody>
                  <a:tcPr/>
                </a:tc>
                <a:tc hMerge="1">
                  <a:txBody>
                    <a:bodyPr/>
                    <a:lstStyle/>
                    <a:p>
                      <a:endParaRPr lang="en-GB" sz="1600" b="1">
                        <a:solidFill>
                          <a:schemeClr val="bg1"/>
                        </a:solidFill>
                      </a:endParaRPr>
                    </a:p>
                  </a:txBody>
                  <a:tcPr/>
                </a:tc>
                <a:tc>
                  <a:txBody>
                    <a:bodyPr/>
                    <a:lstStyle/>
                    <a:p>
                      <a:endParaRPr lang="en-GB" sz="1600" b="1">
                        <a:solidFill>
                          <a:schemeClr val="bg1"/>
                        </a:solidFill>
                      </a:endParaRPr>
                    </a:p>
                  </a:txBody>
                  <a:tcPr/>
                </a:tc>
                <a:extLst>
                  <a:ext uri="{0D108BD9-81ED-4DB2-BD59-A6C34878D82A}">
                    <a16:rowId xmlns:a16="http://schemas.microsoft.com/office/drawing/2014/main" val="1713294248"/>
                  </a:ext>
                </a:extLst>
              </a:tr>
              <a:tr h="370840">
                <a:tc>
                  <a:txBody>
                    <a:bodyPr/>
                    <a:lstStyle/>
                    <a:p>
                      <a:r>
                        <a:rPr lang="en-GB" sz="1600" b="1">
                          <a:solidFill>
                            <a:schemeClr val="bg1"/>
                          </a:solidFill>
                        </a:rPr>
                        <a:t>Equalex outcome  tier </a:t>
                      </a:r>
                    </a:p>
                  </a:txBody>
                  <a:tcPr/>
                </a:tc>
                <a:tc>
                  <a:txBody>
                    <a:bodyPr/>
                    <a:lstStyle/>
                    <a:p>
                      <a:pPr algn="ctr"/>
                      <a:r>
                        <a:rPr lang="en-GB" sz="1600" b="1">
                          <a:solidFill>
                            <a:schemeClr val="bg1"/>
                          </a:solidFill>
                        </a:rPr>
                        <a:t>1</a:t>
                      </a:r>
                    </a:p>
                  </a:txBody>
                  <a:tcPr/>
                </a:tc>
                <a:tc>
                  <a:txBody>
                    <a:bodyPr/>
                    <a:lstStyle/>
                    <a:p>
                      <a:pPr algn="ctr"/>
                      <a:r>
                        <a:rPr lang="en-GB" sz="1600" b="1">
                          <a:solidFill>
                            <a:schemeClr val="bg1"/>
                          </a:solidFill>
                        </a:rPr>
                        <a:t>1</a:t>
                      </a:r>
                    </a:p>
                  </a:txBody>
                  <a:tcPr/>
                </a:tc>
                <a:tc>
                  <a:txBody>
                    <a:bodyPr/>
                    <a:lstStyle/>
                    <a:p>
                      <a:pPr algn="ctr"/>
                      <a:r>
                        <a:rPr lang="en-GB" sz="1600" b="1">
                          <a:solidFill>
                            <a:schemeClr val="bg1"/>
                          </a:solidFill>
                        </a:rPr>
                        <a:t>1 &amp; 2</a:t>
                      </a:r>
                    </a:p>
                  </a:txBody>
                  <a:tcPr/>
                </a:tc>
                <a:tc>
                  <a:txBody>
                    <a:bodyPr/>
                    <a:lstStyle/>
                    <a:p>
                      <a:pPr algn="ctr"/>
                      <a:r>
                        <a:rPr lang="en-GB" sz="1600" b="1">
                          <a:solidFill>
                            <a:schemeClr val="bg1"/>
                          </a:solidFill>
                        </a:rPr>
                        <a:t>2</a:t>
                      </a:r>
                    </a:p>
                  </a:txBody>
                  <a:tcPr/>
                </a:tc>
                <a:tc>
                  <a:txBody>
                    <a:bodyPr/>
                    <a:lstStyle/>
                    <a:p>
                      <a:pPr algn="ctr"/>
                      <a:r>
                        <a:rPr lang="en-GB" sz="1600" b="1">
                          <a:solidFill>
                            <a:schemeClr val="bg1"/>
                          </a:solidFill>
                        </a:rPr>
                        <a:t>3</a:t>
                      </a:r>
                    </a:p>
                  </a:txBody>
                  <a:tcPr/>
                </a:tc>
                <a:tc>
                  <a:txBody>
                    <a:bodyPr/>
                    <a:lstStyle/>
                    <a:p>
                      <a:pPr algn="ctr"/>
                      <a:endParaRPr lang="en-GB" sz="1600" b="1">
                        <a:solidFill>
                          <a:schemeClr val="bg1"/>
                        </a:solidFill>
                      </a:endParaRPr>
                    </a:p>
                  </a:txBody>
                  <a:tcPr/>
                </a:tc>
                <a:extLst>
                  <a:ext uri="{0D108BD9-81ED-4DB2-BD59-A6C34878D82A}">
                    <a16:rowId xmlns:a16="http://schemas.microsoft.com/office/drawing/2014/main" val="4207171771"/>
                  </a:ext>
                </a:extLst>
              </a:tr>
              <a:tr h="370840">
                <a:tc>
                  <a:txBody>
                    <a:bodyPr/>
                    <a:lstStyle/>
                    <a:p>
                      <a:r>
                        <a:rPr lang="en-GB" sz="1600" b="1">
                          <a:solidFill>
                            <a:schemeClr val="bg1"/>
                          </a:solidFill>
                        </a:rPr>
                        <a:t>Learning Outcome Focus</a:t>
                      </a:r>
                    </a:p>
                  </a:txBody>
                  <a:tcPr/>
                </a:tc>
                <a:tc>
                  <a:txBody>
                    <a:bodyPr/>
                    <a:lstStyle/>
                    <a:p>
                      <a:pPr algn="ctr"/>
                      <a:r>
                        <a:rPr lang="en-GB" sz="1600" b="1">
                          <a:solidFill>
                            <a:schemeClr val="bg1"/>
                          </a:solidFill>
                        </a:rPr>
                        <a:t>Inspiration &amp;  awareness</a:t>
                      </a:r>
                    </a:p>
                  </a:txBody>
                  <a:tcPr/>
                </a:tc>
                <a:tc>
                  <a:txBody>
                    <a:bodyPr/>
                    <a:lstStyle/>
                    <a:p>
                      <a:pPr algn="ctr"/>
                      <a:r>
                        <a:rPr lang="en-GB" sz="1600" b="1">
                          <a:solidFill>
                            <a:schemeClr val="bg1"/>
                          </a:solidFill>
                        </a:rPr>
                        <a:t>Develop opportunity awareness</a:t>
                      </a:r>
                    </a:p>
                  </a:txBody>
                  <a:tcPr/>
                </a:tc>
                <a:tc>
                  <a:txBody>
                    <a:bodyPr/>
                    <a:lstStyle/>
                    <a:p>
                      <a:pPr algn="ctr"/>
                      <a:r>
                        <a:rPr lang="en-GB" sz="1600" b="1">
                          <a:solidFill>
                            <a:schemeClr val="bg1"/>
                          </a:solidFill>
                        </a:rPr>
                        <a:t>Explore roles &amp; responsibilities</a:t>
                      </a:r>
                    </a:p>
                  </a:txBody>
                  <a:tcPr/>
                </a:tc>
                <a:tc>
                  <a:txBody>
                    <a:bodyPr/>
                    <a:lstStyle/>
                    <a:p>
                      <a:pPr algn="ctr"/>
                      <a:r>
                        <a:rPr lang="en-GB" sz="1600" b="1">
                          <a:solidFill>
                            <a:schemeClr val="bg1"/>
                          </a:solidFill>
                        </a:rPr>
                        <a:t>Developing career readiness </a:t>
                      </a:r>
                    </a:p>
                  </a:txBody>
                  <a:tcPr/>
                </a:tc>
                <a:tc>
                  <a:txBody>
                    <a:bodyPr/>
                    <a:lstStyle/>
                    <a:p>
                      <a:pPr algn="ctr"/>
                      <a:r>
                        <a:rPr lang="en-GB" sz="1600" b="1">
                          <a:solidFill>
                            <a:schemeClr val="bg1"/>
                          </a:solidFill>
                        </a:rPr>
                        <a:t>Apply skills &amp; knowledge in workplace </a:t>
                      </a:r>
                    </a:p>
                  </a:txBody>
                  <a:tcPr/>
                </a:tc>
                <a:tc>
                  <a:txBody>
                    <a:bodyPr/>
                    <a:lstStyle/>
                    <a:p>
                      <a:pPr algn="ctr"/>
                      <a:r>
                        <a:rPr lang="en-GB" sz="1600" b="1" dirty="0">
                          <a:solidFill>
                            <a:schemeClr val="bg1"/>
                          </a:solidFill>
                        </a:rPr>
                        <a:t>Skill Development </a:t>
                      </a:r>
                    </a:p>
                  </a:txBody>
                  <a:tcPr/>
                </a:tc>
                <a:extLst>
                  <a:ext uri="{0D108BD9-81ED-4DB2-BD59-A6C34878D82A}">
                    <a16:rowId xmlns:a16="http://schemas.microsoft.com/office/drawing/2014/main" val="88889810"/>
                  </a:ext>
                </a:extLst>
              </a:tr>
            </a:tbl>
          </a:graphicData>
        </a:graphic>
      </p:graphicFrame>
      <p:sp>
        <p:nvSpPr>
          <p:cNvPr id="5" name="TextBox 4">
            <a:extLst>
              <a:ext uri="{FF2B5EF4-FFF2-40B4-BE49-F238E27FC236}">
                <a16:creationId xmlns:a16="http://schemas.microsoft.com/office/drawing/2014/main" id="{31ECB768-C2E9-76C8-C84B-934C828D1680}"/>
              </a:ext>
            </a:extLst>
          </p:cNvPr>
          <p:cNvSpPr txBox="1"/>
          <p:nvPr/>
        </p:nvSpPr>
        <p:spPr>
          <a:xfrm>
            <a:off x="428425" y="6203971"/>
            <a:ext cx="3092015" cy="49244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a:ln>
                <a:noFill/>
              </a:ln>
              <a:solidFill>
                <a:srgbClr val="585857"/>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585857"/>
                </a:solidFill>
                <a:effectLst/>
                <a:uLnTx/>
                <a:uFillTx/>
                <a:latin typeface="Calibri" panose="020F0502020204030204"/>
                <a:ea typeface="+mn-ea"/>
                <a:cs typeface="+mn-cs"/>
              </a:rPr>
              <a:t>WE = Workplace experience</a:t>
            </a:r>
          </a:p>
        </p:txBody>
      </p:sp>
      <p:sp>
        <p:nvSpPr>
          <p:cNvPr id="2" name="Slide Number Placeholder 1">
            <a:extLst>
              <a:ext uri="{FF2B5EF4-FFF2-40B4-BE49-F238E27FC236}">
                <a16:creationId xmlns:a16="http://schemas.microsoft.com/office/drawing/2014/main" id="{7FB46802-CA4E-D75A-8919-5387AEC302BC}"/>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0652FC-2AD3-0140-A404-2F85095173EC}" type="slidenum">
              <a:rPr kumimoji="0" lang="en-US" sz="1200" b="0" i="0" u="none" strike="noStrike" kern="1200" cap="none" spc="0" normalizeH="0" baseline="0" noProof="0" smtClean="0">
                <a:ln>
                  <a:noFill/>
                </a:ln>
                <a:solidFill>
                  <a:srgbClr val="585857">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srgbClr val="585857">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121471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2303E00B1D2A6489FA49A3284897530" ma:contentTypeVersion="18" ma:contentTypeDescription="Create a new document." ma:contentTypeScope="" ma:versionID="dbda96107c961d8428886cf826d3109d">
  <xsd:schema xmlns:xsd="http://www.w3.org/2001/XMLSchema" xmlns:xs="http://www.w3.org/2001/XMLSchema" xmlns:p="http://schemas.microsoft.com/office/2006/metadata/properties" xmlns:ns2="836070ae-bedd-4c8b-98d2-72b5379e158e" xmlns:ns3="b3e6cb3d-b9a4-4d6c-b20d-c65c846de810" targetNamespace="http://schemas.microsoft.com/office/2006/metadata/properties" ma:root="true" ma:fieldsID="fd2819e4702ac15b3c2beb78958d116e" ns2:_="" ns3:_="">
    <xsd:import namespace="836070ae-bedd-4c8b-98d2-72b5379e158e"/>
    <xsd:import namespace="b3e6cb3d-b9a4-4d6c-b20d-c65c846de810"/>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36070ae-bedd-4c8b-98d2-72b5379e158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ef3e5031-7500-42a2-b1b9-89fc153e5d5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3e6cb3d-b9a4-4d6c-b20d-c65c846de810"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43b67ef8-2bbb-458a-afda-b9486a83c130}" ma:internalName="TaxCatchAll" ma:showField="CatchAllData" ma:web="b3e6cb3d-b9a4-4d6c-b20d-c65c846de81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836070ae-bedd-4c8b-98d2-72b5379e158e">
      <Terms xmlns="http://schemas.microsoft.com/office/infopath/2007/PartnerControls"/>
    </lcf76f155ced4ddcb4097134ff3c332f>
    <TaxCatchAll xmlns="b3e6cb3d-b9a4-4d6c-b20d-c65c846de810" xsi:nil="true"/>
  </documentManagement>
</p:properties>
</file>

<file path=customXml/itemProps1.xml><?xml version="1.0" encoding="utf-8"?>
<ds:datastoreItem xmlns:ds="http://schemas.openxmlformats.org/officeDocument/2006/customXml" ds:itemID="{DB4235E7-A019-431B-BBAB-14151644963D}">
  <ds:schemaRefs>
    <ds:schemaRef ds:uri="http://schemas.microsoft.com/sharepoint/v3/contenttype/forms"/>
  </ds:schemaRefs>
</ds:datastoreItem>
</file>

<file path=customXml/itemProps2.xml><?xml version="1.0" encoding="utf-8"?>
<ds:datastoreItem xmlns:ds="http://schemas.openxmlformats.org/officeDocument/2006/customXml" ds:itemID="{F5A7FE5D-B4AC-477F-9487-8D2D8C46255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36070ae-bedd-4c8b-98d2-72b5379e158e"/>
    <ds:schemaRef ds:uri="b3e6cb3d-b9a4-4d6c-b20d-c65c846de81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290C2F6-CC1D-4EBB-BA23-9725BA24C60E}">
  <ds:schemaRefs>
    <ds:schemaRef ds:uri="http://purl.org/dc/terms/"/>
    <ds:schemaRef ds:uri="http://schemas.openxmlformats.org/package/2006/metadata/core-properties"/>
    <ds:schemaRef ds:uri="http://schemas.microsoft.com/office/2006/metadata/properties"/>
    <ds:schemaRef ds:uri="http://purl.org/dc/elements/1.1/"/>
    <ds:schemaRef ds:uri="http://schemas.microsoft.com/office/2006/documentManagement/types"/>
    <ds:schemaRef ds:uri="http://schemas.microsoft.com/office/infopath/2007/PartnerControls"/>
    <ds:schemaRef ds:uri="http://purl.org/dc/dcmitype/"/>
    <ds:schemaRef ds:uri="75ca23ed-fdba-4544-8426-dc162b381dbf"/>
    <ds:schemaRef ds:uri="0b7998e6-b82a-4691-8b94-178a4ba284ea"/>
    <ds:schemaRef ds:uri="http://www.w3.org/XML/1998/namespace"/>
    <ds:schemaRef ds:uri="34398a40-7191-4227-bcad-9bfd48522112"/>
    <ds:schemaRef ds:uri="b5887517-e2cc-4df3-b455-66c8cd86780e"/>
    <ds:schemaRef ds:uri="836070ae-bedd-4c8b-98d2-72b5379e158e"/>
    <ds:schemaRef ds:uri="b3e6cb3d-b9a4-4d6c-b20d-c65c846de810"/>
  </ds:schemaRefs>
</ds:datastoreItem>
</file>

<file path=docProps/app.xml><?xml version="1.0" encoding="utf-8"?>
<Properties xmlns="http://schemas.openxmlformats.org/officeDocument/2006/extended-properties" xmlns:vt="http://schemas.openxmlformats.org/officeDocument/2006/docPropsVTypes">
  <Template/>
  <TotalTime>0</TotalTime>
  <Words>2048</Words>
  <Application>Microsoft Office PowerPoint</Application>
  <PresentationFormat>Widescreen</PresentationFormat>
  <Paragraphs>386</Paragraphs>
  <Slides>17</Slides>
  <Notes>16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Aptos</vt:lpstr>
      <vt:lpstr>Aptos Display</vt:lpstr>
      <vt:lpstr>Aptos Light</vt:lpstr>
      <vt:lpstr>Arial</vt:lpstr>
      <vt:lpstr>Calibri</vt:lpstr>
      <vt:lpstr>Courier New</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Karl Grimes</dc:creator>
  <cp:lastModifiedBy>Mandy Green</cp:lastModifiedBy>
  <cp:revision>5</cp:revision>
  <dcterms:created xsi:type="dcterms:W3CDTF">2025-02-19T10:10:56Z</dcterms:created>
  <dcterms:modified xsi:type="dcterms:W3CDTF">2025-03-16T10:13:02Z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cument_x0020_Type">
    <vt:lpwstr/>
  </property>
  <property fmtid="{D5CDD505-2E9C-101B-9397-08002B2CF9AE}" pid="3" name="MediaServiceImageTags">
    <vt:lpwstr/>
  </property>
  <property fmtid="{D5CDD505-2E9C-101B-9397-08002B2CF9AE}" pid="4" name="Document Type">
    <vt:lpwstr/>
  </property>
  <property fmtid="{D5CDD505-2E9C-101B-9397-08002B2CF9AE}" pid="5" name="ContentTypeId">
    <vt:lpwstr>0x010100F2303E00B1D2A6489FA49A3284897530</vt:lpwstr>
  </property>
</Properties>
</file>