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90E477-3B14-4B72-86CF-1435A7626B2B}" v="11" dt="2025-04-24T07:33:44.9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5" d="100"/>
          <a:sy n="105" d="100"/>
        </p:scale>
        <p:origin x="7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CDA1-148E-0519-5315-D072865379E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BF6D0735-B015-B117-B99E-B5544EAF43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326F9747-794C-6061-E00B-A6187D09732B}"/>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5" name="Footer Placeholder 4">
            <a:extLst>
              <a:ext uri="{FF2B5EF4-FFF2-40B4-BE49-F238E27FC236}">
                <a16:creationId xmlns:a16="http://schemas.microsoft.com/office/drawing/2014/main" id="{1C0C6EF1-0616-65AD-DD96-B012DCA457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47CFC6-4FD3-B597-B291-76D8BBA6EC3F}"/>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1528244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85F3C-519C-84A8-B873-3A8305A11E3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09986D98-03F3-F249-2C2F-C8D83B24DDB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12119AF-7F6F-3A40-2185-8E54F7B3D929}"/>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5" name="Footer Placeholder 4">
            <a:extLst>
              <a:ext uri="{FF2B5EF4-FFF2-40B4-BE49-F238E27FC236}">
                <a16:creationId xmlns:a16="http://schemas.microsoft.com/office/drawing/2014/main" id="{6808601C-1A92-3A3E-46FC-E6F3937650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F80564-C1FE-1581-2522-613D4854DC99}"/>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3655517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F7124D-8060-1D29-C507-1532B716B47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CE6F3DE-F165-F05C-ECB1-B3E9317821B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2CB6F17-D432-81C6-BDBA-BE4DDE6CB80C}"/>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5" name="Footer Placeholder 4">
            <a:extLst>
              <a:ext uri="{FF2B5EF4-FFF2-40B4-BE49-F238E27FC236}">
                <a16:creationId xmlns:a16="http://schemas.microsoft.com/office/drawing/2014/main" id="{0200C885-CC2F-8826-91F0-9491BCE962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FB4713-EE09-8C0D-C95B-E972C5DDEA32}"/>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267948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D3EA1-F65C-7FE2-13FC-89E10B888F1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2B2A258-6809-9247-9390-9E15590B656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9724A25-2C9E-65BE-D206-FFA72BE2D0D6}"/>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5" name="Footer Placeholder 4">
            <a:extLst>
              <a:ext uri="{FF2B5EF4-FFF2-40B4-BE49-F238E27FC236}">
                <a16:creationId xmlns:a16="http://schemas.microsoft.com/office/drawing/2014/main" id="{767D2429-3B5D-902A-54E5-30267E6B09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497C8B-3559-9396-5933-ECC607CE8DD0}"/>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3956505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B9C8C-971F-564F-EE37-669F7EFA1DB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82AA89B-1E1B-E61E-A3FA-0CA04B6168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6DD4B44-6C75-30E5-1E0D-78589175D89F}"/>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5" name="Footer Placeholder 4">
            <a:extLst>
              <a:ext uri="{FF2B5EF4-FFF2-40B4-BE49-F238E27FC236}">
                <a16:creationId xmlns:a16="http://schemas.microsoft.com/office/drawing/2014/main" id="{FFC1E92E-F7ED-25BC-EB7E-600F078A75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AF837E-A923-4279-378F-D6C5DBC07B4B}"/>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348748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B0E9-4AEE-C2AC-CBC2-7E6B7C03D44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E30D4AE-FEE9-16A2-E906-655FC16D0AD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5F2B937-A2B8-C4E1-3343-B65EBBCA0BC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A559AEF-FA5E-2351-672F-64DF44E0556B}"/>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6" name="Footer Placeholder 5">
            <a:extLst>
              <a:ext uri="{FF2B5EF4-FFF2-40B4-BE49-F238E27FC236}">
                <a16:creationId xmlns:a16="http://schemas.microsoft.com/office/drawing/2014/main" id="{E8EF50E8-9935-1634-755C-ED41F63FE4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A3EFF8-3139-3C51-DE36-70381AA34C66}"/>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12913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38136-1760-AC98-68D8-FA5EFF76E0C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3B19EB9-6A9B-9256-0298-95606B8B74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D4D8D3C-F2FD-B286-EDB1-DDCFDB20224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8B4091B4-0BE1-EAD9-C398-6009B4A766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B4B7005-B8B4-F208-23EF-0B5DEDEF9D1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20ACBC6B-8319-8813-B5C0-255A12FB1DB9}"/>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8" name="Footer Placeholder 7">
            <a:extLst>
              <a:ext uri="{FF2B5EF4-FFF2-40B4-BE49-F238E27FC236}">
                <a16:creationId xmlns:a16="http://schemas.microsoft.com/office/drawing/2014/main" id="{FBBC69A5-838C-2C55-B92E-F547804CFB3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1974C51-E6E0-72BE-6842-17BEDD2FE866}"/>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961602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5C68-0BFC-276D-135B-7B78153116A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DF18950-D82A-1563-2E07-50DB8387177B}"/>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4" name="Footer Placeholder 3">
            <a:extLst>
              <a:ext uri="{FF2B5EF4-FFF2-40B4-BE49-F238E27FC236}">
                <a16:creationId xmlns:a16="http://schemas.microsoft.com/office/drawing/2014/main" id="{42BBB150-D3C8-92BE-0DAF-B8D74A9B80B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9BCAB30-E95C-F572-EF4B-CEF1009D675E}"/>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176476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E188F9-6231-4FB5-DBA7-E94C7A64A3C2}"/>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3" name="Footer Placeholder 2">
            <a:extLst>
              <a:ext uri="{FF2B5EF4-FFF2-40B4-BE49-F238E27FC236}">
                <a16:creationId xmlns:a16="http://schemas.microsoft.com/office/drawing/2014/main" id="{93432DD8-222A-C0E6-7A78-06C428E3A7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36CDA3E-66C7-3E77-AF51-2659B38418CA}"/>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352573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FB43C-203C-83AC-D784-D6869EE1496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D09D1DB9-D241-52A9-7632-5BADF72188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0A3277C4-679F-D604-4F16-6BC66EA8E3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F414EC-01DB-AD8A-3D68-2FC39B6CFDF3}"/>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6" name="Footer Placeholder 5">
            <a:extLst>
              <a:ext uri="{FF2B5EF4-FFF2-40B4-BE49-F238E27FC236}">
                <a16:creationId xmlns:a16="http://schemas.microsoft.com/office/drawing/2014/main" id="{2EE8A7E5-A900-2994-056A-D553F23F4D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3052FC-686F-96D8-2D54-B047E87DBB01}"/>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239265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C53CF-D63C-F624-BBD0-5BC43C69283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425DBFD0-77D7-3E6D-ACCE-73FF07DB33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C06CDD3-DABD-6361-EF3D-8544B0D1F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91A1945-6B2D-38B4-8E22-0F05440500FA}"/>
              </a:ext>
            </a:extLst>
          </p:cNvPr>
          <p:cNvSpPr>
            <a:spLocks noGrp="1"/>
          </p:cNvSpPr>
          <p:nvPr>
            <p:ph type="dt" sz="half" idx="10"/>
          </p:nvPr>
        </p:nvSpPr>
        <p:spPr/>
        <p:txBody>
          <a:bodyPr/>
          <a:lstStyle/>
          <a:p>
            <a:fld id="{35E06E3E-9E64-4C18-853D-6201B83B1667}" type="datetimeFigureOut">
              <a:rPr lang="en-GB" smtClean="0"/>
              <a:t>06/05/2025</a:t>
            </a:fld>
            <a:endParaRPr lang="en-GB"/>
          </a:p>
        </p:txBody>
      </p:sp>
      <p:sp>
        <p:nvSpPr>
          <p:cNvPr id="6" name="Footer Placeholder 5">
            <a:extLst>
              <a:ext uri="{FF2B5EF4-FFF2-40B4-BE49-F238E27FC236}">
                <a16:creationId xmlns:a16="http://schemas.microsoft.com/office/drawing/2014/main" id="{8C250A28-5127-0C2E-F279-2F7BEC2B6D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60FDC3-2BA7-9187-0A6B-19C57FD3A516}"/>
              </a:ext>
            </a:extLst>
          </p:cNvPr>
          <p:cNvSpPr>
            <a:spLocks noGrp="1"/>
          </p:cNvSpPr>
          <p:nvPr>
            <p:ph type="sldNum" sz="quarter" idx="12"/>
          </p:nvPr>
        </p:nvSpPr>
        <p:spPr/>
        <p:txBody>
          <a:bodyPr/>
          <a:lstStyle/>
          <a:p>
            <a:fld id="{58ACE62F-E022-4F5D-B008-140BE63A26D2}" type="slidenum">
              <a:rPr lang="en-GB" smtClean="0"/>
              <a:t>‹#›</a:t>
            </a:fld>
            <a:endParaRPr lang="en-GB"/>
          </a:p>
        </p:txBody>
      </p:sp>
    </p:spTree>
    <p:extLst>
      <p:ext uri="{BB962C8B-B14F-4D97-AF65-F5344CB8AC3E}">
        <p14:creationId xmlns:p14="http://schemas.microsoft.com/office/powerpoint/2010/main" val="674863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FD5E23-4CA5-502E-F68A-BC5B1150B6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2E6639F-2EA5-C72A-A0ED-6C5B570193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2C8E360-5E4D-B97E-50AE-38758C687E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E06E3E-9E64-4C18-853D-6201B83B1667}" type="datetimeFigureOut">
              <a:rPr lang="en-GB" smtClean="0"/>
              <a:t>06/05/2025</a:t>
            </a:fld>
            <a:endParaRPr lang="en-GB"/>
          </a:p>
        </p:txBody>
      </p:sp>
      <p:sp>
        <p:nvSpPr>
          <p:cNvPr id="5" name="Footer Placeholder 4">
            <a:extLst>
              <a:ext uri="{FF2B5EF4-FFF2-40B4-BE49-F238E27FC236}">
                <a16:creationId xmlns:a16="http://schemas.microsoft.com/office/drawing/2014/main" id="{B1FCECE9-FAEA-0CC3-4000-1CF7DB2BB7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BEC5558-F6AF-5A23-EA0C-A64E3AD263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8ACE62F-E022-4F5D-B008-140BE63A26D2}" type="slidenum">
              <a:rPr lang="en-GB" smtClean="0"/>
              <a:t>‹#›</a:t>
            </a:fld>
            <a:endParaRPr lang="en-GB"/>
          </a:p>
        </p:txBody>
      </p:sp>
    </p:spTree>
    <p:extLst>
      <p:ext uri="{BB962C8B-B14F-4D97-AF65-F5344CB8AC3E}">
        <p14:creationId xmlns:p14="http://schemas.microsoft.com/office/powerpoint/2010/main" val="2964108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4D669-2AD6-6216-D5F5-83CFFEF6B797}"/>
              </a:ext>
            </a:extLst>
          </p:cNvPr>
          <p:cNvSpPr>
            <a:spLocks noGrp="1"/>
          </p:cNvSpPr>
          <p:nvPr>
            <p:ph type="ctrTitle"/>
          </p:nvPr>
        </p:nvSpPr>
        <p:spPr/>
        <p:txBody>
          <a:bodyPr>
            <a:normAutofit fontScale="90000"/>
          </a:bodyPr>
          <a:lstStyle/>
          <a:p>
            <a:r>
              <a:rPr lang="en-GB" dirty="0"/>
              <a:t>MASTERCLASS:</a:t>
            </a:r>
            <a:br>
              <a:rPr lang="en-GB" dirty="0"/>
            </a:br>
            <a:r>
              <a:rPr lang="en-GB" dirty="0"/>
              <a:t> Using AI to support planning and delivery</a:t>
            </a:r>
          </a:p>
        </p:txBody>
      </p:sp>
      <p:sp>
        <p:nvSpPr>
          <p:cNvPr id="3" name="Subtitle 2">
            <a:extLst>
              <a:ext uri="{FF2B5EF4-FFF2-40B4-BE49-F238E27FC236}">
                <a16:creationId xmlns:a16="http://schemas.microsoft.com/office/drawing/2014/main" id="{A1209CEC-A2E5-4B7E-26DB-A350A473B451}"/>
              </a:ext>
            </a:extLst>
          </p:cNvPr>
          <p:cNvSpPr>
            <a:spLocks noGrp="1"/>
          </p:cNvSpPr>
          <p:nvPr>
            <p:ph type="subTitle" idx="1"/>
          </p:nvPr>
        </p:nvSpPr>
        <p:spPr/>
        <p:txBody>
          <a:bodyPr>
            <a:normAutofit fontScale="92500" lnSpcReduction="10000"/>
          </a:bodyPr>
          <a:lstStyle/>
          <a:p>
            <a:r>
              <a:rPr lang="en-GB" dirty="0"/>
              <a:t>Rob Howe, Head of Learning Technology, The University of Northampton</a:t>
            </a:r>
          </a:p>
          <a:p>
            <a:r>
              <a:rPr lang="en-GB" dirty="0"/>
              <a:t>Presentation at: South Midlands Careers Hub 30</a:t>
            </a:r>
            <a:r>
              <a:rPr lang="en-GB" baseline="30000" dirty="0"/>
              <a:t>th</a:t>
            </a:r>
            <a:r>
              <a:rPr lang="en-GB" dirty="0"/>
              <a:t> April 2025</a:t>
            </a:r>
          </a:p>
          <a:p>
            <a:endParaRPr lang="en-GB" dirty="0"/>
          </a:p>
          <a:p>
            <a:r>
              <a:rPr lang="en-GB" dirty="0"/>
              <a:t>(Rob.Howe@northampton.ac.uk)</a:t>
            </a:r>
          </a:p>
          <a:p>
            <a:endParaRPr lang="en-GB" dirty="0"/>
          </a:p>
        </p:txBody>
      </p:sp>
    </p:spTree>
    <p:extLst>
      <p:ext uri="{BB962C8B-B14F-4D97-AF65-F5344CB8AC3E}">
        <p14:creationId xmlns:p14="http://schemas.microsoft.com/office/powerpoint/2010/main" val="2595331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CB835-1517-FCBB-BB3D-569A8FEDD5B5}"/>
              </a:ext>
            </a:extLst>
          </p:cNvPr>
          <p:cNvSpPr>
            <a:spLocks noGrp="1"/>
          </p:cNvSpPr>
          <p:nvPr>
            <p:ph type="title"/>
          </p:nvPr>
        </p:nvSpPr>
        <p:spPr/>
        <p:txBody>
          <a:bodyPr/>
          <a:lstStyle/>
          <a:p>
            <a:r>
              <a:rPr lang="en-GB" dirty="0"/>
              <a:t>Where are you currently on AI?</a:t>
            </a:r>
          </a:p>
        </p:txBody>
      </p:sp>
      <p:cxnSp>
        <p:nvCxnSpPr>
          <p:cNvPr id="5" name="Straight Connector 4">
            <a:extLst>
              <a:ext uri="{FF2B5EF4-FFF2-40B4-BE49-F238E27FC236}">
                <a16:creationId xmlns:a16="http://schemas.microsoft.com/office/drawing/2014/main" id="{874FD491-4C94-209A-72B5-D21AAE4BC2CB}"/>
              </a:ext>
            </a:extLst>
          </p:cNvPr>
          <p:cNvCxnSpPr>
            <a:cxnSpLocks/>
          </p:cNvCxnSpPr>
          <p:nvPr/>
        </p:nvCxnSpPr>
        <p:spPr>
          <a:xfrm>
            <a:off x="6096000" y="2286000"/>
            <a:ext cx="0" cy="3601616"/>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B269AC7-EF36-28A7-A007-0B47A9342283}"/>
              </a:ext>
            </a:extLst>
          </p:cNvPr>
          <p:cNvCxnSpPr/>
          <p:nvPr/>
        </p:nvCxnSpPr>
        <p:spPr>
          <a:xfrm>
            <a:off x="1679510" y="4096139"/>
            <a:ext cx="9218645"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53233CE7-104F-0ED0-1436-05425E15EE8E}"/>
              </a:ext>
            </a:extLst>
          </p:cNvPr>
          <p:cNvSpPr txBox="1"/>
          <p:nvPr/>
        </p:nvSpPr>
        <p:spPr>
          <a:xfrm>
            <a:off x="5374432" y="1671103"/>
            <a:ext cx="2388636" cy="369332"/>
          </a:xfrm>
          <a:prstGeom prst="rect">
            <a:avLst/>
          </a:prstGeom>
          <a:noFill/>
        </p:spPr>
        <p:txBody>
          <a:bodyPr wrap="square" rtlCol="0">
            <a:spAutoFit/>
          </a:bodyPr>
          <a:lstStyle/>
          <a:p>
            <a:r>
              <a:rPr lang="en-GB" dirty="0"/>
              <a:t>Confident</a:t>
            </a:r>
          </a:p>
        </p:txBody>
      </p:sp>
      <p:sp>
        <p:nvSpPr>
          <p:cNvPr id="9" name="TextBox 8">
            <a:extLst>
              <a:ext uri="{FF2B5EF4-FFF2-40B4-BE49-F238E27FC236}">
                <a16:creationId xmlns:a16="http://schemas.microsoft.com/office/drawing/2014/main" id="{CFAB7405-147D-2989-7CA9-B82459642AF0}"/>
              </a:ext>
            </a:extLst>
          </p:cNvPr>
          <p:cNvSpPr txBox="1"/>
          <p:nvPr/>
        </p:nvSpPr>
        <p:spPr>
          <a:xfrm>
            <a:off x="5374432" y="6154815"/>
            <a:ext cx="2388636" cy="369332"/>
          </a:xfrm>
          <a:prstGeom prst="rect">
            <a:avLst/>
          </a:prstGeom>
          <a:noFill/>
        </p:spPr>
        <p:txBody>
          <a:bodyPr wrap="square" rtlCol="0">
            <a:spAutoFit/>
          </a:bodyPr>
          <a:lstStyle/>
          <a:p>
            <a:r>
              <a:rPr lang="en-GB" dirty="0"/>
              <a:t>Less Confident</a:t>
            </a:r>
          </a:p>
        </p:txBody>
      </p:sp>
      <p:sp>
        <p:nvSpPr>
          <p:cNvPr id="10" name="TextBox 9">
            <a:extLst>
              <a:ext uri="{FF2B5EF4-FFF2-40B4-BE49-F238E27FC236}">
                <a16:creationId xmlns:a16="http://schemas.microsoft.com/office/drawing/2014/main" id="{48DF17C1-62FF-BD06-B68C-2984DDA05A70}"/>
              </a:ext>
            </a:extLst>
          </p:cNvPr>
          <p:cNvSpPr txBox="1"/>
          <p:nvPr/>
        </p:nvSpPr>
        <p:spPr>
          <a:xfrm>
            <a:off x="9750487" y="4277315"/>
            <a:ext cx="1847464" cy="369332"/>
          </a:xfrm>
          <a:prstGeom prst="rect">
            <a:avLst/>
          </a:prstGeom>
          <a:noFill/>
        </p:spPr>
        <p:txBody>
          <a:bodyPr wrap="square" rtlCol="0">
            <a:spAutoFit/>
          </a:bodyPr>
          <a:lstStyle/>
          <a:p>
            <a:r>
              <a:rPr lang="en-GB" dirty="0"/>
              <a:t>Optimistic</a:t>
            </a:r>
          </a:p>
        </p:txBody>
      </p:sp>
      <p:sp>
        <p:nvSpPr>
          <p:cNvPr id="11" name="TextBox 10">
            <a:extLst>
              <a:ext uri="{FF2B5EF4-FFF2-40B4-BE49-F238E27FC236}">
                <a16:creationId xmlns:a16="http://schemas.microsoft.com/office/drawing/2014/main" id="{2AC49423-742A-96FD-3FF6-84DDC8148AC5}"/>
              </a:ext>
            </a:extLst>
          </p:cNvPr>
          <p:cNvSpPr txBox="1"/>
          <p:nvPr/>
        </p:nvSpPr>
        <p:spPr>
          <a:xfrm>
            <a:off x="838200" y="4189445"/>
            <a:ext cx="1847464" cy="369332"/>
          </a:xfrm>
          <a:prstGeom prst="rect">
            <a:avLst/>
          </a:prstGeom>
          <a:noFill/>
        </p:spPr>
        <p:txBody>
          <a:bodyPr wrap="square" rtlCol="0">
            <a:spAutoFit/>
          </a:bodyPr>
          <a:lstStyle/>
          <a:p>
            <a:r>
              <a:rPr lang="en-GB" dirty="0"/>
              <a:t>Pessimistic</a:t>
            </a:r>
          </a:p>
        </p:txBody>
      </p:sp>
      <p:sp>
        <p:nvSpPr>
          <p:cNvPr id="12" name="TextBox 11">
            <a:extLst>
              <a:ext uri="{FF2B5EF4-FFF2-40B4-BE49-F238E27FC236}">
                <a16:creationId xmlns:a16="http://schemas.microsoft.com/office/drawing/2014/main" id="{C278F901-BF4C-22F8-F16F-52FC49E029E9}"/>
              </a:ext>
            </a:extLst>
          </p:cNvPr>
          <p:cNvSpPr txBox="1"/>
          <p:nvPr/>
        </p:nvSpPr>
        <p:spPr>
          <a:xfrm>
            <a:off x="7744407" y="2442538"/>
            <a:ext cx="858415" cy="1323439"/>
          </a:xfrm>
          <a:prstGeom prst="rect">
            <a:avLst/>
          </a:prstGeom>
          <a:noFill/>
        </p:spPr>
        <p:txBody>
          <a:bodyPr wrap="square" rtlCol="0">
            <a:spAutoFit/>
          </a:bodyPr>
          <a:lstStyle/>
          <a:p>
            <a:r>
              <a:rPr lang="en-GB" sz="8000" dirty="0"/>
              <a:t>2</a:t>
            </a:r>
          </a:p>
        </p:txBody>
      </p:sp>
      <p:sp>
        <p:nvSpPr>
          <p:cNvPr id="13" name="TextBox 12">
            <a:extLst>
              <a:ext uri="{FF2B5EF4-FFF2-40B4-BE49-F238E27FC236}">
                <a16:creationId xmlns:a16="http://schemas.microsoft.com/office/drawing/2014/main" id="{A7172FA9-B47E-03CF-852B-B0CC7DF77C69}"/>
              </a:ext>
            </a:extLst>
          </p:cNvPr>
          <p:cNvSpPr txBox="1"/>
          <p:nvPr/>
        </p:nvSpPr>
        <p:spPr>
          <a:xfrm>
            <a:off x="7875037" y="4696941"/>
            <a:ext cx="858415" cy="1323439"/>
          </a:xfrm>
          <a:prstGeom prst="rect">
            <a:avLst/>
          </a:prstGeom>
          <a:noFill/>
        </p:spPr>
        <p:txBody>
          <a:bodyPr wrap="square" rtlCol="0">
            <a:spAutoFit/>
          </a:bodyPr>
          <a:lstStyle/>
          <a:p>
            <a:r>
              <a:rPr lang="en-GB" sz="8000" dirty="0"/>
              <a:t>4</a:t>
            </a:r>
          </a:p>
        </p:txBody>
      </p:sp>
      <p:sp>
        <p:nvSpPr>
          <p:cNvPr id="14" name="TextBox 13">
            <a:extLst>
              <a:ext uri="{FF2B5EF4-FFF2-40B4-BE49-F238E27FC236}">
                <a16:creationId xmlns:a16="http://schemas.microsoft.com/office/drawing/2014/main" id="{48E3C7E7-0969-1924-BE98-BB49967E633F}"/>
              </a:ext>
            </a:extLst>
          </p:cNvPr>
          <p:cNvSpPr txBox="1"/>
          <p:nvPr/>
        </p:nvSpPr>
        <p:spPr>
          <a:xfrm>
            <a:off x="3458549" y="2416360"/>
            <a:ext cx="858415" cy="1323439"/>
          </a:xfrm>
          <a:prstGeom prst="rect">
            <a:avLst/>
          </a:prstGeom>
          <a:noFill/>
        </p:spPr>
        <p:txBody>
          <a:bodyPr wrap="square" rtlCol="0">
            <a:spAutoFit/>
          </a:bodyPr>
          <a:lstStyle/>
          <a:p>
            <a:r>
              <a:rPr lang="en-GB" sz="8000" dirty="0"/>
              <a:t>1</a:t>
            </a:r>
          </a:p>
        </p:txBody>
      </p:sp>
      <p:sp>
        <p:nvSpPr>
          <p:cNvPr id="15" name="TextBox 14">
            <a:extLst>
              <a:ext uri="{FF2B5EF4-FFF2-40B4-BE49-F238E27FC236}">
                <a16:creationId xmlns:a16="http://schemas.microsoft.com/office/drawing/2014/main" id="{285A0B42-680A-2822-E54A-74A0E2F9F9E7}"/>
              </a:ext>
            </a:extLst>
          </p:cNvPr>
          <p:cNvSpPr txBox="1"/>
          <p:nvPr/>
        </p:nvSpPr>
        <p:spPr>
          <a:xfrm>
            <a:off x="3495871" y="4696941"/>
            <a:ext cx="858415" cy="1323439"/>
          </a:xfrm>
          <a:prstGeom prst="rect">
            <a:avLst/>
          </a:prstGeom>
          <a:noFill/>
        </p:spPr>
        <p:txBody>
          <a:bodyPr wrap="square" rtlCol="0">
            <a:spAutoFit/>
          </a:bodyPr>
          <a:lstStyle/>
          <a:p>
            <a:r>
              <a:rPr lang="en-GB" sz="8000" dirty="0"/>
              <a:t>3</a:t>
            </a:r>
          </a:p>
        </p:txBody>
      </p:sp>
    </p:spTree>
    <p:extLst>
      <p:ext uri="{BB962C8B-B14F-4D97-AF65-F5344CB8AC3E}">
        <p14:creationId xmlns:p14="http://schemas.microsoft.com/office/powerpoint/2010/main" val="2279284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74FF4-063F-5DA9-82BB-1A2F6ADCFBD6}"/>
              </a:ext>
            </a:extLst>
          </p:cNvPr>
          <p:cNvSpPr>
            <a:spLocks noGrp="1"/>
          </p:cNvSpPr>
          <p:nvPr>
            <p:ph type="title"/>
          </p:nvPr>
        </p:nvSpPr>
        <p:spPr/>
        <p:txBody>
          <a:bodyPr/>
          <a:lstStyle/>
          <a:p>
            <a:r>
              <a:rPr lang="en-GB" dirty="0"/>
              <a:t>How accurate is gAI? The importance of the prompt.</a:t>
            </a:r>
          </a:p>
        </p:txBody>
      </p:sp>
      <p:sp>
        <p:nvSpPr>
          <p:cNvPr id="3" name="Content Placeholder 2">
            <a:extLst>
              <a:ext uri="{FF2B5EF4-FFF2-40B4-BE49-F238E27FC236}">
                <a16:creationId xmlns:a16="http://schemas.microsoft.com/office/drawing/2014/main" id="{85A6E403-C1D7-DB44-6466-9A5BF03ED9C9}"/>
              </a:ext>
            </a:extLst>
          </p:cNvPr>
          <p:cNvSpPr>
            <a:spLocks noGrp="1"/>
          </p:cNvSpPr>
          <p:nvPr>
            <p:ph idx="1"/>
          </p:nvPr>
        </p:nvSpPr>
        <p:spPr/>
        <p:txBody>
          <a:bodyPr/>
          <a:lstStyle/>
          <a:p>
            <a:pPr marL="0" indent="0">
              <a:buNone/>
            </a:pPr>
            <a:r>
              <a:rPr lang="en-GB" dirty="0"/>
              <a:t>In your preferred gAI tool (Copilot, Chat GTP, Claude etc)</a:t>
            </a:r>
          </a:p>
          <a:p>
            <a:pPr marL="0" indent="0">
              <a:buNone/>
            </a:pPr>
            <a:endParaRPr lang="en-GB" dirty="0"/>
          </a:p>
          <a:p>
            <a:pPr marL="0" indent="0">
              <a:buNone/>
            </a:pPr>
            <a:r>
              <a:rPr lang="en-GB" dirty="0"/>
              <a:t>“Write a biography for [your name] who is [some details about you]”</a:t>
            </a:r>
          </a:p>
          <a:p>
            <a:pPr marL="0" indent="0">
              <a:buNone/>
            </a:pPr>
            <a:endParaRPr lang="en-GB" dirty="0"/>
          </a:p>
          <a:p>
            <a:pPr marL="0" indent="0">
              <a:buNone/>
            </a:pPr>
            <a:r>
              <a:rPr lang="en-GB" dirty="0"/>
              <a:t>Questions:</a:t>
            </a:r>
          </a:p>
          <a:p>
            <a:pPr marL="0" indent="0">
              <a:buNone/>
            </a:pPr>
            <a:r>
              <a:rPr lang="en-GB" dirty="0"/>
              <a:t>What do you notice about the response? </a:t>
            </a:r>
          </a:p>
          <a:p>
            <a:pPr marL="0" indent="0">
              <a:buNone/>
            </a:pPr>
            <a:r>
              <a:rPr lang="en-GB" dirty="0"/>
              <a:t>Is it accurate?</a:t>
            </a:r>
          </a:p>
          <a:p>
            <a:pPr marL="0" indent="0">
              <a:buNone/>
            </a:pPr>
            <a:r>
              <a:rPr lang="en-GB" dirty="0"/>
              <a:t>Why may it not be accurate and what can you do to improve it?</a:t>
            </a:r>
          </a:p>
          <a:p>
            <a:pPr marL="0" indent="0">
              <a:buNone/>
            </a:pPr>
            <a:endParaRPr lang="en-GB" dirty="0"/>
          </a:p>
        </p:txBody>
      </p:sp>
    </p:spTree>
    <p:extLst>
      <p:ext uri="{BB962C8B-B14F-4D97-AF65-F5344CB8AC3E}">
        <p14:creationId xmlns:p14="http://schemas.microsoft.com/office/powerpoint/2010/main" val="156863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B5CBA-7635-D9BC-AAE9-9BD3967E8AA6}"/>
              </a:ext>
            </a:extLst>
          </p:cNvPr>
          <p:cNvSpPr>
            <a:spLocks noGrp="1"/>
          </p:cNvSpPr>
          <p:nvPr>
            <p:ph type="title"/>
          </p:nvPr>
        </p:nvSpPr>
        <p:spPr/>
        <p:txBody>
          <a:bodyPr/>
          <a:lstStyle/>
          <a:p>
            <a:r>
              <a:rPr lang="en-GB" dirty="0"/>
              <a:t>The secrets of prompting</a:t>
            </a:r>
          </a:p>
        </p:txBody>
      </p:sp>
      <p:sp>
        <p:nvSpPr>
          <p:cNvPr id="3" name="Content Placeholder 2">
            <a:extLst>
              <a:ext uri="{FF2B5EF4-FFF2-40B4-BE49-F238E27FC236}">
                <a16:creationId xmlns:a16="http://schemas.microsoft.com/office/drawing/2014/main" id="{EA8A5576-1898-7B86-A668-4D40F13E7E08}"/>
              </a:ext>
            </a:extLst>
          </p:cNvPr>
          <p:cNvSpPr>
            <a:spLocks noGrp="1"/>
          </p:cNvSpPr>
          <p:nvPr>
            <p:ph idx="1"/>
          </p:nvPr>
        </p:nvSpPr>
        <p:spPr/>
        <p:txBody>
          <a:bodyPr>
            <a:normAutofit fontScale="92500" lnSpcReduction="10000"/>
          </a:bodyPr>
          <a:lstStyle/>
          <a:p>
            <a:pPr algn="l">
              <a:spcAft>
                <a:spcPts val="750"/>
              </a:spcAft>
              <a:buFont typeface="Arial" panose="020B0604020202020204" pitchFamily="34" charset="0"/>
              <a:buChar char="•"/>
            </a:pPr>
            <a:r>
              <a:rPr lang="en-GB" b="0" i="0" dirty="0">
                <a:solidFill>
                  <a:srgbClr val="333333"/>
                </a:solidFill>
                <a:effectLst/>
                <a:latin typeface="Verdana" panose="020B0604030504040204" pitchFamily="34" charset="0"/>
              </a:rPr>
              <a:t>Goal (What do you want to get from the gAI?) </a:t>
            </a:r>
          </a:p>
          <a:p>
            <a:pPr algn="l">
              <a:spcAft>
                <a:spcPts val="750"/>
              </a:spcAft>
              <a:buFont typeface="Arial" panose="020B0604020202020204" pitchFamily="34" charset="0"/>
              <a:buChar char="•"/>
            </a:pPr>
            <a:r>
              <a:rPr lang="en-GB" b="0" i="0" dirty="0">
                <a:solidFill>
                  <a:srgbClr val="333333"/>
                </a:solidFill>
                <a:effectLst/>
                <a:latin typeface="Verdana" panose="020B0604030504040204" pitchFamily="34" charset="0"/>
              </a:rPr>
              <a:t>Context (Why do you need it?) </a:t>
            </a:r>
          </a:p>
          <a:p>
            <a:pPr algn="l">
              <a:spcAft>
                <a:spcPts val="750"/>
              </a:spcAft>
              <a:buFont typeface="Arial" panose="020B0604020202020204" pitchFamily="34" charset="0"/>
              <a:buChar char="•"/>
            </a:pPr>
            <a:r>
              <a:rPr lang="en-GB" b="0" i="0" dirty="0">
                <a:solidFill>
                  <a:srgbClr val="333333"/>
                </a:solidFill>
                <a:effectLst/>
                <a:latin typeface="Verdana" panose="020B0604030504040204" pitchFamily="34" charset="0"/>
              </a:rPr>
              <a:t>Source (What sources of information should be used?) </a:t>
            </a:r>
          </a:p>
          <a:p>
            <a:pPr algn="l">
              <a:spcAft>
                <a:spcPts val="750"/>
              </a:spcAft>
              <a:buFont typeface="Arial" panose="020B0604020202020204" pitchFamily="34" charset="0"/>
              <a:buChar char="•"/>
            </a:pPr>
            <a:r>
              <a:rPr lang="en-GB" b="0" i="0" dirty="0">
                <a:solidFill>
                  <a:srgbClr val="333333"/>
                </a:solidFill>
                <a:effectLst/>
                <a:latin typeface="Verdana" panose="020B0604030504040204" pitchFamily="34" charset="0"/>
              </a:rPr>
              <a:t>Expectations (What format do you want the output to be in?) </a:t>
            </a:r>
          </a:p>
          <a:p>
            <a:pPr marL="0" indent="0">
              <a:buNone/>
            </a:pPr>
            <a:endParaRPr lang="en-GB" dirty="0"/>
          </a:p>
          <a:p>
            <a:pPr marL="0" indent="0">
              <a:buNone/>
            </a:pPr>
            <a:r>
              <a:rPr lang="en-GB" b="0" i="0" dirty="0">
                <a:solidFill>
                  <a:srgbClr val="333333"/>
                </a:solidFill>
                <a:effectLst/>
                <a:latin typeface="Verdana" panose="020B0604030504040204" pitchFamily="34" charset="0"/>
              </a:rPr>
              <a:t>e.g. “I am a second year University student researching the Industrial revolution. Please provide a historical list of the key dates that I need to research. Use academic sources rather than generic media. Provide the output as a list” </a:t>
            </a:r>
            <a:endParaRPr lang="en-GB" dirty="0"/>
          </a:p>
          <a:p>
            <a:pPr marL="0" indent="0">
              <a:buNone/>
            </a:pPr>
            <a:endParaRPr lang="en-GB" dirty="0"/>
          </a:p>
        </p:txBody>
      </p:sp>
    </p:spTree>
    <p:extLst>
      <p:ext uri="{BB962C8B-B14F-4D97-AF65-F5344CB8AC3E}">
        <p14:creationId xmlns:p14="http://schemas.microsoft.com/office/powerpoint/2010/main" val="1152544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A63F-E1E9-84AF-090F-8A89DDE4CAC8}"/>
              </a:ext>
            </a:extLst>
          </p:cNvPr>
          <p:cNvSpPr>
            <a:spLocks noGrp="1"/>
          </p:cNvSpPr>
          <p:nvPr>
            <p:ph type="title"/>
          </p:nvPr>
        </p:nvSpPr>
        <p:spPr/>
        <p:txBody>
          <a:bodyPr/>
          <a:lstStyle/>
          <a:p>
            <a:r>
              <a:rPr lang="en-GB" dirty="0"/>
              <a:t>Develop resources and presentations</a:t>
            </a:r>
          </a:p>
        </p:txBody>
      </p:sp>
      <p:sp>
        <p:nvSpPr>
          <p:cNvPr id="3" name="Content Placeholder 2">
            <a:extLst>
              <a:ext uri="{FF2B5EF4-FFF2-40B4-BE49-F238E27FC236}">
                <a16:creationId xmlns:a16="http://schemas.microsoft.com/office/drawing/2014/main" id="{E69FBCED-EE81-AC37-FE06-4438AC619702}"/>
              </a:ext>
            </a:extLst>
          </p:cNvPr>
          <p:cNvSpPr>
            <a:spLocks noGrp="1"/>
          </p:cNvSpPr>
          <p:nvPr>
            <p:ph idx="1"/>
          </p:nvPr>
        </p:nvSpPr>
        <p:spPr/>
        <p:txBody>
          <a:bodyPr/>
          <a:lstStyle/>
          <a:p>
            <a:r>
              <a:rPr lang="en-GB" dirty="0"/>
              <a:t>“Create a presentation on [your choice of subject]. There will be 5 slides and this should be aimed at 19 year old students.”</a:t>
            </a:r>
          </a:p>
          <a:p>
            <a:endParaRPr lang="en-GB" dirty="0"/>
          </a:p>
          <a:p>
            <a:pPr marL="0" indent="0">
              <a:buNone/>
            </a:pPr>
            <a:r>
              <a:rPr lang="en-GB" dirty="0"/>
              <a:t>Next step: use the answer as the first stage of a conversation. Refine the answer by using more details from the suggested prompts.</a:t>
            </a:r>
          </a:p>
        </p:txBody>
      </p:sp>
    </p:spTree>
    <p:extLst>
      <p:ext uri="{BB962C8B-B14F-4D97-AF65-F5344CB8AC3E}">
        <p14:creationId xmlns:p14="http://schemas.microsoft.com/office/powerpoint/2010/main" val="355026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B2B79-C904-F150-DCE0-16172397AE10}"/>
              </a:ext>
            </a:extLst>
          </p:cNvPr>
          <p:cNvSpPr>
            <a:spLocks noGrp="1"/>
          </p:cNvSpPr>
          <p:nvPr>
            <p:ph type="title"/>
          </p:nvPr>
        </p:nvSpPr>
        <p:spPr/>
        <p:txBody>
          <a:bodyPr/>
          <a:lstStyle/>
          <a:p>
            <a:r>
              <a:rPr lang="en-GB" dirty="0"/>
              <a:t>Change personas to develop simulations</a:t>
            </a:r>
          </a:p>
        </p:txBody>
      </p:sp>
      <p:sp>
        <p:nvSpPr>
          <p:cNvPr id="3" name="Content Placeholder 2">
            <a:extLst>
              <a:ext uri="{FF2B5EF4-FFF2-40B4-BE49-F238E27FC236}">
                <a16:creationId xmlns:a16="http://schemas.microsoft.com/office/drawing/2014/main" id="{FDBDC25F-B8AA-88BB-610E-33CCFD187B4E}"/>
              </a:ext>
            </a:extLst>
          </p:cNvPr>
          <p:cNvSpPr>
            <a:spLocks noGrp="1"/>
          </p:cNvSpPr>
          <p:nvPr>
            <p:ph idx="1"/>
          </p:nvPr>
        </p:nvSpPr>
        <p:spPr/>
        <p:txBody>
          <a:bodyPr/>
          <a:lstStyle/>
          <a:p>
            <a:r>
              <a:rPr lang="en-GB" dirty="0"/>
              <a:t>“You are a 40 year old interviewer in an accountancy business. I am being interviewed by you. Ask me 10 questions as part of the interview process and provide feedback on my response after each of my answers. Each question should be asked one at a time”.</a:t>
            </a:r>
          </a:p>
        </p:txBody>
      </p:sp>
    </p:spTree>
    <p:extLst>
      <p:ext uri="{BB962C8B-B14F-4D97-AF65-F5344CB8AC3E}">
        <p14:creationId xmlns:p14="http://schemas.microsoft.com/office/powerpoint/2010/main" val="180730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EB44A-418B-5990-5620-E04C846BEE5D}"/>
              </a:ext>
            </a:extLst>
          </p:cNvPr>
          <p:cNvSpPr>
            <a:spLocks noGrp="1"/>
          </p:cNvSpPr>
          <p:nvPr>
            <p:ph type="title"/>
          </p:nvPr>
        </p:nvSpPr>
        <p:spPr/>
        <p:txBody>
          <a:bodyPr/>
          <a:lstStyle/>
          <a:p>
            <a:r>
              <a:rPr lang="en-GB" dirty="0"/>
              <a:t>Other ideas?</a:t>
            </a:r>
          </a:p>
        </p:txBody>
      </p:sp>
      <p:sp>
        <p:nvSpPr>
          <p:cNvPr id="3" name="Content Placeholder 2">
            <a:extLst>
              <a:ext uri="{FF2B5EF4-FFF2-40B4-BE49-F238E27FC236}">
                <a16:creationId xmlns:a16="http://schemas.microsoft.com/office/drawing/2014/main" id="{17CF576A-6E3E-4AF5-5452-22C37DCBF40A}"/>
              </a:ext>
            </a:extLst>
          </p:cNvPr>
          <p:cNvSpPr>
            <a:spLocks noGrp="1"/>
          </p:cNvSpPr>
          <p:nvPr>
            <p:ph idx="1"/>
          </p:nvPr>
        </p:nvSpPr>
        <p:spPr/>
        <p:txBody>
          <a:bodyPr/>
          <a:lstStyle/>
          <a:p>
            <a:r>
              <a:rPr lang="en-GB" dirty="0"/>
              <a:t>If you do a meeting on Microsoft Teams, record it, then copy and paste the written transcription into an AI tool and ask it to create minutes of the conversation/meeting for you.</a:t>
            </a:r>
          </a:p>
          <a:p>
            <a:r>
              <a:rPr lang="en-GB" dirty="0"/>
              <a:t>write a job description for the role of XXX at XXX, where the person specification states the following knowledge, skills and experience is needed</a:t>
            </a:r>
          </a:p>
          <a:p>
            <a:r>
              <a:rPr lang="en-GB" dirty="0"/>
              <a:t>write a 200 word business case why me attending </a:t>
            </a:r>
            <a:r>
              <a:rPr lang="en-GB" dirty="0" err="1"/>
              <a:t>xyz</a:t>
            </a:r>
            <a:r>
              <a:rPr lang="en-GB" dirty="0"/>
              <a:t> training is important' or 'write a 200 word business case why it's important to procure and use </a:t>
            </a:r>
            <a:r>
              <a:rPr lang="en-GB" dirty="0" err="1"/>
              <a:t>xyz</a:t>
            </a:r>
            <a:endParaRPr lang="en-GB" dirty="0"/>
          </a:p>
          <a:p>
            <a:endParaRPr lang="en-GB" dirty="0"/>
          </a:p>
        </p:txBody>
      </p:sp>
    </p:spTree>
    <p:extLst>
      <p:ext uri="{BB962C8B-B14F-4D97-AF65-F5344CB8AC3E}">
        <p14:creationId xmlns:p14="http://schemas.microsoft.com/office/powerpoint/2010/main" val="2972953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888CC-063D-D68A-2963-5FA36974E932}"/>
              </a:ext>
            </a:extLst>
          </p:cNvPr>
          <p:cNvSpPr>
            <a:spLocks noGrp="1"/>
          </p:cNvSpPr>
          <p:nvPr>
            <p:ph type="title"/>
          </p:nvPr>
        </p:nvSpPr>
        <p:spPr/>
        <p:txBody>
          <a:bodyPr/>
          <a:lstStyle/>
          <a:p>
            <a:r>
              <a:rPr lang="en-GB" dirty="0"/>
              <a:t>Fun stuff</a:t>
            </a:r>
          </a:p>
        </p:txBody>
      </p:sp>
      <p:sp>
        <p:nvSpPr>
          <p:cNvPr id="3" name="Content Placeholder 2">
            <a:extLst>
              <a:ext uri="{FF2B5EF4-FFF2-40B4-BE49-F238E27FC236}">
                <a16:creationId xmlns:a16="http://schemas.microsoft.com/office/drawing/2014/main" id="{0470C3E3-8880-D959-9AC2-90076C82A3F2}"/>
              </a:ext>
            </a:extLst>
          </p:cNvPr>
          <p:cNvSpPr>
            <a:spLocks noGrp="1"/>
          </p:cNvSpPr>
          <p:nvPr>
            <p:ph idx="1"/>
          </p:nvPr>
        </p:nvSpPr>
        <p:spPr/>
        <p:txBody>
          <a:bodyPr/>
          <a:lstStyle/>
          <a:p>
            <a:r>
              <a:rPr lang="en-GB" dirty="0"/>
              <a:t>“lets play an adventure game based on the Hobbit. I will start from my house and journey to </a:t>
            </a:r>
            <a:r>
              <a:rPr lang="en-GB" dirty="0" err="1"/>
              <a:t>Maudor</a:t>
            </a:r>
            <a:r>
              <a:rPr lang="en-GB" dirty="0"/>
              <a:t>. Please present scenarios one at a time and let me choose the next path on my journey. Then present the next scenario”</a:t>
            </a:r>
          </a:p>
          <a:p>
            <a:r>
              <a:rPr lang="en-GB" dirty="0"/>
              <a:t>One of my favourite films is 'Catch me if you can', please give me some good ideas for similar films</a:t>
            </a:r>
          </a:p>
          <a:p>
            <a:r>
              <a:rPr lang="en-GB" dirty="0"/>
              <a:t>My wife/husband/partner is called [insert name], and doesn't like getting older, can you write a four line poem saying I still love them</a:t>
            </a:r>
          </a:p>
          <a:p>
            <a:endParaRPr lang="en-GB" dirty="0"/>
          </a:p>
        </p:txBody>
      </p:sp>
    </p:spTree>
    <p:extLst>
      <p:ext uri="{BB962C8B-B14F-4D97-AF65-F5344CB8AC3E}">
        <p14:creationId xmlns:p14="http://schemas.microsoft.com/office/powerpoint/2010/main" val="331942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9E194-6ED3-1199-22FF-98137B9F6A48}"/>
              </a:ext>
            </a:extLst>
          </p:cNvPr>
          <p:cNvSpPr>
            <a:spLocks noGrp="1"/>
          </p:cNvSpPr>
          <p:nvPr>
            <p:ph type="ctrTitle"/>
          </p:nvPr>
        </p:nvSpPr>
        <p:spPr/>
        <p:txBody>
          <a:bodyPr/>
          <a:lstStyle/>
          <a:p>
            <a:r>
              <a:rPr lang="en-GB" dirty="0"/>
              <a:t>Thank you for your time</a:t>
            </a:r>
          </a:p>
        </p:txBody>
      </p:sp>
      <p:sp>
        <p:nvSpPr>
          <p:cNvPr id="3" name="Subtitle 2">
            <a:extLst>
              <a:ext uri="{FF2B5EF4-FFF2-40B4-BE49-F238E27FC236}">
                <a16:creationId xmlns:a16="http://schemas.microsoft.com/office/drawing/2014/main" id="{D5007A69-594A-D943-F7F3-B5143BAFEC8D}"/>
              </a:ext>
            </a:extLst>
          </p:cNvPr>
          <p:cNvSpPr>
            <a:spLocks noGrp="1"/>
          </p:cNvSpPr>
          <p:nvPr>
            <p:ph type="subTitle" idx="1"/>
          </p:nvPr>
        </p:nvSpPr>
        <p:spPr/>
        <p:txBody>
          <a:bodyPr/>
          <a:lstStyle/>
          <a:p>
            <a:r>
              <a:rPr lang="en-GB" dirty="0"/>
              <a:t>Any questions?</a:t>
            </a:r>
          </a:p>
          <a:p>
            <a:r>
              <a:rPr lang="en-GB" dirty="0"/>
              <a:t>Rob.Howe@northampton.ac.uk</a:t>
            </a:r>
          </a:p>
        </p:txBody>
      </p:sp>
    </p:spTree>
    <p:extLst>
      <p:ext uri="{BB962C8B-B14F-4D97-AF65-F5344CB8AC3E}">
        <p14:creationId xmlns:p14="http://schemas.microsoft.com/office/powerpoint/2010/main" val="25586207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550</Words>
  <Application>Microsoft Office PowerPoint</Application>
  <PresentationFormat>Widescreen</PresentationFormat>
  <Paragraphs>47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Verdana</vt:lpstr>
      <vt:lpstr>Office Theme</vt:lpstr>
      <vt:lpstr>MASTERCLASS:  Using AI to support planning and delivery</vt:lpstr>
      <vt:lpstr>Where are you currently on AI?</vt:lpstr>
      <vt:lpstr>How accurate is gAI? The importance of the prompt.</vt:lpstr>
      <vt:lpstr>The secrets of prompting</vt:lpstr>
      <vt:lpstr>Develop resources and presentations</vt:lpstr>
      <vt:lpstr>Change personas to develop simulations</vt:lpstr>
      <vt:lpstr>Other ideas?</vt:lpstr>
      <vt:lpstr>Fun stuff</vt:lpstr>
      <vt:lpstr>Thank you for your time</vt:lpstr>
    </vt:vector>
  </TitlesOfParts>
  <Company>University Of Northampton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Rob Howe</dc:creator>
  <cp:lastModifiedBy>Mandy Green</cp:lastModifiedBy>
  <cp:revision>2</cp:revision>
  <dcterms:created xsi:type="dcterms:W3CDTF">2025-04-24T06:45:02Z</dcterms:created>
  <dcterms:modified xsi:type="dcterms:W3CDTF">2025-05-06T11:49:00Z</dcterms:modified>
</cp:coreProperties>
</file>