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62" r:id="rId4"/>
  </p:sldMasterIdLst>
  <p:notesMasterIdLst>
    <p:notesMasterId r:id="rId13"/>
  </p:notesMasterIdLst>
  <p:sldIdLst>
    <p:sldId id="2146849039" r:id="rId5"/>
    <p:sldId id="2146848945" r:id="rId6"/>
    <p:sldId id="2146848912" r:id="rId7"/>
    <p:sldId id="2146849041" r:id="rId8"/>
    <p:sldId id="2146849043" r:id="rId9"/>
    <p:sldId id="2146849044" r:id="rId10"/>
    <p:sldId id="261" r:id="rId11"/>
    <p:sldId id="2146848943" r:id="rId12"/>
  </p:sldIdLst>
  <p:sldSz cx="12192000" cy="6858000"/>
  <p:notesSz cx="6797675" cy="9926638"/>
  <p:embeddedFontLst>
    <p:embeddedFont>
      <p:font typeface="Fieldwork Hum Regular" charset="0"/>
      <p:regular r:id="rId14"/>
    </p:embeddedFont>
    <p:embeddedFont>
      <p:font typeface="Lato Light" panose="020F0502020204030203" pitchFamily="34" charset="0"/>
      <p:regular r:id="rId15"/>
      <p:italic r:id="rId16"/>
    </p:embeddedFont>
    <p:embeddedFont>
      <p:font typeface="Lato Medium" panose="020F0502020204030203" pitchFamily="34" charset="0"/>
      <p:regular r:id="rId17"/>
      <p:bold r:id="rId18"/>
      <p:italic r:id="rId19"/>
      <p:boldItalic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4" orient="horz" pos="572" userDrawn="1">
          <p15:clr>
            <a:srgbClr val="A4A3A4"/>
          </p15:clr>
        </p15:guide>
        <p15:guide id="6" pos="506" userDrawn="1">
          <p15:clr>
            <a:srgbClr val="A4A3A4"/>
          </p15:clr>
        </p15:guide>
        <p15:guide id="7" pos="7174" userDrawn="1">
          <p15:clr>
            <a:srgbClr val="A4A3A4"/>
          </p15:clr>
        </p15:guide>
        <p15:guide id="8" orient="horz" pos="4065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D494224-464E-98AF-E506-17E5D96638CA}" name="Jordan Letts" initials="JL" userId="S::jordan.letts@northamptonsaintsfoundation.org::be23b8ff-bcc4-47e3-92a2-6f51181f383b" providerId="AD"/>
  <p188:author id="{84CA375E-4B72-457A-2E38-DF4A6D8BB783}" name="Jordan Letts" initials="JL" userId="S::Jordan.Letts@northamptonsaintsfoundation.org::be23b8ff-bcc4-47e3-92a2-6f51181f383b" providerId="AD"/>
  <p188:author id="{044C91B4-8B53-6882-12D3-3445E8D5E718}" name="Craig Phillips" initials="CP" userId="S::Craig.Phillips@northamptonsaintsfoundation.org::6b87719d-b947-4d8b-bb62-bfab0b5d574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B227"/>
    <a:srgbClr val="006342"/>
    <a:srgbClr val="BA8D3C"/>
    <a:srgbClr val="6868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9D94F7D-8599-4045-AC13-AD9B87B02C4C}" v="39" dt="2026-02-04T12:36:53.10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80" d="100"/>
          <a:sy n="80" d="100"/>
        </p:scale>
        <p:origin x="754" y="10"/>
      </p:cViewPr>
      <p:guideLst>
        <p:guide orient="horz" pos="2160"/>
        <p:guide pos="3840"/>
        <p:guide orient="horz" pos="572"/>
        <p:guide pos="506"/>
        <p:guide pos="7174"/>
        <p:guide orient="horz" pos="406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4.fntdata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font" Target="fonts/font2.fntdata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font" Target="fonts/font6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1.fntdata"/><Relationship Id="rId22" Type="http://schemas.openxmlformats.org/officeDocument/2006/relationships/viewProps" Target="viewProps.xml"/><Relationship Id="rId27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raig Phillips" userId="6b87719d-b947-4d8b-bb62-bfab0b5d5746" providerId="ADAL" clId="{81C60EEB-4E8A-49FC-BD79-0F1ADE211A7F}"/>
    <pc:docChg chg="custSel addSld delSld modSld">
      <pc:chgData name="Craig Phillips" userId="6b87719d-b947-4d8b-bb62-bfab0b5d5746" providerId="ADAL" clId="{81C60EEB-4E8A-49FC-BD79-0F1ADE211A7F}" dt="2026-02-04T12:36:53.100" v="130" actId="20577"/>
      <pc:docMkLst>
        <pc:docMk/>
      </pc:docMkLst>
      <pc:sldChg chg="modSp add setBg">
        <pc:chgData name="Craig Phillips" userId="6b87719d-b947-4d8b-bb62-bfab0b5d5746" providerId="ADAL" clId="{81C60EEB-4E8A-49FC-BD79-0F1ADE211A7F}" dt="2026-02-04T12:36:53.100" v="130" actId="20577"/>
        <pc:sldMkLst>
          <pc:docMk/>
          <pc:sldMk cId="3645180691" sldId="261"/>
        </pc:sldMkLst>
        <pc:spChg chg="mod">
          <ac:chgData name="Craig Phillips" userId="6b87719d-b947-4d8b-bb62-bfab0b5d5746" providerId="ADAL" clId="{81C60EEB-4E8A-49FC-BD79-0F1ADE211A7F}" dt="2026-02-04T12:36:53.100" v="130" actId="20577"/>
          <ac:spMkLst>
            <pc:docMk/>
            <pc:sldMk cId="3645180691" sldId="261"/>
            <ac:spMk id="3" creationId="{6753CB9F-8313-62CF-ABBD-ACBE3D31E8C4}"/>
          </ac:spMkLst>
        </pc:spChg>
      </pc:sldChg>
      <pc:sldChg chg="modSp mod">
        <pc:chgData name="Craig Phillips" userId="6b87719d-b947-4d8b-bb62-bfab0b5d5746" providerId="ADAL" clId="{81C60EEB-4E8A-49FC-BD79-0F1ADE211A7F}" dt="2026-02-04T11:03:45.131" v="88" actId="20577"/>
        <pc:sldMkLst>
          <pc:docMk/>
          <pc:sldMk cId="3520954162" sldId="2146848945"/>
        </pc:sldMkLst>
        <pc:spChg chg="mod">
          <ac:chgData name="Craig Phillips" userId="6b87719d-b947-4d8b-bb62-bfab0b5d5746" providerId="ADAL" clId="{81C60EEB-4E8A-49FC-BD79-0F1ADE211A7F}" dt="2026-02-04T11:03:45.131" v="88" actId="20577"/>
          <ac:spMkLst>
            <pc:docMk/>
            <pc:sldMk cId="3520954162" sldId="2146848945"/>
            <ac:spMk id="14" creationId="{367B313A-68D5-DAB5-3DF0-C12101C58E49}"/>
          </ac:spMkLst>
        </pc:spChg>
        <pc:spChg chg="mod">
          <ac:chgData name="Craig Phillips" userId="6b87719d-b947-4d8b-bb62-bfab0b5d5746" providerId="ADAL" clId="{81C60EEB-4E8A-49FC-BD79-0F1ADE211A7F}" dt="2026-02-04T11:00:22.475" v="83" actId="20577"/>
          <ac:spMkLst>
            <pc:docMk/>
            <pc:sldMk cId="3520954162" sldId="2146848945"/>
            <ac:spMk id="44" creationId="{120FA51C-C264-09BA-CCD8-86D119F583E7}"/>
          </ac:spMkLst>
        </pc:spChg>
      </pc:sldChg>
      <pc:sldChg chg="addSp delSp modSp del mod">
        <pc:chgData name="Craig Phillips" userId="6b87719d-b947-4d8b-bb62-bfab0b5d5746" providerId="ADAL" clId="{81C60EEB-4E8A-49FC-BD79-0F1ADE211A7F}" dt="2026-02-04T12:36:45.658" v="93" actId="47"/>
        <pc:sldMkLst>
          <pc:docMk/>
          <pc:sldMk cId="3840627335" sldId="2146848946"/>
        </pc:sldMkLst>
        <pc:spChg chg="del mod">
          <ac:chgData name="Craig Phillips" userId="6b87719d-b947-4d8b-bb62-bfab0b5d5746" providerId="ADAL" clId="{81C60EEB-4E8A-49FC-BD79-0F1ADE211A7F}" dt="2026-02-04T10:59:52.030" v="61" actId="478"/>
          <ac:spMkLst>
            <pc:docMk/>
            <pc:sldMk cId="3840627335" sldId="2146848946"/>
            <ac:spMk id="6" creationId="{534DB52F-1CE6-91DE-6731-90DEE31A5CD8}"/>
          </ac:spMkLst>
        </pc:spChg>
        <pc:spChg chg="del">
          <ac:chgData name="Craig Phillips" userId="6b87719d-b947-4d8b-bb62-bfab0b5d5746" providerId="ADAL" clId="{81C60EEB-4E8A-49FC-BD79-0F1ADE211A7F}" dt="2026-02-04T10:59:49.998" v="58" actId="478"/>
          <ac:spMkLst>
            <pc:docMk/>
            <pc:sldMk cId="3840627335" sldId="2146848946"/>
            <ac:spMk id="7" creationId="{F18B16F5-9EFA-3BE7-21A8-576CC19E48CC}"/>
          </ac:spMkLst>
        </pc:spChg>
        <pc:spChg chg="del">
          <ac:chgData name="Craig Phillips" userId="6b87719d-b947-4d8b-bb62-bfab0b5d5746" providerId="ADAL" clId="{81C60EEB-4E8A-49FC-BD79-0F1ADE211A7F}" dt="2026-02-04T10:59:53.755" v="63" actId="478"/>
          <ac:spMkLst>
            <pc:docMk/>
            <pc:sldMk cId="3840627335" sldId="2146848946"/>
            <ac:spMk id="9" creationId="{03FBFE1C-0DD7-71F5-1991-C87E85F4BF45}"/>
          </ac:spMkLst>
        </pc:spChg>
        <pc:spChg chg="del mod">
          <ac:chgData name="Craig Phillips" userId="6b87719d-b947-4d8b-bb62-bfab0b5d5746" providerId="ADAL" clId="{81C60EEB-4E8A-49FC-BD79-0F1ADE211A7F}" dt="2026-02-04T10:59:55.953" v="65" actId="478"/>
          <ac:spMkLst>
            <pc:docMk/>
            <pc:sldMk cId="3840627335" sldId="2146848946"/>
            <ac:spMk id="10" creationId="{00B4FEB5-4CC1-56B8-BF14-D3A9B59D6F06}"/>
          </ac:spMkLst>
        </pc:spChg>
        <pc:spChg chg="mod">
          <ac:chgData name="Craig Phillips" userId="6b87719d-b947-4d8b-bb62-bfab0b5d5746" providerId="ADAL" clId="{81C60EEB-4E8A-49FC-BD79-0F1ADE211A7F}" dt="2026-02-04T10:59:46.885" v="56" actId="20577"/>
          <ac:spMkLst>
            <pc:docMk/>
            <pc:sldMk cId="3840627335" sldId="2146848946"/>
            <ac:spMk id="44" creationId="{5BD9E1CB-6365-0CB8-C5FD-D4134C3943F5}"/>
          </ac:spMkLst>
        </pc:spChg>
        <pc:picChg chg="add mod">
          <ac:chgData name="Craig Phillips" userId="6b87719d-b947-4d8b-bb62-bfab0b5d5746" providerId="ADAL" clId="{81C60EEB-4E8A-49FC-BD79-0F1ADE211A7F}" dt="2026-02-04T12:35:31.912" v="91" actId="1076"/>
          <ac:picMkLst>
            <pc:docMk/>
            <pc:sldMk cId="3840627335" sldId="2146848946"/>
            <ac:picMk id="3" creationId="{0F21B765-7564-995D-60DF-0F3EF33530E4}"/>
          </ac:picMkLst>
        </pc:picChg>
        <pc:picChg chg="del">
          <ac:chgData name="Craig Phillips" userId="6b87719d-b947-4d8b-bb62-bfab0b5d5746" providerId="ADAL" clId="{81C60EEB-4E8A-49FC-BD79-0F1ADE211A7F}" dt="2026-02-04T10:59:49.347" v="57" actId="478"/>
          <ac:picMkLst>
            <pc:docMk/>
            <pc:sldMk cId="3840627335" sldId="2146848946"/>
            <ac:picMk id="3" creationId="{3CDA2217-CEEA-9B08-FFF9-D0B21C9668C6}"/>
          </ac:picMkLst>
        </pc:picChg>
        <pc:picChg chg="del">
          <ac:chgData name="Craig Phillips" userId="6b87719d-b947-4d8b-bb62-bfab0b5d5746" providerId="ADAL" clId="{81C60EEB-4E8A-49FC-BD79-0F1ADE211A7F}" dt="2026-02-04T10:59:50.675" v="59" actId="478"/>
          <ac:picMkLst>
            <pc:docMk/>
            <pc:sldMk cId="3840627335" sldId="2146848946"/>
            <ac:picMk id="4" creationId="{A0B15708-92F4-E7B3-FD58-63E73CED8A0E}"/>
          </ac:picMkLst>
        </pc:picChg>
      </pc:sldChg>
      <pc:sldChg chg="modSp mod">
        <pc:chgData name="Craig Phillips" userId="6b87719d-b947-4d8b-bb62-bfab0b5d5746" providerId="ADAL" clId="{81C60EEB-4E8A-49FC-BD79-0F1ADE211A7F}" dt="2026-02-04T10:59:04.983" v="7" actId="20577"/>
        <pc:sldMkLst>
          <pc:docMk/>
          <pc:sldMk cId="3047100733" sldId="2146849039"/>
        </pc:sldMkLst>
        <pc:spChg chg="mod">
          <ac:chgData name="Craig Phillips" userId="6b87719d-b947-4d8b-bb62-bfab0b5d5746" providerId="ADAL" clId="{81C60EEB-4E8A-49FC-BD79-0F1ADE211A7F}" dt="2026-02-04T10:59:04.983" v="7" actId="20577"/>
          <ac:spMkLst>
            <pc:docMk/>
            <pc:sldMk cId="3047100733" sldId="2146849039"/>
            <ac:spMk id="7" creationId="{AAE42D88-9BF7-B895-1708-A2080E02E573}"/>
          </ac:spMkLst>
        </pc:spChg>
      </pc:sldChg>
      <pc:sldChg chg="modSp mod">
        <pc:chgData name="Craig Phillips" userId="6b87719d-b947-4d8b-bb62-bfab0b5d5746" providerId="ADAL" clId="{81C60EEB-4E8A-49FC-BD79-0F1ADE211A7F}" dt="2026-02-04T11:00:02.306" v="69" actId="20577"/>
        <pc:sldMkLst>
          <pc:docMk/>
          <pc:sldMk cId="620385287" sldId="2146849044"/>
        </pc:sldMkLst>
        <pc:spChg chg="mod">
          <ac:chgData name="Craig Phillips" userId="6b87719d-b947-4d8b-bb62-bfab0b5d5746" providerId="ADAL" clId="{81C60EEB-4E8A-49FC-BD79-0F1ADE211A7F}" dt="2026-02-04T11:00:02.306" v="69" actId="20577"/>
          <ac:spMkLst>
            <pc:docMk/>
            <pc:sldMk cId="620385287" sldId="2146849044"/>
            <ac:spMk id="2" creationId="{401E57C8-3803-732E-25C1-5B709329E9DC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Lato Medium" panose="020F0502020204030203" pitchFamily="34" charset="77"/>
              </a:defRPr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Lato Medium" panose="020F0502020204030203" pitchFamily="34" charset="77"/>
              </a:defRPr>
            </a:lvl1pPr>
          </a:lstStyle>
          <a:p>
            <a:fld id="{941997AC-87CE-480F-8CAD-6A800509B2AE}" type="datetimeFigureOut">
              <a:rPr lang="en-GB" smtClean="0"/>
              <a:pPr/>
              <a:t>04/02/2026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Lato Medium" panose="020F0502020204030203" pitchFamily="34" charset="77"/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Lato Medium" panose="020F0502020204030203" pitchFamily="34" charset="77"/>
              </a:defRPr>
            </a:lvl1pPr>
          </a:lstStyle>
          <a:p>
            <a:fld id="{E4330DD3-753E-4326-8FA3-01BC88321CD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34530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Lato Medium" panose="020F0502020204030203" pitchFamily="34" charset="77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Lato Medium" panose="020F0502020204030203" pitchFamily="34" charset="77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Lato Medium" panose="020F0502020204030203" pitchFamily="34" charset="77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Lato Medium" panose="020F0502020204030203" pitchFamily="34" charset="77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Lato Medium" panose="020F0502020204030203" pitchFamily="34" charset="77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84DF13-FF26-FFFF-885F-392C287A78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D5B5634-3F5F-F01E-815B-0FC90187F25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54B6C9E-A006-7BA5-B0E0-2946BB5253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A1DA2A-D06B-D880-2D8C-EE0B05F7BB8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330DD3-753E-4326-8FA3-01BC88321CD5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46941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330DD3-753E-4326-8FA3-01BC88321CD5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02082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40ADCA-8C4B-39E4-8E97-051B9FCA77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21AFB40-47A5-82D1-422D-4CAA80A0834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CAEAA8C-623F-B757-92B1-83FA44FE9E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0" i="0" u="none" strike="noStrike">
                <a:solidFill>
                  <a:schemeClr val="bg1"/>
                </a:solidFill>
                <a:effectLst/>
                <a:latin typeface="Fieldwork Hum Regular" charset="0"/>
              </a:rPr>
              <a:t>personal, social and life skills to support young people.</a:t>
            </a:r>
            <a:r>
              <a:rPr lang="en-GB" b="0" i="0">
                <a:solidFill>
                  <a:schemeClr val="bg1"/>
                </a:solidFill>
                <a:effectLst/>
                <a:latin typeface="Fieldwork Hum Regular" charset="0"/>
              </a:rPr>
              <a:t>​</a:t>
            </a:r>
            <a:endParaRPr lang="en-GB"/>
          </a:p>
          <a:p>
            <a:endParaRPr lang="en-GB"/>
          </a:p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F30B5D-EA63-4ACA-B7D3-E1E18BAFF76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330DD3-753E-4326-8FA3-01BC88321CD5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38153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7917B0-5497-9ADC-9E4F-1B3CABF6C5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B732F25-3EEA-F4C2-CA04-B2DEC84E921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8EED2C5-1A54-2B87-42B0-17E7D727CF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0" i="0" u="none" strike="noStrike">
                <a:solidFill>
                  <a:schemeClr val="bg1"/>
                </a:solidFill>
                <a:effectLst/>
                <a:latin typeface="Fieldwork Hum Regular" charset="0"/>
              </a:rPr>
              <a:t>personal, social and life skills to support young people.</a:t>
            </a:r>
            <a:r>
              <a:rPr lang="en-GB" b="0" i="0">
                <a:solidFill>
                  <a:schemeClr val="bg1"/>
                </a:solidFill>
                <a:effectLst/>
                <a:latin typeface="Fieldwork Hum Regular" charset="0"/>
              </a:rPr>
              <a:t>​</a:t>
            </a:r>
            <a:endParaRPr lang="en-GB"/>
          </a:p>
          <a:p>
            <a:endParaRPr lang="en-GB"/>
          </a:p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D9B786-5B17-47DE-36ED-25D271AA638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330DD3-753E-4326-8FA3-01BC88321CD5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17046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938FC5-9388-C314-264C-14FC7A9A91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CEFB05D-33C3-E23F-FB74-928F9653B2D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01D0F62-2188-F365-5EA4-1713B453C5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0" i="0" u="none" strike="noStrike">
                <a:solidFill>
                  <a:schemeClr val="bg1"/>
                </a:solidFill>
                <a:effectLst/>
                <a:latin typeface="Fieldwork Hum Regular" charset="0"/>
              </a:rPr>
              <a:t>personal, social and life skills to support young people.</a:t>
            </a:r>
            <a:r>
              <a:rPr lang="en-GB" b="0" i="0">
                <a:solidFill>
                  <a:schemeClr val="bg1"/>
                </a:solidFill>
                <a:effectLst/>
                <a:latin typeface="Fieldwork Hum Regular" charset="0"/>
              </a:rPr>
              <a:t>​</a:t>
            </a:r>
            <a:endParaRPr lang="en-GB"/>
          </a:p>
          <a:p>
            <a:endParaRPr lang="en-GB"/>
          </a:p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F64C01-11FE-C4DC-59BF-1548E54482A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330DD3-753E-4326-8FA3-01BC88321CD5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63090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9AA91A-C081-8991-6EB7-DCC887A72E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3CAA584-7E46-8A67-22AF-5B11AFA46F3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8667ED4-AB2C-7691-F8C2-C97A17BA6A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/>
              <a:t>Conclusion, </a:t>
            </a:r>
          </a:p>
          <a:p>
            <a:endParaRPr lang="en-GB" b="1"/>
          </a:p>
          <a:p>
            <a:r>
              <a:rPr lang="en-GB" b="0"/>
              <a:t>21/22 ( 2 cohorts) we had two programmes with the scope being for 25/26 proposed to be 9 cohorts with 7 programmes</a:t>
            </a:r>
          </a:p>
          <a:p>
            <a:r>
              <a:rPr lang="en-GB" b="0"/>
              <a:t>Impact on NEET and unemployment adding social value contribution</a:t>
            </a:r>
          </a:p>
          <a:p>
            <a:r>
              <a:rPr lang="en-GB" b="0"/>
              <a:t>Growing in numbers 147 completed in last three years adding another 67 this year with a total of 214</a:t>
            </a:r>
          </a:p>
          <a:p>
            <a:endParaRPr lang="en-GB" b="1"/>
          </a:p>
          <a:p>
            <a:r>
              <a:rPr lang="en-GB" b="1"/>
              <a:t>Academic year 25/26</a:t>
            </a:r>
          </a:p>
          <a:p>
            <a:endParaRPr lang="en-GB"/>
          </a:p>
          <a:p>
            <a:r>
              <a:rPr lang="en-GB"/>
              <a:t>Currently submitting plans for 4 cohorts in Corby and Welly with HITZ commencing. </a:t>
            </a:r>
          </a:p>
          <a:p>
            <a:endParaRPr lang="en-GB"/>
          </a:p>
          <a:p>
            <a:r>
              <a:rPr lang="en-GB" b="1"/>
              <a:t>Recruitment </a:t>
            </a:r>
          </a:p>
          <a:p>
            <a:endParaRPr lang="en-GB"/>
          </a:p>
          <a:p>
            <a:r>
              <a:rPr lang="en-GB"/>
              <a:t>Recruitment for new programmes and support roles, plan being developed with Anna</a:t>
            </a:r>
          </a:p>
          <a:p>
            <a:endParaRPr lang="en-GB"/>
          </a:p>
          <a:p>
            <a:r>
              <a:rPr lang="en-GB"/>
              <a:t>Business Needs </a:t>
            </a:r>
          </a:p>
          <a:p>
            <a:endParaRPr lang="en-GB"/>
          </a:p>
          <a:p>
            <a:r>
              <a:rPr lang="en-GB"/>
              <a:t>Working with the vice principle on building a business case and needs for all sites of Tresham College</a:t>
            </a:r>
          </a:p>
          <a:p>
            <a:endParaRPr lang="en-GB"/>
          </a:p>
          <a:p>
            <a:r>
              <a:rPr lang="en-GB" b="1"/>
              <a:t>Learning agreements</a:t>
            </a:r>
          </a:p>
          <a:p>
            <a:endParaRPr lang="en-GB"/>
          </a:p>
          <a:p>
            <a:r>
              <a:rPr lang="en-GB"/>
              <a:t>Currently yearly basis, in discussion to make this multiple year: Encourage partner collaboration, staff quality, NEET and unemployment rates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BEDA5D-5C2A-AD96-6A5B-8660475C0E4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330DD3-753E-4326-8FA3-01BC88321CD5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42837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B94D4D-ECD8-0646-BA93-65D021AF9B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6D2C26-F34B-A845-8DF5-6B1DBEEF94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ACFE9C-84B6-8347-A3FA-F1CEA463F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93A3B-F0E5-804E-9841-5B6D4BA950BC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377933-3765-F747-89E0-E237A88B4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51CAD4-5766-D746-AF0D-4026BC0BA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EA682-1CDD-D447-87FE-1E1565DBC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208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4F7CCD-1620-794C-A618-E3A4A24FE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5BDAF8-6139-434B-941A-374E4E392A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308FF0-7EBE-F24F-9263-0D13CE0CA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93A3B-F0E5-804E-9841-5B6D4BA950BC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3FB45D-EA5F-DF49-B306-BFA6ED8A8B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718B7C-9B9D-BA4B-83BD-345D1A1D8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EA682-1CDD-D447-87FE-1E1565DBC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300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84FA81D-3E8A-C04E-B76E-6ED17DD0A3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D7C7DB-E3A1-8140-8D1E-877B4434AA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9E4A21-1A4C-D549-B6BD-21F77D41C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93A3B-F0E5-804E-9841-5B6D4BA950BC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C58241-4A35-C64C-A04E-DC6CB337B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4CC3AD-10EB-974F-8F9C-FD871A277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EA682-1CDD-D447-87FE-1E1565DBC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540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DA8720-769D-384D-AA2B-A6298475D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DB2946-8CE3-8F48-B54D-A14429308E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A0A941-55B8-3D48-81B9-D52DCEC5D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93A3B-F0E5-804E-9841-5B6D4BA950BC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4C20A8-806B-F44B-92EF-E3B39F355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3AAC3B-E89C-1B43-B461-4508865E0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EA682-1CDD-D447-87FE-1E1565DBC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775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DF395B-CA1D-B24B-B8FE-5F6C6DA12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25053B-0DD6-434F-9F52-C03F7757A8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0A5C91-48D6-AF4C-B74F-0CE979F34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93A3B-F0E5-804E-9841-5B6D4BA950BC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64E469-501F-CA4F-B6EE-55507E7DD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C92A83-ED80-A040-831D-A565C46574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EA682-1CDD-D447-87FE-1E1565DBC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43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0BD78-D4E1-994A-8E52-DFDCD4AFBC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01AD4B-AA25-9244-AD1E-0FCB871081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75DC90-E563-3241-A414-5B061F69EA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EF2505-74A6-C24C-9647-5976779D4B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93A3B-F0E5-804E-9841-5B6D4BA950BC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AF7297-263A-2346-AF4B-DA8689E8C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82B111-609A-C047-90D8-26E601B46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EA682-1CDD-D447-87FE-1E1565DBC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2380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282B2C-11C9-2344-9BFE-DA734FB794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7F2413-1A40-1B42-9460-AE7015D632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8F12DB-AB99-A544-BD0A-A38FB42E43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EFEFAB6-5379-5F4F-A2E0-EF5867CE07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F31A06A-DF3F-9242-AA61-9997AD685D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62BC8CC-2E12-554F-B9C4-7CFF23CA6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93A3B-F0E5-804E-9841-5B6D4BA950BC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99179EF-4725-CC4F-86DC-8C80FCD7C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03D1B4-CEF2-A14F-BFEC-FE99971CA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EA682-1CDD-D447-87FE-1E1565DBC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140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57758-37FC-E041-8CCF-20DA19636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4C9901-E663-6A40-9C45-CA413DA67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93A3B-F0E5-804E-9841-5B6D4BA950BC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965260-7C3F-614C-A57C-E6BB9F1A85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741422-DEB2-0E45-B92B-A84F0B31E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EA682-1CDD-D447-87FE-1E1565DBC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389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2ADA35B-E3F7-DA4C-AA10-8C4971D2A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93A3B-F0E5-804E-9841-5B6D4BA950BC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D3DF53-103E-F74B-91CA-41C4FC94E0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99287E-7D93-4E45-9D7A-FBF54D3A6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EA682-1CDD-D447-87FE-1E1565DBC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890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8F4D3E-EA8F-2240-B200-6F81F400F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6E2186-ECE8-4042-BA45-D76D429F68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CF50ED-B6B4-DE48-9F76-8447E6E9A3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589FC4-3F38-7940-BB8C-840B1F3742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93A3B-F0E5-804E-9841-5B6D4BA950BC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095ADB-12AD-8642-9089-349B8443CD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E562AF-CD63-F343-A6A3-9E52FD353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EA682-1CDD-D447-87FE-1E1565DBC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349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27C455-7360-0F4E-8E57-6502A8F1D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04BB27-AAC3-954A-8578-B918C18A25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3114A7-555D-164E-AF25-0C40F1C2B3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18255E-303B-D14E-86D9-C228A3C60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93A3B-F0E5-804E-9841-5B6D4BA950BC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BBA3A7-98A4-2F42-B6CB-77BF4FB23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86A88F-481D-074D-B287-1EAF9B021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EA682-1CDD-D447-87FE-1E1565DBC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430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14AB7BD-14B8-084D-85C8-0B9D14BD4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25A417-D9EC-B64A-A161-1B04C1FCDE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9124C0-2017-CB46-A971-2DCD4B7CC5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Lato Medium" panose="020F0502020204030203" pitchFamily="34" charset="77"/>
              </a:defRPr>
            </a:lvl1pPr>
          </a:lstStyle>
          <a:p>
            <a:fld id="{A8693A3B-F0E5-804E-9841-5B6D4BA950BC}" type="datetimeFigureOut">
              <a:rPr lang="en-US" smtClean="0"/>
              <a:pPr/>
              <a:t>2/4/2026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20DA3A-EA5E-314A-BA69-045B21E849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Lato Medium" panose="020F0502020204030203" pitchFamily="34" charset="77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92DA07-22E2-4A4E-AD18-713FA9BFCE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Lato Medium" panose="020F0502020204030203" pitchFamily="34" charset="77"/>
              </a:defRPr>
            </a:lvl1pPr>
          </a:lstStyle>
          <a:p>
            <a:fld id="{779EA682-1CDD-D447-87FE-1E1565DBC5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085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Lato Medium" panose="020F0502020204030203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Lato Medium" panose="020F0502020204030203" pitchFamily="34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Lato Medium" panose="020F0502020204030203" pitchFamily="34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Lato Medium" panose="020F0502020204030203" pitchFamily="34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Lato Medium" panose="020F0502020204030203" pitchFamily="34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Lato Medium" panose="020F0502020204030203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AC82E4E1-B07B-25AE-E5B0-B3886F5E69C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1031" r="13742"/>
          <a:stretch/>
        </p:blipFill>
        <p:spPr>
          <a:xfrm>
            <a:off x="5255396" y="0"/>
            <a:ext cx="6936604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AE42D88-9BF7-B895-1708-A2080E02E573}"/>
              </a:ext>
            </a:extLst>
          </p:cNvPr>
          <p:cNvSpPr txBox="1"/>
          <p:nvPr/>
        </p:nvSpPr>
        <p:spPr>
          <a:xfrm>
            <a:off x="508708" y="2198511"/>
            <a:ext cx="34747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</a:rPr>
              <a:t>Craig Phillips </a:t>
            </a:r>
          </a:p>
          <a:p>
            <a:endParaRPr lang="en-GB" sz="2000" dirty="0">
              <a:solidFill>
                <a:schemeClr val="bg1"/>
              </a:solidFill>
            </a:endParaRPr>
          </a:p>
          <a:p>
            <a:r>
              <a:rPr lang="en-GB" sz="2000" dirty="0">
                <a:solidFill>
                  <a:schemeClr val="bg1"/>
                </a:solidFill>
              </a:rPr>
              <a:t>Head of Employability &amp; Skills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62A0C00-B82C-D636-4C51-3C9ADD2532B3}"/>
              </a:ext>
            </a:extLst>
          </p:cNvPr>
          <p:cNvSpPr txBox="1"/>
          <p:nvPr/>
        </p:nvSpPr>
        <p:spPr>
          <a:xfrm>
            <a:off x="508708" y="823466"/>
            <a:ext cx="4855771" cy="1198374"/>
          </a:xfrm>
          <a:custGeom>
            <a:avLst/>
            <a:gdLst>
              <a:gd name="connsiteX0" fmla="*/ 0 w 5144545"/>
              <a:gd name="connsiteY0" fmla="*/ 0 h 707886"/>
              <a:gd name="connsiteX1" fmla="*/ 5140299 w 5144545"/>
              <a:gd name="connsiteY1" fmla="*/ 0 h 707886"/>
              <a:gd name="connsiteX2" fmla="*/ 4904611 w 5144545"/>
              <a:gd name="connsiteY2" fmla="*/ 233693 h 707886"/>
              <a:gd name="connsiteX3" fmla="*/ 5144545 w 5144545"/>
              <a:gd name="connsiteY3" fmla="*/ 233693 h 707886"/>
              <a:gd name="connsiteX4" fmla="*/ 5144545 w 5144545"/>
              <a:gd name="connsiteY4" fmla="*/ 233694 h 707886"/>
              <a:gd name="connsiteX5" fmla="*/ 4904611 w 5144545"/>
              <a:gd name="connsiteY5" fmla="*/ 233694 h 707886"/>
              <a:gd name="connsiteX6" fmla="*/ 4904611 w 5144545"/>
              <a:gd name="connsiteY6" fmla="*/ 467670 h 707886"/>
              <a:gd name="connsiteX7" fmla="*/ 4669662 w 5144545"/>
              <a:gd name="connsiteY7" fmla="*/ 467670 h 707886"/>
              <a:gd name="connsiteX8" fmla="*/ 4669662 w 5144545"/>
              <a:gd name="connsiteY8" fmla="*/ 707886 h 707886"/>
              <a:gd name="connsiteX9" fmla="*/ 4669661 w 5144545"/>
              <a:gd name="connsiteY9" fmla="*/ 707886 h 707886"/>
              <a:gd name="connsiteX10" fmla="*/ 4669661 w 5144545"/>
              <a:gd name="connsiteY10" fmla="*/ 467669 h 707886"/>
              <a:gd name="connsiteX11" fmla="*/ 4431977 w 5144545"/>
              <a:gd name="connsiteY11" fmla="*/ 707382 h 707886"/>
              <a:gd name="connsiteX12" fmla="*/ 4432477 w 5144545"/>
              <a:gd name="connsiteY12" fmla="*/ 707886 h 707886"/>
              <a:gd name="connsiteX13" fmla="*/ 0 w 5144545"/>
              <a:gd name="connsiteY13" fmla="*/ 707886 h 707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144545" h="707886">
                <a:moveTo>
                  <a:pt x="0" y="0"/>
                </a:moveTo>
                <a:lnTo>
                  <a:pt x="5140299" y="0"/>
                </a:lnTo>
                <a:lnTo>
                  <a:pt x="4904611" y="233693"/>
                </a:lnTo>
                <a:lnTo>
                  <a:pt x="5144545" y="233693"/>
                </a:lnTo>
                <a:lnTo>
                  <a:pt x="5144545" y="233694"/>
                </a:lnTo>
                <a:lnTo>
                  <a:pt x="4904611" y="233694"/>
                </a:lnTo>
                <a:lnTo>
                  <a:pt x="4904611" y="467670"/>
                </a:lnTo>
                <a:lnTo>
                  <a:pt x="4669662" y="467670"/>
                </a:lnTo>
                <a:lnTo>
                  <a:pt x="4669662" y="707886"/>
                </a:lnTo>
                <a:lnTo>
                  <a:pt x="4669661" y="707886"/>
                </a:lnTo>
                <a:lnTo>
                  <a:pt x="4669661" y="467669"/>
                </a:lnTo>
                <a:lnTo>
                  <a:pt x="4431977" y="707382"/>
                </a:lnTo>
                <a:lnTo>
                  <a:pt x="4432477" y="707886"/>
                </a:lnTo>
                <a:lnTo>
                  <a:pt x="0" y="707886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rtlCol="0">
            <a:noAutofit/>
          </a:bodyPr>
          <a:lstStyle/>
          <a:p>
            <a:pPr>
              <a:defRPr/>
            </a:pPr>
            <a:r>
              <a:rPr lang="en-GB" sz="2400">
                <a:solidFill>
                  <a:schemeClr val="bg1"/>
                </a:solidFill>
                <a:latin typeface="Fieldwork Hum Regular" pitchFamily="2" charset="77"/>
              </a:rPr>
              <a:t>NORTHAMPTON SAINTS</a:t>
            </a:r>
          </a:p>
          <a:p>
            <a:pPr>
              <a:defRPr/>
            </a:pPr>
            <a:r>
              <a:rPr lang="en-GB" sz="2400">
                <a:solidFill>
                  <a:schemeClr val="bg1"/>
                </a:solidFill>
                <a:latin typeface="Fieldwork Hum Regular" pitchFamily="2" charset="77"/>
              </a:rPr>
              <a:t>FOUNDATION</a:t>
            </a:r>
            <a:endParaRPr lang="en-GB" sz="2400">
              <a:latin typeface="Fieldwork Hum Regular" pitchFamily="2" charset="77"/>
            </a:endParaRPr>
          </a:p>
          <a:p>
            <a:pPr>
              <a:defRPr/>
            </a:pPr>
            <a:endParaRPr kumimoji="0" lang="en-GB" sz="1050" b="1" u="none" strike="noStrike" kern="1200" cap="none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Fieldwork Hum Regular" pitchFamily="2" charset="77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71007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FB6CE8-7D88-DD41-8F9C-EAB55175E5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7">
            <a:extLst>
              <a:ext uri="{FF2B5EF4-FFF2-40B4-BE49-F238E27FC236}">
                <a16:creationId xmlns:a16="http://schemas.microsoft.com/office/drawing/2014/main" id="{49F983A8-6375-8480-3A2D-8D190D788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02188" y="6486975"/>
            <a:ext cx="523504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413089-DD26-9347-B58B-4991DF4075E1}" type="slidenum">
              <a:rPr kumimoji="0" lang="en-US" sz="100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ea typeface="Lato Light" panose="020F0502020204030203" pitchFamily="34" charset="0"/>
                <a:cs typeface="Lato Light" panose="020F050202020403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000" u="none" strike="noStrike" kern="1200" cap="none" spc="0" normalizeH="0" baseline="0" noProof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20FA51C-C264-09BA-CCD8-86D119F583E7}"/>
              </a:ext>
            </a:extLst>
          </p:cNvPr>
          <p:cNvSpPr txBox="1"/>
          <p:nvPr/>
        </p:nvSpPr>
        <p:spPr>
          <a:xfrm>
            <a:off x="727586" y="394174"/>
            <a:ext cx="3940371" cy="707886"/>
          </a:xfrm>
          <a:custGeom>
            <a:avLst/>
            <a:gdLst>
              <a:gd name="connsiteX0" fmla="*/ 0 w 5144545"/>
              <a:gd name="connsiteY0" fmla="*/ 0 h 707886"/>
              <a:gd name="connsiteX1" fmla="*/ 5140299 w 5144545"/>
              <a:gd name="connsiteY1" fmla="*/ 0 h 707886"/>
              <a:gd name="connsiteX2" fmla="*/ 4904611 w 5144545"/>
              <a:gd name="connsiteY2" fmla="*/ 233693 h 707886"/>
              <a:gd name="connsiteX3" fmla="*/ 5144545 w 5144545"/>
              <a:gd name="connsiteY3" fmla="*/ 233693 h 707886"/>
              <a:gd name="connsiteX4" fmla="*/ 5144545 w 5144545"/>
              <a:gd name="connsiteY4" fmla="*/ 233694 h 707886"/>
              <a:gd name="connsiteX5" fmla="*/ 4904611 w 5144545"/>
              <a:gd name="connsiteY5" fmla="*/ 233694 h 707886"/>
              <a:gd name="connsiteX6" fmla="*/ 4904611 w 5144545"/>
              <a:gd name="connsiteY6" fmla="*/ 467670 h 707886"/>
              <a:gd name="connsiteX7" fmla="*/ 4669662 w 5144545"/>
              <a:gd name="connsiteY7" fmla="*/ 467670 h 707886"/>
              <a:gd name="connsiteX8" fmla="*/ 4669662 w 5144545"/>
              <a:gd name="connsiteY8" fmla="*/ 707886 h 707886"/>
              <a:gd name="connsiteX9" fmla="*/ 4669661 w 5144545"/>
              <a:gd name="connsiteY9" fmla="*/ 707886 h 707886"/>
              <a:gd name="connsiteX10" fmla="*/ 4669661 w 5144545"/>
              <a:gd name="connsiteY10" fmla="*/ 467669 h 707886"/>
              <a:gd name="connsiteX11" fmla="*/ 4431977 w 5144545"/>
              <a:gd name="connsiteY11" fmla="*/ 707382 h 707886"/>
              <a:gd name="connsiteX12" fmla="*/ 4432477 w 5144545"/>
              <a:gd name="connsiteY12" fmla="*/ 707886 h 707886"/>
              <a:gd name="connsiteX13" fmla="*/ 0 w 5144545"/>
              <a:gd name="connsiteY13" fmla="*/ 707886 h 707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144545" h="707886">
                <a:moveTo>
                  <a:pt x="0" y="0"/>
                </a:moveTo>
                <a:lnTo>
                  <a:pt x="5140299" y="0"/>
                </a:lnTo>
                <a:lnTo>
                  <a:pt x="4904611" y="233693"/>
                </a:lnTo>
                <a:lnTo>
                  <a:pt x="5144545" y="233693"/>
                </a:lnTo>
                <a:lnTo>
                  <a:pt x="5144545" y="233694"/>
                </a:lnTo>
                <a:lnTo>
                  <a:pt x="4904611" y="233694"/>
                </a:lnTo>
                <a:lnTo>
                  <a:pt x="4904611" y="467670"/>
                </a:lnTo>
                <a:lnTo>
                  <a:pt x="4669662" y="467670"/>
                </a:lnTo>
                <a:lnTo>
                  <a:pt x="4669662" y="707886"/>
                </a:lnTo>
                <a:lnTo>
                  <a:pt x="4669661" y="707886"/>
                </a:lnTo>
                <a:lnTo>
                  <a:pt x="4669661" y="467669"/>
                </a:lnTo>
                <a:lnTo>
                  <a:pt x="4431977" y="707382"/>
                </a:lnTo>
                <a:lnTo>
                  <a:pt x="4432477" y="707886"/>
                </a:lnTo>
                <a:lnTo>
                  <a:pt x="0" y="707886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rtlCol="0">
            <a:noAutofit/>
          </a:bodyPr>
          <a:lstStyle/>
          <a:p>
            <a:pPr>
              <a:defRPr/>
            </a:pPr>
            <a:r>
              <a:rPr lang="en-GB" sz="2400" dirty="0">
                <a:solidFill>
                  <a:schemeClr val="bg1"/>
                </a:solidFill>
                <a:latin typeface="Fieldwork Hum Regular" pitchFamily="2" charset="77"/>
              </a:rPr>
              <a:t>OUR VISION </a:t>
            </a:r>
            <a:endParaRPr lang="en-GB" sz="2400" dirty="0">
              <a:highlight>
                <a:srgbClr val="FFFF00"/>
              </a:highlight>
              <a:latin typeface="Fieldwork Hum Regular" pitchFamily="2" charset="77"/>
            </a:endParaRPr>
          </a:p>
          <a:p>
            <a:pPr>
              <a:defRPr/>
            </a:pPr>
            <a:endParaRPr kumimoji="0" lang="en-GB" sz="1050" b="1" u="none" strike="noStrike" kern="1200" cap="none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Fieldwork Hum Regular" pitchFamily="2" charset="77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7F67EAF-C145-C211-D563-2F0ADCD9E2C9}"/>
              </a:ext>
            </a:extLst>
          </p:cNvPr>
          <p:cNvSpPr/>
          <p:nvPr/>
        </p:nvSpPr>
        <p:spPr>
          <a:xfrm>
            <a:off x="803275" y="4120690"/>
            <a:ext cx="3323986" cy="167434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144000" rtlCol="0" anchor="ctr"/>
          <a:lstStyle/>
          <a:p>
            <a:pPr algn="ctr">
              <a:lnSpc>
                <a:spcPts val="2533"/>
              </a:lnSpc>
            </a:pPr>
            <a:r>
              <a:rPr lang="en-US" spc="-63">
                <a:solidFill>
                  <a:srgbClr val="FFFFFF"/>
                </a:solidFill>
                <a:latin typeface="Fieldwork Hum Regular" charset="0"/>
              </a:rPr>
              <a:t>Use our heritage to INSPIRE our work, preserve our past and protect the future.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FF03A5-418C-B674-3DD6-193DE74C1D9B}"/>
              </a:ext>
            </a:extLst>
          </p:cNvPr>
          <p:cNvSpPr txBox="1"/>
          <p:nvPr/>
        </p:nvSpPr>
        <p:spPr>
          <a:xfrm>
            <a:off x="816765" y="2114517"/>
            <a:ext cx="10571960" cy="1365097"/>
          </a:xfrm>
          <a:prstGeom prst="rect">
            <a:avLst/>
          </a:prstGeom>
          <a:noFill/>
          <a:ln>
            <a:noFill/>
          </a:ln>
        </p:spPr>
        <p:txBody>
          <a:bodyPr wrap="square" lIns="72000" rIns="72000" rtlCol="0" anchor="ctr" anchorCtr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GB" sz="3200">
                <a:solidFill>
                  <a:schemeClr val="bg1"/>
                </a:solidFill>
                <a:latin typeface="Fieldwork 04 Hum Regular" pitchFamily="2" charset="77"/>
                <a:ea typeface="Lato Heavy" panose="020F0502020204030203" pitchFamily="34" charset="0"/>
                <a:cs typeface="Lato Heavy" panose="020F0502020204030203" pitchFamily="34" charset="0"/>
              </a:rPr>
              <a:t>INSPIRE, SUPPORT &amp; EDUCATE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ED6E11A-7CE8-32EE-7289-41F2E9B1639D}"/>
              </a:ext>
            </a:extLst>
          </p:cNvPr>
          <p:cNvSpPr/>
          <p:nvPr/>
        </p:nvSpPr>
        <p:spPr>
          <a:xfrm>
            <a:off x="4434007" y="4076781"/>
            <a:ext cx="3323986" cy="167434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33"/>
              </a:lnSpc>
            </a:pPr>
            <a:r>
              <a:rPr lang="en-US" spc="-63">
                <a:solidFill>
                  <a:srgbClr val="FFFFFF"/>
                </a:solidFill>
                <a:latin typeface="Fieldwork Hum Regular" charset="0"/>
              </a:rPr>
              <a:t>SUPPORT disengaged, disadvantaged people to find a better future.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3EC5C24-EF62-EEBD-DB21-5B84D646B32A}"/>
              </a:ext>
            </a:extLst>
          </p:cNvPr>
          <p:cNvSpPr/>
          <p:nvPr/>
        </p:nvSpPr>
        <p:spPr>
          <a:xfrm>
            <a:off x="8064739" y="4076781"/>
            <a:ext cx="3323986" cy="167434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33"/>
              </a:lnSpc>
            </a:pPr>
            <a:r>
              <a:rPr lang="en-US" sz="1800" spc="-63">
                <a:solidFill>
                  <a:srgbClr val="FFFFFF"/>
                </a:solidFill>
                <a:latin typeface="Fieldwork Hum Regular" charset="0"/>
              </a:rPr>
              <a:t>Provide a range EDUCATION </a:t>
            </a:r>
            <a:r>
              <a:rPr lang="en-US" sz="1800" spc="-63" err="1">
                <a:solidFill>
                  <a:srgbClr val="FFFFFF"/>
                </a:solidFill>
                <a:latin typeface="Fieldwork Hum Regular" charset="0"/>
              </a:rPr>
              <a:t>programmes</a:t>
            </a:r>
            <a:r>
              <a:rPr lang="en-US" sz="1800" spc="-63">
                <a:solidFill>
                  <a:srgbClr val="FFFFFF"/>
                </a:solidFill>
                <a:latin typeface="Fieldwork Hum Regular" charset="0"/>
              </a:rPr>
              <a:t> </a:t>
            </a:r>
            <a:r>
              <a:rPr lang="en-US" spc="-63">
                <a:solidFill>
                  <a:srgbClr val="FFFFFF"/>
                </a:solidFill>
                <a:latin typeface="Fieldwork Hum Regular" charset="0"/>
              </a:rPr>
              <a:t>. </a:t>
            </a:r>
            <a:endParaRPr lang="en-US" sz="1800" spc="-63">
              <a:solidFill>
                <a:srgbClr val="FFFFFF"/>
              </a:solidFill>
              <a:latin typeface="Fieldwork Hum Regular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5D5C23F-7E84-9910-A5F0-FDED1FFA2110}"/>
              </a:ext>
            </a:extLst>
          </p:cNvPr>
          <p:cNvGrpSpPr/>
          <p:nvPr/>
        </p:nvGrpSpPr>
        <p:grpSpPr>
          <a:xfrm>
            <a:off x="2087213" y="3652475"/>
            <a:ext cx="756417" cy="755071"/>
            <a:chOff x="2087213" y="3224212"/>
            <a:chExt cx="756417" cy="755071"/>
          </a:xfrm>
        </p:grpSpPr>
        <p:pic>
          <p:nvPicPr>
            <p:cNvPr id="8" name="Picture 7" descr="A white cross on a black background&#10;&#10;Description automatically generated">
              <a:extLst>
                <a:ext uri="{FF2B5EF4-FFF2-40B4-BE49-F238E27FC236}">
                  <a16:creationId xmlns:a16="http://schemas.microsoft.com/office/drawing/2014/main" id="{FB56A20E-6980-6B3C-4EC9-A6D09ACC0F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87213" y="3224212"/>
              <a:ext cx="756417" cy="755071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474AB94-A923-95C4-30DB-08BCBC03A447}"/>
                </a:ext>
              </a:extLst>
            </p:cNvPr>
            <p:cNvSpPr txBox="1"/>
            <p:nvPr/>
          </p:nvSpPr>
          <p:spPr>
            <a:xfrm>
              <a:off x="2290949" y="3445816"/>
              <a:ext cx="3489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>
                  <a:latin typeface="Fieldwork 04 Hum Regular" pitchFamily="2" charset="77"/>
                </a:rPr>
                <a:t>1</a:t>
              </a:r>
            </a:p>
          </p:txBody>
        </p:sp>
      </p:grpSp>
      <p:pic>
        <p:nvPicPr>
          <p:cNvPr id="10" name="Picture 9" descr="A white cross on a black background&#10;&#10;Description automatically generated">
            <a:extLst>
              <a:ext uri="{FF2B5EF4-FFF2-40B4-BE49-F238E27FC236}">
                <a16:creationId xmlns:a16="http://schemas.microsoft.com/office/drawing/2014/main" id="{10048D9E-BA48-1E8F-AECE-1A8AC62689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4085" y="3553592"/>
            <a:ext cx="756417" cy="755071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D509DF47-F140-95AC-C25F-59098AE1BDEA}"/>
              </a:ext>
            </a:extLst>
          </p:cNvPr>
          <p:cNvGrpSpPr/>
          <p:nvPr/>
        </p:nvGrpSpPr>
        <p:grpSpPr>
          <a:xfrm>
            <a:off x="9348369" y="3519168"/>
            <a:ext cx="756417" cy="755071"/>
            <a:chOff x="2087213" y="2717056"/>
            <a:chExt cx="756417" cy="755071"/>
          </a:xfrm>
        </p:grpSpPr>
        <p:pic>
          <p:nvPicPr>
            <p:cNvPr id="12" name="Picture 11" descr="A white cross on a black background&#10;&#10;Description automatically generated">
              <a:extLst>
                <a:ext uri="{FF2B5EF4-FFF2-40B4-BE49-F238E27FC236}">
                  <a16:creationId xmlns:a16="http://schemas.microsoft.com/office/drawing/2014/main" id="{BD5BA5F7-13AE-AF9A-B16F-ECADB228880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87213" y="2717056"/>
              <a:ext cx="756417" cy="755071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EE498B7-37D3-02CC-9CF4-4B2F7A5D1597}"/>
                </a:ext>
              </a:extLst>
            </p:cNvPr>
            <p:cNvSpPr txBox="1"/>
            <p:nvPr/>
          </p:nvSpPr>
          <p:spPr>
            <a:xfrm>
              <a:off x="2290641" y="2914294"/>
              <a:ext cx="3492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>
                  <a:latin typeface="Fieldwork 04 Hum Regular" pitchFamily="2" charset="77"/>
                </a:rPr>
                <a:t>3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367B313A-68D5-DAB5-3DF0-C12101C58E49}"/>
              </a:ext>
            </a:extLst>
          </p:cNvPr>
          <p:cNvSpPr txBox="1"/>
          <p:nvPr/>
        </p:nvSpPr>
        <p:spPr>
          <a:xfrm>
            <a:off x="803275" y="1626182"/>
            <a:ext cx="101911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  <a:latin typeface="Fieldwork 04 Hum Regular" pitchFamily="2" charset="77"/>
                <a:ea typeface="Calibri" panose="020F0502020204030204" pitchFamily="34" charset="0"/>
                <a:cs typeface="Tahoma" panose="020B0604030504040204" pitchFamily="34" charset="0"/>
              </a:rPr>
              <a:t>We use the power of sport and the values of rugby to empower young minds and enrich lives across generations       </a:t>
            </a:r>
          </a:p>
          <a:p>
            <a:pPr algn="ctr"/>
            <a:endParaRPr lang="en-GB" sz="2400" dirty="0">
              <a:solidFill>
                <a:schemeClr val="bg1"/>
              </a:solidFill>
              <a:latin typeface="Fieldwork 04 Hum Regular" pitchFamily="50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1BCCB36-7FE0-B445-245A-36C194F42BDC}"/>
              </a:ext>
            </a:extLst>
          </p:cNvPr>
          <p:cNvSpPr txBox="1"/>
          <p:nvPr/>
        </p:nvSpPr>
        <p:spPr>
          <a:xfrm>
            <a:off x="5886450" y="3820449"/>
            <a:ext cx="446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>
                <a:latin typeface="Fieldwork Hum Regular" pitchFamily="50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520954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E72C32A-C824-A97E-05B6-F5337A2D4CE0}"/>
              </a:ext>
            </a:extLst>
          </p:cNvPr>
          <p:cNvSpPr/>
          <p:nvPr/>
        </p:nvSpPr>
        <p:spPr>
          <a:xfrm>
            <a:off x="803275" y="2424671"/>
            <a:ext cx="3323986" cy="167434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144000" rtlCol="0" anchor="ctr"/>
          <a:lstStyle/>
          <a:p>
            <a:pPr algn="ctr"/>
            <a:r>
              <a:rPr lang="en-GB" b="1">
                <a:latin typeface="Fieldwork 04 Hum Regular" pitchFamily="2" charset="77"/>
                <a:ea typeface="Lato Light" panose="020F0502020204030203" pitchFamily="34" charset="0"/>
                <a:cs typeface="Lato Light" panose="020F0502020204030203" pitchFamily="34" charset="0"/>
              </a:rPr>
              <a:t>MAINTAIN HIGH QUALITY DELIVERY AND LEARNER EVIDENCE</a:t>
            </a:r>
            <a:endParaRPr lang="en-GB" b="1">
              <a:latin typeface="Fieldwork 04 Hum Regular" pitchFamily="2" charset="77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11ACD4F-5225-7CCA-767C-6B1038A4247B}"/>
              </a:ext>
            </a:extLst>
          </p:cNvPr>
          <p:cNvSpPr/>
          <p:nvPr/>
        </p:nvSpPr>
        <p:spPr>
          <a:xfrm>
            <a:off x="4434007" y="2424672"/>
            <a:ext cx="3323986" cy="167434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>
                <a:latin typeface="Fieldwork 04 Hum Regular" pitchFamily="2" charset="77"/>
                <a:ea typeface="Lato Light" panose="020F0502020204030203" pitchFamily="34" charset="0"/>
                <a:cs typeface="Lato Light" panose="020F0502020204030203" pitchFamily="34" charset="0"/>
              </a:rPr>
              <a:t>REDUCE THE RATE OF NEET IN THE COMMUNITY</a:t>
            </a:r>
            <a:endParaRPr lang="en-GB" sz="1800" b="1">
              <a:latin typeface="Fieldwork 04 Hum Regular" pitchFamily="2" charset="77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37B791-765B-3186-3ACC-0348CBDFB869}"/>
              </a:ext>
            </a:extLst>
          </p:cNvPr>
          <p:cNvSpPr/>
          <p:nvPr/>
        </p:nvSpPr>
        <p:spPr>
          <a:xfrm>
            <a:off x="8064739" y="2426089"/>
            <a:ext cx="3323986" cy="167434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>
                <a:latin typeface="Fieldwork 04 Hum Regular" pitchFamily="2" charset="77"/>
                <a:ea typeface="Lato Light" panose="020F0502020204030203" pitchFamily="34" charset="0"/>
                <a:cs typeface="Lato Light" panose="020F0502020204030203" pitchFamily="34" charset="0"/>
              </a:rPr>
              <a:t>REACH A MINIMUM OF 91% POSITIVE PROGRESSION </a:t>
            </a:r>
            <a:endParaRPr lang="en-GB" sz="1800" b="1">
              <a:latin typeface="Fieldwork 04 Hum Regular" pitchFamily="2" charset="77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30" name="Slide Number Placeholder 7">
            <a:extLst>
              <a:ext uri="{FF2B5EF4-FFF2-40B4-BE49-F238E27FC236}">
                <a16:creationId xmlns:a16="http://schemas.microsoft.com/office/drawing/2014/main" id="{BEFDC9A4-87E8-573F-5BB2-5809735ED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02188" y="6486975"/>
            <a:ext cx="523504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413089-DD26-9347-B58B-4991DF4075E1}" type="slidenum">
              <a:rPr kumimoji="0" lang="en-US" sz="100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ea typeface="Lato Light" panose="020F0502020204030203" pitchFamily="34" charset="0"/>
                <a:cs typeface="Lato Light" panose="020F050202020403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000" u="none" strike="noStrike" kern="1200" cap="none" spc="0" normalizeH="0" baseline="0" noProof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8C4091E-619E-CC61-EE21-94DB4294DC69}"/>
              </a:ext>
            </a:extLst>
          </p:cNvPr>
          <p:cNvGrpSpPr/>
          <p:nvPr/>
        </p:nvGrpSpPr>
        <p:grpSpPr>
          <a:xfrm>
            <a:off x="2087213" y="2042005"/>
            <a:ext cx="756417" cy="755071"/>
            <a:chOff x="2087213" y="2680960"/>
            <a:chExt cx="756417" cy="755071"/>
          </a:xfrm>
        </p:grpSpPr>
        <p:pic>
          <p:nvPicPr>
            <p:cNvPr id="5" name="Picture 4" descr="A white cross on a black background&#10;&#10;Description automatically generated">
              <a:extLst>
                <a:ext uri="{FF2B5EF4-FFF2-40B4-BE49-F238E27FC236}">
                  <a16:creationId xmlns:a16="http://schemas.microsoft.com/office/drawing/2014/main" id="{30C24CAE-2091-1C30-085F-08F9AA2745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87213" y="2680960"/>
              <a:ext cx="756417" cy="755071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CD74722-F331-E5EF-1B4F-5B50A6F14949}"/>
                </a:ext>
              </a:extLst>
            </p:cNvPr>
            <p:cNvSpPr txBox="1"/>
            <p:nvPr/>
          </p:nvSpPr>
          <p:spPr>
            <a:xfrm>
              <a:off x="2290641" y="2914294"/>
              <a:ext cx="3492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>
                  <a:latin typeface="Fieldwork 04 Hum Regular" pitchFamily="2" charset="77"/>
                </a:rPr>
                <a:t>1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DBA6289-9ADE-EA09-83E2-7458228BC3A9}"/>
              </a:ext>
            </a:extLst>
          </p:cNvPr>
          <p:cNvGrpSpPr/>
          <p:nvPr/>
        </p:nvGrpSpPr>
        <p:grpSpPr>
          <a:xfrm>
            <a:off x="5717791" y="2053115"/>
            <a:ext cx="756417" cy="755071"/>
            <a:chOff x="2087213" y="2717056"/>
            <a:chExt cx="756417" cy="755071"/>
          </a:xfrm>
        </p:grpSpPr>
        <p:pic>
          <p:nvPicPr>
            <p:cNvPr id="16" name="Picture 15" descr="A white cross on a black background&#10;&#10;Description automatically generated">
              <a:extLst>
                <a:ext uri="{FF2B5EF4-FFF2-40B4-BE49-F238E27FC236}">
                  <a16:creationId xmlns:a16="http://schemas.microsoft.com/office/drawing/2014/main" id="{49A2BABC-7A47-07F9-024C-B964E98873D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87213" y="2717056"/>
              <a:ext cx="756417" cy="755071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9299CA9-9F0E-EED1-AF6E-93C59EBBFDE9}"/>
                </a:ext>
              </a:extLst>
            </p:cNvPr>
            <p:cNvSpPr txBox="1"/>
            <p:nvPr/>
          </p:nvSpPr>
          <p:spPr>
            <a:xfrm>
              <a:off x="2290641" y="2914294"/>
              <a:ext cx="3492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>
                  <a:latin typeface="Fieldwork 04 Hum Regular" pitchFamily="2" charset="77"/>
                </a:rPr>
                <a:t>2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6CDBD0B-B315-0B2D-B97D-3D53A34133A1}"/>
              </a:ext>
            </a:extLst>
          </p:cNvPr>
          <p:cNvGrpSpPr/>
          <p:nvPr/>
        </p:nvGrpSpPr>
        <p:grpSpPr>
          <a:xfrm>
            <a:off x="9348523" y="2042456"/>
            <a:ext cx="756417" cy="755071"/>
            <a:chOff x="2087213" y="2717056"/>
            <a:chExt cx="756417" cy="755071"/>
          </a:xfrm>
        </p:grpSpPr>
        <p:pic>
          <p:nvPicPr>
            <p:cNvPr id="27" name="Picture 26" descr="A white cross on a black background&#10;&#10;Description automatically generated">
              <a:extLst>
                <a:ext uri="{FF2B5EF4-FFF2-40B4-BE49-F238E27FC236}">
                  <a16:creationId xmlns:a16="http://schemas.microsoft.com/office/drawing/2014/main" id="{3421B01E-3747-0D13-32E5-7EDD01C122A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87213" y="2717056"/>
              <a:ext cx="756417" cy="755071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9EA706E8-B8C2-E559-B638-947130C722F2}"/>
                </a:ext>
              </a:extLst>
            </p:cNvPr>
            <p:cNvSpPr txBox="1"/>
            <p:nvPr/>
          </p:nvSpPr>
          <p:spPr>
            <a:xfrm>
              <a:off x="2290641" y="2914294"/>
              <a:ext cx="3492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>
                  <a:latin typeface="Fieldwork 04 Hum Regular" pitchFamily="2" charset="77"/>
                </a:rPr>
                <a:t>3</a:t>
              </a:r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E41F2DDF-73D1-8E10-9E44-5A84837DB226}"/>
              </a:ext>
            </a:extLst>
          </p:cNvPr>
          <p:cNvSpPr/>
          <p:nvPr/>
        </p:nvSpPr>
        <p:spPr>
          <a:xfrm>
            <a:off x="4440598" y="4572981"/>
            <a:ext cx="3323986" cy="21165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b="1">
                <a:latin typeface="Fieldwork 04 Hum Regular" pitchFamily="2" charset="77"/>
                <a:ea typeface="Lato Light" panose="020F0502020204030203" pitchFamily="34" charset="0"/>
                <a:cs typeface="Lato Light" panose="020F0502020204030203" pitchFamily="34" charset="0"/>
              </a:rPr>
              <a:t>IDENITFY LOCAL SKILLS GAPS AND ENSURE A DIVERSE RANGE OF OPPORTUNITIES FOR ALL LEARNERS.</a:t>
            </a:r>
            <a:endParaRPr lang="en-GB" sz="1800" b="1">
              <a:latin typeface="Fieldwork 04 Hum Regular" pitchFamily="2" charset="77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47C37BA-B950-28E4-E330-6CE8363B0720}"/>
              </a:ext>
            </a:extLst>
          </p:cNvPr>
          <p:cNvGrpSpPr/>
          <p:nvPr/>
        </p:nvGrpSpPr>
        <p:grpSpPr>
          <a:xfrm>
            <a:off x="5724536" y="4187980"/>
            <a:ext cx="756417" cy="755071"/>
            <a:chOff x="2087213" y="2717056"/>
            <a:chExt cx="756417" cy="755071"/>
          </a:xfrm>
        </p:grpSpPr>
        <p:pic>
          <p:nvPicPr>
            <p:cNvPr id="18" name="Picture 17" descr="A white cross on a black background&#10;&#10;Description automatically generated">
              <a:extLst>
                <a:ext uri="{FF2B5EF4-FFF2-40B4-BE49-F238E27FC236}">
                  <a16:creationId xmlns:a16="http://schemas.microsoft.com/office/drawing/2014/main" id="{E37017FB-9A8C-B466-9B06-A30AB99D73F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87213" y="2717056"/>
              <a:ext cx="756417" cy="755071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D87D4C8-607D-0FF0-BFFB-6E1F47441B71}"/>
                </a:ext>
              </a:extLst>
            </p:cNvPr>
            <p:cNvSpPr txBox="1"/>
            <p:nvPr/>
          </p:nvSpPr>
          <p:spPr>
            <a:xfrm>
              <a:off x="2290641" y="2914294"/>
              <a:ext cx="3492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>
                  <a:latin typeface="Fieldwork 04 Hum Regular" pitchFamily="2" charset="77"/>
                </a:rPr>
                <a:t>*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08FC2F81-79F3-122D-4B64-69DBEEB64378}"/>
              </a:ext>
            </a:extLst>
          </p:cNvPr>
          <p:cNvSpPr txBox="1"/>
          <p:nvPr/>
        </p:nvSpPr>
        <p:spPr>
          <a:xfrm>
            <a:off x="886976" y="302363"/>
            <a:ext cx="6658959" cy="707886"/>
          </a:xfrm>
          <a:custGeom>
            <a:avLst/>
            <a:gdLst>
              <a:gd name="connsiteX0" fmla="*/ 0 w 5144545"/>
              <a:gd name="connsiteY0" fmla="*/ 0 h 707886"/>
              <a:gd name="connsiteX1" fmla="*/ 5140299 w 5144545"/>
              <a:gd name="connsiteY1" fmla="*/ 0 h 707886"/>
              <a:gd name="connsiteX2" fmla="*/ 4904611 w 5144545"/>
              <a:gd name="connsiteY2" fmla="*/ 233693 h 707886"/>
              <a:gd name="connsiteX3" fmla="*/ 5144545 w 5144545"/>
              <a:gd name="connsiteY3" fmla="*/ 233693 h 707886"/>
              <a:gd name="connsiteX4" fmla="*/ 5144545 w 5144545"/>
              <a:gd name="connsiteY4" fmla="*/ 233694 h 707886"/>
              <a:gd name="connsiteX5" fmla="*/ 4904611 w 5144545"/>
              <a:gd name="connsiteY5" fmla="*/ 233694 h 707886"/>
              <a:gd name="connsiteX6" fmla="*/ 4904611 w 5144545"/>
              <a:gd name="connsiteY6" fmla="*/ 467670 h 707886"/>
              <a:gd name="connsiteX7" fmla="*/ 4669662 w 5144545"/>
              <a:gd name="connsiteY7" fmla="*/ 467670 h 707886"/>
              <a:gd name="connsiteX8" fmla="*/ 4669662 w 5144545"/>
              <a:gd name="connsiteY8" fmla="*/ 707886 h 707886"/>
              <a:gd name="connsiteX9" fmla="*/ 4669661 w 5144545"/>
              <a:gd name="connsiteY9" fmla="*/ 707886 h 707886"/>
              <a:gd name="connsiteX10" fmla="*/ 4669661 w 5144545"/>
              <a:gd name="connsiteY10" fmla="*/ 467669 h 707886"/>
              <a:gd name="connsiteX11" fmla="*/ 4431977 w 5144545"/>
              <a:gd name="connsiteY11" fmla="*/ 707382 h 707886"/>
              <a:gd name="connsiteX12" fmla="*/ 4432477 w 5144545"/>
              <a:gd name="connsiteY12" fmla="*/ 707886 h 707886"/>
              <a:gd name="connsiteX13" fmla="*/ 0 w 5144545"/>
              <a:gd name="connsiteY13" fmla="*/ 707886 h 707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144545" h="707886">
                <a:moveTo>
                  <a:pt x="0" y="0"/>
                </a:moveTo>
                <a:lnTo>
                  <a:pt x="5140299" y="0"/>
                </a:lnTo>
                <a:lnTo>
                  <a:pt x="4904611" y="233693"/>
                </a:lnTo>
                <a:lnTo>
                  <a:pt x="5144545" y="233693"/>
                </a:lnTo>
                <a:lnTo>
                  <a:pt x="5144545" y="233694"/>
                </a:lnTo>
                <a:lnTo>
                  <a:pt x="4904611" y="233694"/>
                </a:lnTo>
                <a:lnTo>
                  <a:pt x="4904611" y="467670"/>
                </a:lnTo>
                <a:lnTo>
                  <a:pt x="4669662" y="467670"/>
                </a:lnTo>
                <a:lnTo>
                  <a:pt x="4669662" y="707886"/>
                </a:lnTo>
                <a:lnTo>
                  <a:pt x="4669661" y="707886"/>
                </a:lnTo>
                <a:lnTo>
                  <a:pt x="4669661" y="467669"/>
                </a:lnTo>
                <a:lnTo>
                  <a:pt x="4431977" y="707382"/>
                </a:lnTo>
                <a:lnTo>
                  <a:pt x="4432477" y="707886"/>
                </a:lnTo>
                <a:lnTo>
                  <a:pt x="0" y="707886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rtlCol="0">
            <a:noAutofit/>
          </a:bodyPr>
          <a:lstStyle/>
          <a:p>
            <a:pPr>
              <a:defRPr/>
            </a:pPr>
            <a:r>
              <a:rPr lang="en-GB" sz="2400">
                <a:solidFill>
                  <a:schemeClr val="bg1"/>
                </a:solidFill>
                <a:latin typeface="Fieldwork Hum Regular" pitchFamily="2" charset="77"/>
              </a:rPr>
              <a:t>OVERVIEW OF EMPLOYABILITY</a:t>
            </a:r>
            <a:endParaRPr lang="en-GB" sz="2400">
              <a:highlight>
                <a:srgbClr val="FFFF00"/>
              </a:highlight>
              <a:latin typeface="Fieldwork Hum Regular" pitchFamily="2" charset="77"/>
            </a:endParaRPr>
          </a:p>
          <a:p>
            <a:pPr>
              <a:defRPr/>
            </a:pPr>
            <a:endParaRPr kumimoji="0" lang="en-GB" sz="900" b="1" u="none" strike="noStrike" kern="1200" cap="none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Fieldwork Hum Regular" pitchFamily="2" charset="77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471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3C0666-5109-2BB7-DFC0-2B6CC1B731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7">
            <a:extLst>
              <a:ext uri="{FF2B5EF4-FFF2-40B4-BE49-F238E27FC236}">
                <a16:creationId xmlns:a16="http://schemas.microsoft.com/office/drawing/2014/main" id="{D50FE6CF-F04C-880A-857E-49B83BF0B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02188" y="6486975"/>
            <a:ext cx="523504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413089-DD26-9347-B58B-4991DF4075E1}" type="slidenum">
              <a:rPr kumimoji="0" lang="en-US" sz="100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ea typeface="Lato Light" panose="020F0502020204030203" pitchFamily="34" charset="0"/>
                <a:cs typeface="Lato Light" panose="020F050202020403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000" u="none" strike="noStrike" kern="1200" cap="none" spc="0" normalizeH="0" baseline="0" noProof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65DDFD-C161-1072-24BE-B725C3205771}"/>
              </a:ext>
            </a:extLst>
          </p:cNvPr>
          <p:cNvSpPr txBox="1"/>
          <p:nvPr/>
        </p:nvSpPr>
        <p:spPr>
          <a:xfrm>
            <a:off x="757084" y="302363"/>
            <a:ext cx="6788851" cy="707886"/>
          </a:xfrm>
          <a:custGeom>
            <a:avLst/>
            <a:gdLst>
              <a:gd name="connsiteX0" fmla="*/ 0 w 5144545"/>
              <a:gd name="connsiteY0" fmla="*/ 0 h 707886"/>
              <a:gd name="connsiteX1" fmla="*/ 5140299 w 5144545"/>
              <a:gd name="connsiteY1" fmla="*/ 0 h 707886"/>
              <a:gd name="connsiteX2" fmla="*/ 4904611 w 5144545"/>
              <a:gd name="connsiteY2" fmla="*/ 233693 h 707886"/>
              <a:gd name="connsiteX3" fmla="*/ 5144545 w 5144545"/>
              <a:gd name="connsiteY3" fmla="*/ 233693 h 707886"/>
              <a:gd name="connsiteX4" fmla="*/ 5144545 w 5144545"/>
              <a:gd name="connsiteY4" fmla="*/ 233694 h 707886"/>
              <a:gd name="connsiteX5" fmla="*/ 4904611 w 5144545"/>
              <a:gd name="connsiteY5" fmla="*/ 233694 h 707886"/>
              <a:gd name="connsiteX6" fmla="*/ 4904611 w 5144545"/>
              <a:gd name="connsiteY6" fmla="*/ 467670 h 707886"/>
              <a:gd name="connsiteX7" fmla="*/ 4669662 w 5144545"/>
              <a:gd name="connsiteY7" fmla="*/ 467670 h 707886"/>
              <a:gd name="connsiteX8" fmla="*/ 4669662 w 5144545"/>
              <a:gd name="connsiteY8" fmla="*/ 707886 h 707886"/>
              <a:gd name="connsiteX9" fmla="*/ 4669661 w 5144545"/>
              <a:gd name="connsiteY9" fmla="*/ 707886 h 707886"/>
              <a:gd name="connsiteX10" fmla="*/ 4669661 w 5144545"/>
              <a:gd name="connsiteY10" fmla="*/ 467669 h 707886"/>
              <a:gd name="connsiteX11" fmla="*/ 4431977 w 5144545"/>
              <a:gd name="connsiteY11" fmla="*/ 707382 h 707886"/>
              <a:gd name="connsiteX12" fmla="*/ 4432477 w 5144545"/>
              <a:gd name="connsiteY12" fmla="*/ 707886 h 707886"/>
              <a:gd name="connsiteX13" fmla="*/ 0 w 5144545"/>
              <a:gd name="connsiteY13" fmla="*/ 707886 h 707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144545" h="707886">
                <a:moveTo>
                  <a:pt x="0" y="0"/>
                </a:moveTo>
                <a:lnTo>
                  <a:pt x="5140299" y="0"/>
                </a:lnTo>
                <a:lnTo>
                  <a:pt x="4904611" y="233693"/>
                </a:lnTo>
                <a:lnTo>
                  <a:pt x="5144545" y="233693"/>
                </a:lnTo>
                <a:lnTo>
                  <a:pt x="5144545" y="233694"/>
                </a:lnTo>
                <a:lnTo>
                  <a:pt x="4904611" y="233694"/>
                </a:lnTo>
                <a:lnTo>
                  <a:pt x="4904611" y="467670"/>
                </a:lnTo>
                <a:lnTo>
                  <a:pt x="4669662" y="467670"/>
                </a:lnTo>
                <a:lnTo>
                  <a:pt x="4669662" y="707886"/>
                </a:lnTo>
                <a:lnTo>
                  <a:pt x="4669661" y="707886"/>
                </a:lnTo>
                <a:lnTo>
                  <a:pt x="4669661" y="467669"/>
                </a:lnTo>
                <a:lnTo>
                  <a:pt x="4431977" y="707382"/>
                </a:lnTo>
                <a:lnTo>
                  <a:pt x="4432477" y="707886"/>
                </a:lnTo>
                <a:lnTo>
                  <a:pt x="0" y="707886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rtlCol="0">
            <a:noAutofit/>
          </a:bodyPr>
          <a:lstStyle/>
          <a:p>
            <a:pPr>
              <a:defRPr/>
            </a:pPr>
            <a:r>
              <a:rPr lang="en-GB" sz="2400">
                <a:solidFill>
                  <a:schemeClr val="bg1"/>
                </a:solidFill>
                <a:latin typeface="Fieldwork Hum Regular" pitchFamily="2" charset="77"/>
              </a:rPr>
              <a:t>Wellbeing Programme </a:t>
            </a:r>
            <a:endParaRPr lang="en-GB" sz="2400">
              <a:latin typeface="Fieldwork Hum Regular" pitchFamily="2" charset="77"/>
            </a:endParaRPr>
          </a:p>
          <a:p>
            <a:pPr>
              <a:defRPr/>
            </a:pPr>
            <a:endParaRPr kumimoji="0" lang="en-GB" sz="900" b="1" u="none" strike="noStrike" kern="1200" cap="none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Fieldwork Hum Regular" pitchFamily="2" charset="77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BF8BA25-44D4-FE1A-A78A-3E221492503D}"/>
              </a:ext>
            </a:extLst>
          </p:cNvPr>
          <p:cNvSpPr txBox="1"/>
          <p:nvPr/>
        </p:nvSpPr>
        <p:spPr>
          <a:xfrm>
            <a:off x="757084" y="1338824"/>
            <a:ext cx="9733935" cy="54399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0" u="none" strike="noStrike">
                <a:solidFill>
                  <a:schemeClr val="bg1"/>
                </a:solidFill>
                <a:effectLst/>
                <a:latin typeface="Fieldwork Hum Regular" charset="0"/>
              </a:rPr>
              <a:t>In partnership with West Northampton Council the programmes focuses on,</a:t>
            </a:r>
            <a:endParaRPr lang="en-GB" b="1">
              <a:solidFill>
                <a:schemeClr val="bg1"/>
              </a:solidFill>
              <a:latin typeface="Fieldwork Hum Regular" charset="0"/>
            </a:endParaRPr>
          </a:p>
          <a:p>
            <a:endParaRPr lang="en-GB">
              <a:solidFill>
                <a:schemeClr val="bg1"/>
              </a:solidFill>
              <a:latin typeface="Fieldwork Hum Regular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bg1"/>
                </a:solidFill>
                <a:latin typeface="Fieldwork Hum Regular" charset="0"/>
              </a:rPr>
              <a:t>Non-accredited rolling programme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bg1"/>
                </a:solidFill>
                <a:latin typeface="Fieldwork Hum Regular" charset="0"/>
              </a:rPr>
              <a:t>Core Employability skills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bg1"/>
                </a:solidFill>
                <a:latin typeface="Fieldwork Hum Regular" charset="0"/>
              </a:rPr>
              <a:t>Development of Maths and English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i="0">
                <a:solidFill>
                  <a:schemeClr val="bg1"/>
                </a:solidFill>
                <a:effectLst/>
                <a:latin typeface="Fieldwork Hum Regular" charset="0"/>
              </a:rPr>
              <a:t>Work experience placements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bg1"/>
                </a:solidFill>
                <a:latin typeface="Fieldwork Hum Regular" charset="0"/>
              </a:rPr>
              <a:t>Enrichment </a:t>
            </a:r>
            <a:r>
              <a:rPr lang="en-GB" err="1">
                <a:solidFill>
                  <a:schemeClr val="bg1"/>
                </a:solidFill>
                <a:latin typeface="Fieldwork Hum Regular" charset="0"/>
              </a:rPr>
              <a:t>calender</a:t>
            </a:r>
            <a:r>
              <a:rPr lang="en-GB">
                <a:solidFill>
                  <a:schemeClr val="bg1"/>
                </a:solidFill>
                <a:latin typeface="Fieldwork Hum Regular" charset="0"/>
              </a:rPr>
              <a:t> supporting personal, social and mental development</a:t>
            </a:r>
            <a:endParaRPr lang="en-GB" i="0">
              <a:solidFill>
                <a:schemeClr val="bg1"/>
              </a:solidFill>
              <a:effectLst/>
              <a:latin typeface="Fieldwork Hum Regular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>
              <a:solidFill>
                <a:schemeClr val="bg1"/>
              </a:solidFill>
              <a:latin typeface="Fieldwork Hum Regular" charset="0"/>
            </a:endParaRPr>
          </a:p>
          <a:p>
            <a:r>
              <a:rPr lang="en-GB" b="1">
                <a:solidFill>
                  <a:schemeClr val="bg1"/>
                </a:solidFill>
                <a:latin typeface="Fieldwork Hum Regular" charset="0"/>
              </a:rPr>
              <a:t>Referrals </a:t>
            </a:r>
          </a:p>
          <a:p>
            <a:endParaRPr lang="en-GB" b="0" i="0">
              <a:solidFill>
                <a:schemeClr val="bg1"/>
              </a:solidFill>
              <a:effectLst/>
              <a:latin typeface="Fieldwork Hum Regular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bg1"/>
                </a:solidFill>
                <a:latin typeface="Fieldwork Hum Regular" charset="0"/>
              </a:rPr>
              <a:t>Direct to the Foundation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i="0">
              <a:solidFill>
                <a:schemeClr val="bg1"/>
              </a:solidFill>
              <a:effectLst/>
              <a:latin typeface="Fieldwork Hum Regular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bg1"/>
                </a:solidFill>
                <a:latin typeface="Fieldwork Hum Regular" charset="0"/>
              </a:rPr>
              <a:t>Young people aged 16 – 19 who are NEET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i="0">
              <a:solidFill>
                <a:schemeClr val="bg1"/>
              </a:solidFill>
              <a:effectLst/>
              <a:latin typeface="Fieldwork Hum Regular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bg1"/>
                </a:solidFill>
                <a:latin typeface="Fieldwork Hum Regular" charset="0"/>
              </a:rPr>
              <a:t>Organisations refer across the county</a:t>
            </a:r>
            <a:endParaRPr lang="en-GB" i="0">
              <a:solidFill>
                <a:schemeClr val="bg1"/>
              </a:solidFill>
              <a:effectLst/>
              <a:latin typeface="Fieldwork Hum Regular" charset="0"/>
            </a:endParaRPr>
          </a:p>
          <a:p>
            <a:pPr algn="l" rtl="0" fontAlgn="base">
              <a:lnSpc>
                <a:spcPts val="1500"/>
              </a:lnSpc>
              <a:buNone/>
            </a:pPr>
            <a:r>
              <a:rPr lang="en-GB" b="0" i="0">
                <a:solidFill>
                  <a:schemeClr val="bg1"/>
                </a:solidFill>
                <a:effectLst/>
                <a:latin typeface="Fieldwork Hum Regular" charset="0"/>
              </a:rPr>
              <a:t>​</a:t>
            </a:r>
            <a:endParaRPr lang="en-GB" sz="2000">
              <a:solidFill>
                <a:schemeClr val="bg1"/>
              </a:solidFill>
              <a:latin typeface="Fieldwork Hum Regular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>
              <a:solidFill>
                <a:schemeClr val="bg1"/>
              </a:solidFill>
            </a:endParaRPr>
          </a:p>
        </p:txBody>
      </p:sp>
      <p:pic>
        <p:nvPicPr>
          <p:cNvPr id="11" name="Picture 10" descr="A person in a safety vest painting a wall&#10;&#10;AI-generated content may be incorrect.">
            <a:extLst>
              <a:ext uri="{FF2B5EF4-FFF2-40B4-BE49-F238E27FC236}">
                <a16:creationId xmlns:a16="http://schemas.microsoft.com/office/drawing/2014/main" id="{6662E8EB-6CB8-48A5-6793-DE475513AA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7638" y="2764660"/>
            <a:ext cx="2893843" cy="19284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A group of people posing for a photo&#10;&#10;AI-generated content may be incorrect.">
            <a:extLst>
              <a:ext uri="{FF2B5EF4-FFF2-40B4-BE49-F238E27FC236}">
                <a16:creationId xmlns:a16="http://schemas.microsoft.com/office/drawing/2014/main" id="{A1C81424-9D10-5EA4-75A9-77A4505C67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4255" y="4300631"/>
            <a:ext cx="2893844" cy="202569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942057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F10222-FA5D-368A-0ACD-B10D1AC882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7">
            <a:extLst>
              <a:ext uri="{FF2B5EF4-FFF2-40B4-BE49-F238E27FC236}">
                <a16:creationId xmlns:a16="http://schemas.microsoft.com/office/drawing/2014/main" id="{0068D6D8-B7D1-A34B-D016-C60879DF3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02188" y="6486975"/>
            <a:ext cx="523504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413089-DD26-9347-B58B-4991DF4075E1}" type="slidenum">
              <a:rPr kumimoji="0" lang="en-US" sz="100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ea typeface="Lato Light" panose="020F0502020204030203" pitchFamily="34" charset="0"/>
                <a:cs typeface="Lato Light" panose="020F050202020403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000" u="none" strike="noStrike" kern="1200" cap="none" spc="0" normalizeH="0" baseline="0" noProof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3DD8213-C584-2EDF-491E-79A95AC255C6}"/>
              </a:ext>
            </a:extLst>
          </p:cNvPr>
          <p:cNvSpPr txBox="1"/>
          <p:nvPr/>
        </p:nvSpPr>
        <p:spPr>
          <a:xfrm>
            <a:off x="757084" y="302363"/>
            <a:ext cx="6788851" cy="707886"/>
          </a:xfrm>
          <a:custGeom>
            <a:avLst/>
            <a:gdLst>
              <a:gd name="connsiteX0" fmla="*/ 0 w 5144545"/>
              <a:gd name="connsiteY0" fmla="*/ 0 h 707886"/>
              <a:gd name="connsiteX1" fmla="*/ 5140299 w 5144545"/>
              <a:gd name="connsiteY1" fmla="*/ 0 h 707886"/>
              <a:gd name="connsiteX2" fmla="*/ 4904611 w 5144545"/>
              <a:gd name="connsiteY2" fmla="*/ 233693 h 707886"/>
              <a:gd name="connsiteX3" fmla="*/ 5144545 w 5144545"/>
              <a:gd name="connsiteY3" fmla="*/ 233693 h 707886"/>
              <a:gd name="connsiteX4" fmla="*/ 5144545 w 5144545"/>
              <a:gd name="connsiteY4" fmla="*/ 233694 h 707886"/>
              <a:gd name="connsiteX5" fmla="*/ 4904611 w 5144545"/>
              <a:gd name="connsiteY5" fmla="*/ 233694 h 707886"/>
              <a:gd name="connsiteX6" fmla="*/ 4904611 w 5144545"/>
              <a:gd name="connsiteY6" fmla="*/ 467670 h 707886"/>
              <a:gd name="connsiteX7" fmla="*/ 4669662 w 5144545"/>
              <a:gd name="connsiteY7" fmla="*/ 467670 h 707886"/>
              <a:gd name="connsiteX8" fmla="*/ 4669662 w 5144545"/>
              <a:gd name="connsiteY8" fmla="*/ 707886 h 707886"/>
              <a:gd name="connsiteX9" fmla="*/ 4669661 w 5144545"/>
              <a:gd name="connsiteY9" fmla="*/ 707886 h 707886"/>
              <a:gd name="connsiteX10" fmla="*/ 4669661 w 5144545"/>
              <a:gd name="connsiteY10" fmla="*/ 467669 h 707886"/>
              <a:gd name="connsiteX11" fmla="*/ 4431977 w 5144545"/>
              <a:gd name="connsiteY11" fmla="*/ 707382 h 707886"/>
              <a:gd name="connsiteX12" fmla="*/ 4432477 w 5144545"/>
              <a:gd name="connsiteY12" fmla="*/ 707886 h 707886"/>
              <a:gd name="connsiteX13" fmla="*/ 0 w 5144545"/>
              <a:gd name="connsiteY13" fmla="*/ 707886 h 707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144545" h="707886">
                <a:moveTo>
                  <a:pt x="0" y="0"/>
                </a:moveTo>
                <a:lnTo>
                  <a:pt x="5140299" y="0"/>
                </a:lnTo>
                <a:lnTo>
                  <a:pt x="4904611" y="233693"/>
                </a:lnTo>
                <a:lnTo>
                  <a:pt x="5144545" y="233693"/>
                </a:lnTo>
                <a:lnTo>
                  <a:pt x="5144545" y="233694"/>
                </a:lnTo>
                <a:lnTo>
                  <a:pt x="4904611" y="233694"/>
                </a:lnTo>
                <a:lnTo>
                  <a:pt x="4904611" y="467670"/>
                </a:lnTo>
                <a:lnTo>
                  <a:pt x="4669662" y="467670"/>
                </a:lnTo>
                <a:lnTo>
                  <a:pt x="4669662" y="707886"/>
                </a:lnTo>
                <a:lnTo>
                  <a:pt x="4669661" y="707886"/>
                </a:lnTo>
                <a:lnTo>
                  <a:pt x="4669661" y="467669"/>
                </a:lnTo>
                <a:lnTo>
                  <a:pt x="4431977" y="707382"/>
                </a:lnTo>
                <a:lnTo>
                  <a:pt x="4432477" y="707886"/>
                </a:lnTo>
                <a:lnTo>
                  <a:pt x="0" y="707886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rtlCol="0">
            <a:noAutofit/>
          </a:bodyPr>
          <a:lstStyle/>
          <a:p>
            <a:pPr>
              <a:defRPr/>
            </a:pPr>
            <a:r>
              <a:rPr lang="en-GB" sz="2400">
                <a:solidFill>
                  <a:schemeClr val="bg1"/>
                </a:solidFill>
                <a:latin typeface="Fieldwork Hum Regular" pitchFamily="2" charset="77"/>
              </a:rPr>
              <a:t>Northampton College Partnership</a:t>
            </a:r>
            <a:endParaRPr lang="en-GB" sz="2400">
              <a:latin typeface="Fieldwork Hum Regular" pitchFamily="2" charset="77"/>
            </a:endParaRPr>
          </a:p>
          <a:p>
            <a:pPr>
              <a:defRPr/>
            </a:pPr>
            <a:endParaRPr kumimoji="0" lang="en-GB" sz="900" b="1" u="none" strike="noStrike" kern="1200" cap="none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Fieldwork Hum Regular" pitchFamily="2" charset="77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DEEAA5E-1D80-B0B2-ED2A-D31C8788C781}"/>
              </a:ext>
            </a:extLst>
          </p:cNvPr>
          <p:cNvSpPr txBox="1"/>
          <p:nvPr/>
        </p:nvSpPr>
        <p:spPr>
          <a:xfrm>
            <a:off x="757084" y="1135623"/>
            <a:ext cx="9733935" cy="61324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0" u="none" strike="noStrike">
                <a:solidFill>
                  <a:schemeClr val="bg1"/>
                </a:solidFill>
                <a:effectLst/>
                <a:latin typeface="Fieldwork Hum Regular" charset="0"/>
              </a:rPr>
              <a:t>ASPIRE </a:t>
            </a:r>
            <a:endParaRPr lang="en-GB" i="0">
              <a:solidFill>
                <a:schemeClr val="bg1"/>
              </a:solidFill>
              <a:effectLst/>
              <a:latin typeface="Fieldwork Hum Regular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>
              <a:solidFill>
                <a:schemeClr val="bg1"/>
              </a:solidFill>
              <a:latin typeface="Fieldwork Hum Regular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bg1"/>
                </a:solidFill>
                <a:latin typeface="Fieldwork Hum Regular" charset="0"/>
              </a:rPr>
              <a:t>D</a:t>
            </a:r>
            <a:r>
              <a:rPr lang="en-GB" i="0">
                <a:solidFill>
                  <a:schemeClr val="bg1"/>
                </a:solidFill>
                <a:effectLst/>
                <a:latin typeface="Fieldwork Hum Regular" charset="0"/>
              </a:rPr>
              <a:t>esigned to support young individuals with the key skills and qualifications they need to create a positive pathway.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>
              <a:solidFill>
                <a:schemeClr val="bg1"/>
              </a:solidFill>
              <a:latin typeface="Fieldwork Hum Regular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i="0">
                <a:solidFill>
                  <a:schemeClr val="bg1"/>
                </a:solidFill>
                <a:effectLst/>
                <a:latin typeface="Fieldwork Hum Regular" charset="0"/>
              </a:rPr>
              <a:t>City &amp; Guilds Level 1 and 2 Award in Employability Skills, whilst gaining their Maths and English GCSE's at Northampton College.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>
              <a:solidFill>
                <a:schemeClr val="bg1"/>
              </a:solidFill>
              <a:latin typeface="Fieldwork Hum Regular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bg1"/>
                </a:solidFill>
                <a:latin typeface="Fieldwork Hum Regular" charset="0"/>
              </a:rPr>
              <a:t>September start.. </a:t>
            </a:r>
            <a:endParaRPr lang="en-GB" i="0">
              <a:solidFill>
                <a:schemeClr val="bg1"/>
              </a:solidFill>
              <a:effectLst/>
              <a:latin typeface="Fieldwork Hum"/>
            </a:endParaRPr>
          </a:p>
          <a:p>
            <a:endParaRPr lang="en-GB">
              <a:solidFill>
                <a:schemeClr val="bg1"/>
              </a:solidFill>
              <a:latin typeface="Fieldwork Hum Regular" charset="0"/>
            </a:endParaRPr>
          </a:p>
          <a:p>
            <a:r>
              <a:rPr lang="en-GB" b="1">
                <a:solidFill>
                  <a:schemeClr val="bg1"/>
                </a:solidFill>
                <a:latin typeface="Fieldwork Hum Regular" charset="0"/>
              </a:rPr>
              <a:t>ENGAGE PLUS</a:t>
            </a:r>
          </a:p>
          <a:p>
            <a:endParaRPr lang="en-GB" b="0" i="0">
              <a:solidFill>
                <a:schemeClr val="bg1"/>
              </a:solidFill>
              <a:effectLst/>
              <a:latin typeface="Fieldwork Hum Regular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bg1"/>
                </a:solidFill>
                <a:latin typeface="Fieldwork Hum Regular" charset="0"/>
              </a:rPr>
              <a:t>D</a:t>
            </a:r>
            <a:r>
              <a:rPr lang="en-GB" i="0">
                <a:solidFill>
                  <a:schemeClr val="bg1"/>
                </a:solidFill>
                <a:effectLst/>
                <a:latin typeface="Fieldwork Hum Regular" charset="0"/>
              </a:rPr>
              <a:t>esigned to support young individuals who require additional learning support or are at risk of not being in education, employment or training (NEET)</a:t>
            </a:r>
          </a:p>
          <a:p>
            <a:endParaRPr lang="en-GB" i="0">
              <a:solidFill>
                <a:srgbClr val="161616"/>
              </a:solidFill>
              <a:effectLst/>
              <a:latin typeface="Fieldwork Hum Regular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i="0">
                <a:solidFill>
                  <a:schemeClr val="bg1"/>
                </a:solidFill>
                <a:effectLst/>
                <a:latin typeface="Fieldwork Hum Regular" charset="0"/>
              </a:rPr>
              <a:t>City &amp; Guilds Level 1 in Employability Skills, whilst gaining their Maths and English GCSE's at Northampton College.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>
              <a:solidFill>
                <a:schemeClr val="bg1"/>
              </a:solidFill>
              <a:latin typeface="Fieldwork Hum Regular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i="0">
                <a:solidFill>
                  <a:schemeClr val="bg1"/>
                </a:solidFill>
                <a:effectLst/>
                <a:latin typeface="Fieldwork Hum Regular" charset="0"/>
              </a:rPr>
              <a:t>November start..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0" i="0">
              <a:solidFill>
                <a:schemeClr val="bg1"/>
              </a:solidFill>
              <a:effectLst/>
              <a:latin typeface="Fieldwork Hum Regular" charset="0"/>
            </a:endParaRPr>
          </a:p>
          <a:p>
            <a:pPr algn="l" rtl="0" fontAlgn="base">
              <a:lnSpc>
                <a:spcPts val="1500"/>
              </a:lnSpc>
              <a:buNone/>
            </a:pPr>
            <a:r>
              <a:rPr lang="en-GB" b="0" i="0">
                <a:solidFill>
                  <a:schemeClr val="bg1"/>
                </a:solidFill>
                <a:effectLst/>
                <a:latin typeface="Fieldwork Hum Regular" charset="0"/>
              </a:rPr>
              <a:t>​</a:t>
            </a:r>
            <a:endParaRPr lang="en-GB" sz="2000">
              <a:solidFill>
                <a:schemeClr val="bg1"/>
              </a:solidFill>
              <a:latin typeface="Fieldwork Hum Regular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>
              <a:solidFill>
                <a:schemeClr val="bg1"/>
              </a:solidFill>
            </a:endParaRPr>
          </a:p>
        </p:txBody>
      </p:sp>
      <p:pic>
        <p:nvPicPr>
          <p:cNvPr id="3" name="Picture 2" descr="Northampton College - Wikiwand">
            <a:extLst>
              <a:ext uri="{FF2B5EF4-FFF2-40B4-BE49-F238E27FC236}">
                <a16:creationId xmlns:a16="http://schemas.microsoft.com/office/drawing/2014/main" id="{21C14293-E5D7-0DBD-2321-F7477BBFF9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0448" y="5687421"/>
            <a:ext cx="3163492" cy="881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person standing in front of a group of people sitting in chairs&#10;&#10;AI-generated content may be incorrect.">
            <a:extLst>
              <a:ext uri="{FF2B5EF4-FFF2-40B4-BE49-F238E27FC236}">
                <a16:creationId xmlns:a16="http://schemas.microsoft.com/office/drawing/2014/main" id="{D1F076B0-DEDC-B242-4777-5EAB39C983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4786" y="2810979"/>
            <a:ext cx="2212561" cy="165942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A group of people walking on a path in the woods&#10;&#10;AI-generated content may be incorrect.">
            <a:extLst>
              <a:ext uri="{FF2B5EF4-FFF2-40B4-BE49-F238E27FC236}">
                <a16:creationId xmlns:a16="http://schemas.microsoft.com/office/drawing/2014/main" id="{3CC1DBE7-C357-EF2C-8119-35DE502C93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88549" y="2340115"/>
            <a:ext cx="1950861" cy="26011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529766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013BB8-0354-2308-8916-2A8C115695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7">
            <a:extLst>
              <a:ext uri="{FF2B5EF4-FFF2-40B4-BE49-F238E27FC236}">
                <a16:creationId xmlns:a16="http://schemas.microsoft.com/office/drawing/2014/main" id="{DE923EE9-AC2A-D521-8406-9535EDAF7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02188" y="6486975"/>
            <a:ext cx="523504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413089-DD26-9347-B58B-4991DF4075E1}" type="slidenum">
              <a:rPr kumimoji="0" lang="en-US" sz="100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ea typeface="Lato Light" panose="020F0502020204030203" pitchFamily="34" charset="0"/>
                <a:cs typeface="Lato Light" panose="020F050202020403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000" u="none" strike="noStrike" kern="1200" cap="none" spc="0" normalizeH="0" baseline="0" noProof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DB12EC-3153-7DA5-1AAC-4E2CD031950D}"/>
              </a:ext>
            </a:extLst>
          </p:cNvPr>
          <p:cNvSpPr txBox="1"/>
          <p:nvPr/>
        </p:nvSpPr>
        <p:spPr>
          <a:xfrm>
            <a:off x="757084" y="302363"/>
            <a:ext cx="6788851" cy="707886"/>
          </a:xfrm>
          <a:custGeom>
            <a:avLst/>
            <a:gdLst>
              <a:gd name="connsiteX0" fmla="*/ 0 w 5144545"/>
              <a:gd name="connsiteY0" fmla="*/ 0 h 707886"/>
              <a:gd name="connsiteX1" fmla="*/ 5140299 w 5144545"/>
              <a:gd name="connsiteY1" fmla="*/ 0 h 707886"/>
              <a:gd name="connsiteX2" fmla="*/ 4904611 w 5144545"/>
              <a:gd name="connsiteY2" fmla="*/ 233693 h 707886"/>
              <a:gd name="connsiteX3" fmla="*/ 5144545 w 5144545"/>
              <a:gd name="connsiteY3" fmla="*/ 233693 h 707886"/>
              <a:gd name="connsiteX4" fmla="*/ 5144545 w 5144545"/>
              <a:gd name="connsiteY4" fmla="*/ 233694 h 707886"/>
              <a:gd name="connsiteX5" fmla="*/ 4904611 w 5144545"/>
              <a:gd name="connsiteY5" fmla="*/ 233694 h 707886"/>
              <a:gd name="connsiteX6" fmla="*/ 4904611 w 5144545"/>
              <a:gd name="connsiteY6" fmla="*/ 467670 h 707886"/>
              <a:gd name="connsiteX7" fmla="*/ 4669662 w 5144545"/>
              <a:gd name="connsiteY7" fmla="*/ 467670 h 707886"/>
              <a:gd name="connsiteX8" fmla="*/ 4669662 w 5144545"/>
              <a:gd name="connsiteY8" fmla="*/ 707886 h 707886"/>
              <a:gd name="connsiteX9" fmla="*/ 4669661 w 5144545"/>
              <a:gd name="connsiteY9" fmla="*/ 707886 h 707886"/>
              <a:gd name="connsiteX10" fmla="*/ 4669661 w 5144545"/>
              <a:gd name="connsiteY10" fmla="*/ 467669 h 707886"/>
              <a:gd name="connsiteX11" fmla="*/ 4431977 w 5144545"/>
              <a:gd name="connsiteY11" fmla="*/ 707382 h 707886"/>
              <a:gd name="connsiteX12" fmla="*/ 4432477 w 5144545"/>
              <a:gd name="connsiteY12" fmla="*/ 707886 h 707886"/>
              <a:gd name="connsiteX13" fmla="*/ 0 w 5144545"/>
              <a:gd name="connsiteY13" fmla="*/ 707886 h 707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144545" h="707886">
                <a:moveTo>
                  <a:pt x="0" y="0"/>
                </a:moveTo>
                <a:lnTo>
                  <a:pt x="5140299" y="0"/>
                </a:lnTo>
                <a:lnTo>
                  <a:pt x="4904611" y="233693"/>
                </a:lnTo>
                <a:lnTo>
                  <a:pt x="5144545" y="233693"/>
                </a:lnTo>
                <a:lnTo>
                  <a:pt x="5144545" y="233694"/>
                </a:lnTo>
                <a:lnTo>
                  <a:pt x="4904611" y="233694"/>
                </a:lnTo>
                <a:lnTo>
                  <a:pt x="4904611" y="467670"/>
                </a:lnTo>
                <a:lnTo>
                  <a:pt x="4669662" y="467670"/>
                </a:lnTo>
                <a:lnTo>
                  <a:pt x="4669662" y="707886"/>
                </a:lnTo>
                <a:lnTo>
                  <a:pt x="4669661" y="707886"/>
                </a:lnTo>
                <a:lnTo>
                  <a:pt x="4669661" y="467669"/>
                </a:lnTo>
                <a:lnTo>
                  <a:pt x="4431977" y="707382"/>
                </a:lnTo>
                <a:lnTo>
                  <a:pt x="4432477" y="707886"/>
                </a:lnTo>
                <a:lnTo>
                  <a:pt x="0" y="707886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rtlCol="0">
            <a:noAutofit/>
          </a:bodyPr>
          <a:lstStyle/>
          <a:p>
            <a:pPr>
              <a:defRPr/>
            </a:pPr>
            <a:r>
              <a:rPr lang="en-GB" sz="2400">
                <a:solidFill>
                  <a:schemeClr val="bg1"/>
                </a:solidFill>
                <a:latin typeface="Fieldwork Hum Regular" pitchFamily="2" charset="77"/>
              </a:rPr>
              <a:t>Tresham College Partnership</a:t>
            </a:r>
            <a:endParaRPr lang="en-GB" sz="2400">
              <a:latin typeface="Fieldwork Hum Regular" pitchFamily="2" charset="77"/>
            </a:endParaRPr>
          </a:p>
          <a:p>
            <a:pPr>
              <a:defRPr/>
            </a:pPr>
            <a:endParaRPr kumimoji="0" lang="en-GB" sz="900" b="1" u="none" strike="noStrike" kern="1200" cap="none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Fieldwork Hum Regular" pitchFamily="2" charset="77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01E57C8-3803-732E-25C1-5B709329E9DC}"/>
              </a:ext>
            </a:extLst>
          </p:cNvPr>
          <p:cNvSpPr txBox="1"/>
          <p:nvPr/>
        </p:nvSpPr>
        <p:spPr>
          <a:xfrm>
            <a:off x="757084" y="1225935"/>
            <a:ext cx="9733935" cy="50244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Fieldwork Hum Regular" charset="0"/>
              </a:rPr>
              <a:t>CORBY AND WELLINGBOROUGH</a:t>
            </a:r>
          </a:p>
          <a:p>
            <a:endParaRPr lang="en-GB" b="1" i="0" dirty="0">
              <a:solidFill>
                <a:schemeClr val="bg1"/>
              </a:solidFill>
              <a:effectLst/>
              <a:latin typeface="Fieldwork Hum Regular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i="0" dirty="0">
                <a:solidFill>
                  <a:schemeClr val="bg1"/>
                </a:solidFill>
                <a:effectLst/>
                <a:latin typeface="Fieldwork Hum Regular" charset="0"/>
              </a:rPr>
              <a:t>Reducing the risk of NEET and supporting </a:t>
            </a:r>
            <a:r>
              <a:rPr lang="en-GB" dirty="0">
                <a:solidFill>
                  <a:schemeClr val="bg1"/>
                </a:solidFill>
                <a:latin typeface="Fieldwork Hum Regular" charset="0"/>
              </a:rPr>
              <a:t>the pathway </a:t>
            </a:r>
            <a:r>
              <a:rPr lang="en-GB" i="0" dirty="0">
                <a:solidFill>
                  <a:schemeClr val="bg1"/>
                </a:solidFill>
                <a:effectLst/>
                <a:latin typeface="Fieldwork Hum Regular" charset="0"/>
              </a:rPr>
              <a:t>back into education</a:t>
            </a:r>
            <a:endParaRPr lang="en-GB" dirty="0">
              <a:solidFill>
                <a:schemeClr val="bg1"/>
              </a:solidFill>
              <a:latin typeface="Fieldwork Hum Regular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bg1"/>
              </a:solidFill>
              <a:latin typeface="Fieldwork Hum Regular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latin typeface="Fieldwork Hum Regular" charset="0"/>
              </a:rPr>
              <a:t>November start…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bg1"/>
              </a:solidFill>
              <a:latin typeface="Fieldwork Hum Regular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latin typeface="Fieldwork Hum Regular" charset="0"/>
              </a:rPr>
              <a:t>Supporting 45 young people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i="0" dirty="0">
              <a:solidFill>
                <a:schemeClr val="bg1"/>
              </a:solidFill>
              <a:effectLst/>
              <a:latin typeface="Fieldwork Hum Regular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i="0" dirty="0">
                <a:solidFill>
                  <a:schemeClr val="bg1"/>
                </a:solidFill>
                <a:effectLst/>
                <a:latin typeface="Fieldwork Hum Regular" charset="0"/>
              </a:rPr>
              <a:t>Participants will work towards a City and Guilds Level 1 Certificate in Employability and gain key skills like CV writing, interview techniques, and personal finance management.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bg1"/>
              </a:solidFill>
              <a:latin typeface="Fieldwork Hum Regular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i="0" dirty="0">
                <a:solidFill>
                  <a:schemeClr val="bg1"/>
                </a:solidFill>
                <a:effectLst/>
                <a:latin typeface="Fieldwork Hum Regular" charset="0"/>
              </a:rPr>
              <a:t>GCSE Maths and English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bg1"/>
              </a:solidFill>
              <a:latin typeface="Fieldwork Hum Regular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latin typeface="Fieldwork Hum Regular" charset="0"/>
              </a:rPr>
              <a:t>External referrals once internal referrals are complete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0" i="0" dirty="0">
              <a:solidFill>
                <a:schemeClr val="bg1"/>
              </a:solidFill>
              <a:effectLst/>
              <a:latin typeface="Fieldwork Hum Regular" charset="0"/>
            </a:endParaRPr>
          </a:p>
          <a:p>
            <a:pPr algn="l" rtl="0" fontAlgn="base">
              <a:lnSpc>
                <a:spcPts val="1500"/>
              </a:lnSpc>
              <a:buNone/>
            </a:pPr>
            <a:r>
              <a:rPr lang="en-GB" b="0" i="0" dirty="0">
                <a:solidFill>
                  <a:schemeClr val="bg1"/>
                </a:solidFill>
                <a:effectLst/>
                <a:latin typeface="Fieldwork Hum Regular" charset="0"/>
              </a:rPr>
              <a:t>​</a:t>
            </a:r>
            <a:endParaRPr lang="en-GB" sz="2000" dirty="0">
              <a:solidFill>
                <a:schemeClr val="bg1"/>
              </a:solidFill>
              <a:latin typeface="Fieldwork Hum Regular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bg1"/>
              </a:solidFill>
            </a:endParaRPr>
          </a:p>
        </p:txBody>
      </p:sp>
      <p:pic>
        <p:nvPicPr>
          <p:cNvPr id="2050" name="Picture 2" descr="The Bedford College Group Logo">
            <a:extLst>
              <a:ext uri="{FF2B5EF4-FFF2-40B4-BE49-F238E27FC236}">
                <a16:creationId xmlns:a16="http://schemas.microsoft.com/office/drawing/2014/main" id="{5F24817B-4CED-E4AB-BEC9-DA3641515C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5515" y="4661759"/>
            <a:ext cx="2650663" cy="1181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hoto">
            <a:extLst>
              <a:ext uri="{FF2B5EF4-FFF2-40B4-BE49-F238E27FC236}">
                <a16:creationId xmlns:a16="http://schemas.microsoft.com/office/drawing/2014/main" id="{C2922813-9524-D249-4403-913A1A280D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8293" y="3464471"/>
            <a:ext cx="2505451" cy="166901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Study at our Wellingborough Campus | The Bedford College Group">
            <a:extLst>
              <a:ext uri="{FF2B5EF4-FFF2-40B4-BE49-F238E27FC236}">
                <a16:creationId xmlns:a16="http://schemas.microsoft.com/office/drawing/2014/main" id="{23281729-9A34-756E-D639-A213820729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1333" y="4978750"/>
            <a:ext cx="2370667" cy="157995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03852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B6D221-E798-5946-74F5-F40046FC86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7DFF433-6E0C-EAD0-A041-CFE96C3CCE9D}"/>
              </a:ext>
            </a:extLst>
          </p:cNvPr>
          <p:cNvSpPr txBox="1"/>
          <p:nvPr/>
        </p:nvSpPr>
        <p:spPr>
          <a:xfrm>
            <a:off x="720606" y="1430977"/>
            <a:ext cx="10750788" cy="2996304"/>
          </a:xfrm>
          <a:prstGeom prst="rect">
            <a:avLst/>
          </a:prstGeom>
          <a:noFill/>
        </p:spPr>
        <p:txBody>
          <a:bodyPr wrap="square" lIns="0" rIns="0" numCol="2" spcCol="720000" rtlCol="0">
            <a:noAutofit/>
          </a:bodyPr>
          <a:lstStyle/>
          <a:p>
            <a:pPr marL="285750" lvl="0" indent="-285750">
              <a:lnSpc>
                <a:spcPct val="150000"/>
              </a:lnSpc>
              <a:buSzPct val="120000"/>
              <a:buBlip>
                <a:blip r:embed="rId2"/>
              </a:buBlip>
            </a:pPr>
            <a:r>
              <a:rPr lang="en-GB" sz="1600" dirty="0">
                <a:solidFill>
                  <a:schemeClr val="bg1"/>
                </a:solidFill>
                <a:latin typeface="Fieldwork 04 Hum Regular" pitchFamily="2" charset="77"/>
                <a:ea typeface="Calibri" panose="020F0502020204030204" pitchFamily="34" charset="0"/>
                <a:cs typeface="Tahoma" panose="020B0604030504040204" pitchFamily="34" charset="0"/>
              </a:rPr>
              <a:t>Support the prevention of NEET</a:t>
            </a:r>
          </a:p>
          <a:p>
            <a:pPr marL="285750" lvl="0" indent="-285750">
              <a:lnSpc>
                <a:spcPct val="150000"/>
              </a:lnSpc>
              <a:buSzPct val="120000"/>
              <a:buBlip>
                <a:blip r:embed="rId2"/>
              </a:buBlip>
            </a:pPr>
            <a:r>
              <a:rPr lang="en-GB" sz="1600" dirty="0">
                <a:solidFill>
                  <a:schemeClr val="bg1"/>
                </a:solidFill>
                <a:effectLst/>
                <a:latin typeface="Fieldwork 04 Hum Regular" pitchFamily="2" charset="77"/>
                <a:ea typeface="Calibri" panose="020F0502020204030204" pitchFamily="34" charset="0"/>
                <a:cs typeface="Tahoma" panose="020B0604030504040204" pitchFamily="34" charset="0"/>
              </a:rPr>
              <a:t>Reduce skills gaps countywide and nationally</a:t>
            </a:r>
          </a:p>
          <a:p>
            <a:pPr marL="285750" lvl="0" indent="-285750">
              <a:lnSpc>
                <a:spcPct val="150000"/>
              </a:lnSpc>
              <a:buSzPct val="120000"/>
              <a:buBlip>
                <a:blip r:embed="rId2"/>
              </a:buBlip>
            </a:pPr>
            <a:r>
              <a:rPr lang="en-GB" sz="1600" dirty="0">
                <a:solidFill>
                  <a:schemeClr val="bg1"/>
                </a:solidFill>
                <a:latin typeface="Fieldwork 04 Hum Regular" pitchFamily="2" charset="77"/>
                <a:ea typeface="Calibri" panose="020F0502020204030204" pitchFamily="34" charset="0"/>
                <a:cs typeface="Tahoma" panose="020B0604030504040204" pitchFamily="34" charset="0"/>
              </a:rPr>
              <a:t>Falls inline with changes and youth guarantee </a:t>
            </a:r>
          </a:p>
          <a:p>
            <a:pPr marL="285750" lvl="0" indent="-285750">
              <a:lnSpc>
                <a:spcPct val="150000"/>
              </a:lnSpc>
              <a:buSzPct val="120000"/>
              <a:buBlip>
                <a:blip r:embed="rId2"/>
              </a:buBlip>
            </a:pPr>
            <a:r>
              <a:rPr lang="en-GB" sz="1600" dirty="0">
                <a:solidFill>
                  <a:schemeClr val="bg1"/>
                </a:solidFill>
                <a:latin typeface="Fieldwork 04 Hum Regular" pitchFamily="2" charset="77"/>
                <a:ea typeface="Calibri" panose="020F0502020204030204" pitchFamily="34" charset="0"/>
                <a:cs typeface="Tahoma" panose="020B0604030504040204" pitchFamily="34" charset="0"/>
              </a:rPr>
              <a:t>Increase job readiness, core employability skills and enhance PSD</a:t>
            </a:r>
            <a:r>
              <a:rPr lang="en-GB" sz="1600" dirty="0">
                <a:solidFill>
                  <a:schemeClr val="bg1"/>
                </a:solidFill>
                <a:effectLst/>
                <a:latin typeface="Fieldwork 04 Hum Regular" pitchFamily="2" charset="77"/>
                <a:ea typeface="Calibri" panose="020F050202020403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536F30B-7A3E-F53B-4272-8B85A1F13A13}"/>
              </a:ext>
            </a:extLst>
          </p:cNvPr>
          <p:cNvSpPr txBox="1">
            <a:spLocks/>
          </p:cNvSpPr>
          <p:nvPr/>
        </p:nvSpPr>
        <p:spPr>
          <a:xfrm>
            <a:off x="1190218" y="512915"/>
            <a:ext cx="10291475" cy="40508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b="0" i="0" kern="1200" spc="300">
                <a:solidFill>
                  <a:schemeClr val="bg1"/>
                </a:solidFill>
                <a:latin typeface="Lato" panose="020F0502020204030203" pitchFamily="34" charset="77"/>
                <a:ea typeface="Helvetica Neue Light" panose="02000403000000020004" pitchFamily="2" charset="0"/>
                <a:cs typeface="Helvetica Neue" panose="02000503000000020004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Fieldwork 04 Hum Regular" pitchFamily="2" charset="77"/>
                <a:ea typeface="Lato Heavy" panose="020F0502020204030203" pitchFamily="34" charset="0"/>
                <a:cs typeface="Lato Heavy" panose="020F0502020204030203" pitchFamily="34" charset="0"/>
              </a:rPr>
              <a:t>School Employability Programme</a:t>
            </a:r>
            <a:endParaRPr kumimoji="0" lang="en-US" sz="2000" b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Fieldwork 04 Hum Regular" pitchFamily="2" charset="77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  <p:pic>
        <p:nvPicPr>
          <p:cNvPr id="4" name="Picture 3" descr="A black and white logo with white text&#10;&#10;AI-generated content may be incorrect.">
            <a:extLst>
              <a:ext uri="{FF2B5EF4-FFF2-40B4-BE49-F238E27FC236}">
                <a16:creationId xmlns:a16="http://schemas.microsoft.com/office/drawing/2014/main" id="{B8D77269-133C-A37C-8FF9-5F8BCC47B61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905" y="512915"/>
            <a:ext cx="339388" cy="45274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753CB9F-8313-62CF-ABBD-ACBE3D31E8C4}"/>
              </a:ext>
            </a:extLst>
          </p:cNvPr>
          <p:cNvSpPr txBox="1"/>
          <p:nvPr/>
        </p:nvSpPr>
        <p:spPr>
          <a:xfrm>
            <a:off x="730905" y="3795637"/>
            <a:ext cx="10750788" cy="2996304"/>
          </a:xfrm>
          <a:prstGeom prst="rect">
            <a:avLst/>
          </a:prstGeom>
          <a:noFill/>
        </p:spPr>
        <p:txBody>
          <a:bodyPr wrap="square" lIns="0" rIns="0" numCol="2" spcCol="720000" rtlCol="0">
            <a:noAutofit/>
          </a:bodyPr>
          <a:lstStyle/>
          <a:p>
            <a:pPr marL="285750" lvl="0" indent="-285750">
              <a:lnSpc>
                <a:spcPct val="150000"/>
              </a:lnSpc>
              <a:buSzPct val="120000"/>
              <a:buBlip>
                <a:blip r:embed="rId2"/>
              </a:buBlip>
            </a:pPr>
            <a:r>
              <a:rPr lang="en-GB" sz="1600" dirty="0">
                <a:solidFill>
                  <a:schemeClr val="bg1"/>
                </a:solidFill>
                <a:latin typeface="Fieldwork 04 Hum Regular" pitchFamily="2" charset="77"/>
                <a:ea typeface="Calibri" panose="020F0502020204030204" pitchFamily="34" charset="0"/>
                <a:cs typeface="Tahoma" panose="020B0604030504040204" pitchFamily="34" charset="0"/>
              </a:rPr>
              <a:t>6 - week programme</a:t>
            </a:r>
          </a:p>
          <a:p>
            <a:pPr marL="285750" lvl="0" indent="-285750">
              <a:lnSpc>
                <a:spcPct val="150000"/>
              </a:lnSpc>
              <a:buSzPct val="120000"/>
              <a:buBlip>
                <a:blip r:embed="rId2"/>
              </a:buBlip>
            </a:pPr>
            <a:r>
              <a:rPr lang="en-GB" sz="1600" dirty="0">
                <a:solidFill>
                  <a:schemeClr val="bg1"/>
                </a:solidFill>
                <a:latin typeface="Fieldwork 04 Hum Regular" pitchFamily="2" charset="77"/>
                <a:ea typeface="Calibri" panose="020F0502020204030204" pitchFamily="34" charset="0"/>
                <a:cs typeface="Tahoma" panose="020B0604030504040204" pitchFamily="34" charset="0"/>
              </a:rPr>
              <a:t>Pilot intervention supporting 90 young people</a:t>
            </a:r>
          </a:p>
          <a:p>
            <a:pPr marL="285750" lvl="0" indent="-285750">
              <a:lnSpc>
                <a:spcPct val="150000"/>
              </a:lnSpc>
              <a:buSzPct val="120000"/>
              <a:buBlip>
                <a:blip r:embed="rId2"/>
              </a:buBlip>
            </a:pPr>
            <a:r>
              <a:rPr lang="en-GB" sz="1600" dirty="0">
                <a:solidFill>
                  <a:schemeClr val="bg1"/>
                </a:solidFill>
                <a:effectLst/>
                <a:latin typeface="Fieldwork 04 Hum Regular" pitchFamily="2" charset="77"/>
                <a:ea typeface="Calibri" panose="020F0502020204030204" pitchFamily="34" charset="0"/>
                <a:cs typeface="Tahoma" panose="020B0604030504040204" pitchFamily="34" charset="0"/>
              </a:rPr>
              <a:t>Year 10 and year 11</a:t>
            </a:r>
            <a:endParaRPr lang="en-GB" sz="1600" dirty="0">
              <a:solidFill>
                <a:schemeClr val="bg1"/>
              </a:solidFill>
              <a:latin typeface="Fieldwork 04 Hum Regular" pitchFamily="2" charset="77"/>
              <a:ea typeface="Calibri" panose="020F0502020204030204" pitchFamily="34" charset="0"/>
              <a:cs typeface="Tahoma" panose="020B0604030504040204" pitchFamily="34" charset="0"/>
            </a:endParaRPr>
          </a:p>
          <a:p>
            <a:pPr marL="285750" lvl="0" indent="-285750">
              <a:lnSpc>
                <a:spcPct val="150000"/>
              </a:lnSpc>
              <a:buSzPct val="120000"/>
              <a:buBlip>
                <a:blip r:embed="rId2"/>
              </a:buBlip>
            </a:pPr>
            <a:r>
              <a:rPr lang="en-GB" sz="1600" dirty="0">
                <a:solidFill>
                  <a:schemeClr val="bg1"/>
                </a:solidFill>
                <a:latin typeface="Fieldwork 04 Hum Regular" pitchFamily="2" charset="77"/>
                <a:ea typeface="Calibri" panose="020F0502020204030204" pitchFamily="34" charset="0"/>
                <a:cs typeface="Tahoma" panose="020B0604030504040204" pitchFamily="34" charset="0"/>
              </a:rPr>
              <a:t>Journey to work theory of change</a:t>
            </a:r>
            <a:endParaRPr lang="en-GB" sz="1600" dirty="0">
              <a:solidFill>
                <a:schemeClr val="bg1"/>
              </a:solidFill>
              <a:effectLst/>
              <a:latin typeface="Fieldwork 04 Hum Regular" pitchFamily="2" charset="77"/>
              <a:ea typeface="Calibri" panose="020F050202020403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53144AE-2404-6912-F529-61EB04D47B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2255" y="186389"/>
            <a:ext cx="4088325" cy="32426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7B8F8D6-53A3-FE56-2BFD-0652B18ECC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28281" y="1485799"/>
            <a:ext cx="5066603" cy="28866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BBA854E-EEB5-BA46-BAAF-4559EE2F01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22025" y="3556441"/>
            <a:ext cx="5080264" cy="30141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645180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71821F-5BF8-F3CB-1665-05ABF002B7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7">
            <a:extLst>
              <a:ext uri="{FF2B5EF4-FFF2-40B4-BE49-F238E27FC236}">
                <a16:creationId xmlns:a16="http://schemas.microsoft.com/office/drawing/2014/main" id="{308BAD58-1F07-F642-F10B-A05D477FF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02188" y="6486975"/>
            <a:ext cx="523504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413089-DD26-9347-B58B-4991DF4075E1}" type="slidenum">
              <a:rPr kumimoji="0" lang="en-US" sz="100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ea typeface="Lato Light" panose="020F0502020204030203" pitchFamily="34" charset="0"/>
                <a:cs typeface="Lato Light" panose="020F050202020403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000" u="none" strike="noStrike" kern="1200" cap="none" spc="0" normalizeH="0" baseline="0" noProof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A29FA72-564A-9E5D-2C0F-87370336E4A6}"/>
              </a:ext>
            </a:extLst>
          </p:cNvPr>
          <p:cNvSpPr txBox="1"/>
          <p:nvPr/>
        </p:nvSpPr>
        <p:spPr>
          <a:xfrm>
            <a:off x="737443" y="372264"/>
            <a:ext cx="9960078" cy="707886"/>
          </a:xfrm>
          <a:custGeom>
            <a:avLst/>
            <a:gdLst>
              <a:gd name="connsiteX0" fmla="*/ 0 w 5144545"/>
              <a:gd name="connsiteY0" fmla="*/ 0 h 707886"/>
              <a:gd name="connsiteX1" fmla="*/ 5140299 w 5144545"/>
              <a:gd name="connsiteY1" fmla="*/ 0 h 707886"/>
              <a:gd name="connsiteX2" fmla="*/ 4904611 w 5144545"/>
              <a:gd name="connsiteY2" fmla="*/ 233693 h 707886"/>
              <a:gd name="connsiteX3" fmla="*/ 5144545 w 5144545"/>
              <a:gd name="connsiteY3" fmla="*/ 233693 h 707886"/>
              <a:gd name="connsiteX4" fmla="*/ 5144545 w 5144545"/>
              <a:gd name="connsiteY4" fmla="*/ 233694 h 707886"/>
              <a:gd name="connsiteX5" fmla="*/ 4904611 w 5144545"/>
              <a:gd name="connsiteY5" fmla="*/ 233694 h 707886"/>
              <a:gd name="connsiteX6" fmla="*/ 4904611 w 5144545"/>
              <a:gd name="connsiteY6" fmla="*/ 467670 h 707886"/>
              <a:gd name="connsiteX7" fmla="*/ 4669662 w 5144545"/>
              <a:gd name="connsiteY7" fmla="*/ 467670 h 707886"/>
              <a:gd name="connsiteX8" fmla="*/ 4669662 w 5144545"/>
              <a:gd name="connsiteY8" fmla="*/ 707886 h 707886"/>
              <a:gd name="connsiteX9" fmla="*/ 4669661 w 5144545"/>
              <a:gd name="connsiteY9" fmla="*/ 707886 h 707886"/>
              <a:gd name="connsiteX10" fmla="*/ 4669661 w 5144545"/>
              <a:gd name="connsiteY10" fmla="*/ 467669 h 707886"/>
              <a:gd name="connsiteX11" fmla="*/ 4431977 w 5144545"/>
              <a:gd name="connsiteY11" fmla="*/ 707382 h 707886"/>
              <a:gd name="connsiteX12" fmla="*/ 4432477 w 5144545"/>
              <a:gd name="connsiteY12" fmla="*/ 707886 h 707886"/>
              <a:gd name="connsiteX13" fmla="*/ 0 w 5144545"/>
              <a:gd name="connsiteY13" fmla="*/ 707886 h 707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144545" h="707886">
                <a:moveTo>
                  <a:pt x="0" y="0"/>
                </a:moveTo>
                <a:lnTo>
                  <a:pt x="5140299" y="0"/>
                </a:lnTo>
                <a:lnTo>
                  <a:pt x="4904611" y="233693"/>
                </a:lnTo>
                <a:lnTo>
                  <a:pt x="5144545" y="233693"/>
                </a:lnTo>
                <a:lnTo>
                  <a:pt x="5144545" y="233694"/>
                </a:lnTo>
                <a:lnTo>
                  <a:pt x="4904611" y="233694"/>
                </a:lnTo>
                <a:lnTo>
                  <a:pt x="4904611" y="467670"/>
                </a:lnTo>
                <a:lnTo>
                  <a:pt x="4669662" y="467670"/>
                </a:lnTo>
                <a:lnTo>
                  <a:pt x="4669662" y="707886"/>
                </a:lnTo>
                <a:lnTo>
                  <a:pt x="4669661" y="707886"/>
                </a:lnTo>
                <a:lnTo>
                  <a:pt x="4669661" y="467669"/>
                </a:lnTo>
                <a:lnTo>
                  <a:pt x="4431977" y="707382"/>
                </a:lnTo>
                <a:lnTo>
                  <a:pt x="4432477" y="707886"/>
                </a:lnTo>
                <a:lnTo>
                  <a:pt x="0" y="707886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rtlCol="0">
            <a:noAutofit/>
          </a:bodyPr>
          <a:lstStyle/>
          <a:p>
            <a:pPr>
              <a:defRPr/>
            </a:pPr>
            <a:r>
              <a:rPr lang="en-GB" sz="2400" b="1">
                <a:solidFill>
                  <a:schemeClr val="bg1"/>
                </a:solidFill>
                <a:latin typeface="Fieldwork Hum Regular" pitchFamily="2" charset="77"/>
                <a:ea typeface="Lato Heavy" panose="020F0502020204030203" pitchFamily="34" charset="0"/>
                <a:cs typeface="Lato Heavy" panose="020F0502020204030203" pitchFamily="34" charset="0"/>
              </a:rPr>
              <a:t>ANY QUESTIONS? </a:t>
            </a:r>
            <a:endParaRPr kumimoji="0" lang="en-GB" sz="2400" b="1" u="none" strike="noStrike" kern="1200" cap="none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Fieldwork Hum Regular" pitchFamily="2" charset="77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  <p:pic>
        <p:nvPicPr>
          <p:cNvPr id="6" name="Picture 5" descr="A group of people posing for a photo&#10;&#10;AI-generated content may be incorrect.">
            <a:extLst>
              <a:ext uri="{FF2B5EF4-FFF2-40B4-BE49-F238E27FC236}">
                <a16:creationId xmlns:a16="http://schemas.microsoft.com/office/drawing/2014/main" id="{45ED8436-3A18-A8E8-A513-35804965C9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8956" y="1686560"/>
            <a:ext cx="5660572" cy="3962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560714778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4 25 Template  -  Read-Only" id="{60AA1E1E-DC08-774E-9201-0B2CD165015F}" vid="{7EB6EC1F-F89E-D349-9DBC-EABAEE6DC2E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fbae2a2-4d5c-40b1-a396-fd0a5275aa12" xsi:nil="true"/>
    <lcf76f155ced4ddcb4097134ff3c332f xmlns="9dbf722a-f996-40e4-8a63-0c8373cc3c40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B27196E9B536A4186CFA946B5D15079" ma:contentTypeVersion="18" ma:contentTypeDescription="Create a new document." ma:contentTypeScope="" ma:versionID="e8ecb7f171c981dcb8ae22a96cfd292e">
  <xsd:schema xmlns:xsd="http://www.w3.org/2001/XMLSchema" xmlns:xs="http://www.w3.org/2001/XMLSchema" xmlns:p="http://schemas.microsoft.com/office/2006/metadata/properties" xmlns:ns2="9dbf722a-f996-40e4-8a63-0c8373cc3c40" xmlns:ns3="2fbae2a2-4d5c-40b1-a396-fd0a5275aa12" targetNamespace="http://schemas.microsoft.com/office/2006/metadata/properties" ma:root="true" ma:fieldsID="45a9f6ac37662d1d5d8f69e56a146c80" ns2:_="" ns3:_="">
    <xsd:import namespace="9dbf722a-f996-40e4-8a63-0c8373cc3c40"/>
    <xsd:import namespace="2fbae2a2-4d5c-40b1-a396-fd0a5275aa1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bf722a-f996-40e4-8a63-0c8373cc3c4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7285ce29-af96-4b6d-a2e4-2226d576057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5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bae2a2-4d5c-40b1-a396-fd0a5275aa1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8" nillable="true" ma:displayName="Taxonomy Catch All Column" ma:hidden="true" ma:list="{2a192e72-8e7c-4272-add0-5f819f9e2a0c}" ma:internalName="TaxCatchAll" ma:showField="CatchAllData" ma:web="2fbae2a2-4d5c-40b1-a396-fd0a5275aa1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3046AB9-C4BF-4ECA-B1F4-95279589DC7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8CD9CBF-25AD-430B-A065-75A615636182}">
  <ds:schemaRefs>
    <ds:schemaRef ds:uri="2fbae2a2-4d5c-40b1-a396-fd0a5275aa12"/>
    <ds:schemaRef ds:uri="9dbf722a-f996-40e4-8a63-0c8373cc3c40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DB31E6FD-4CA9-4CA7-BF66-AEECF8DBC2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dbf722a-f996-40e4-8a63-0c8373cc3c40"/>
    <ds:schemaRef ds:uri="2fbae2a2-4d5c-40b1-a396-fd0a5275aa1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</TotalTime>
  <Words>573</Words>
  <Application>Microsoft Office PowerPoint</Application>
  <PresentationFormat>Widescreen</PresentationFormat>
  <Paragraphs>120</Paragraphs>
  <Slides>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Fieldwork Hum Regular</vt:lpstr>
      <vt:lpstr>Fieldwork Hum</vt:lpstr>
      <vt:lpstr>Lato Light</vt:lpstr>
      <vt:lpstr>Lato Medium</vt:lpstr>
      <vt:lpstr>Arial</vt:lpstr>
      <vt:lpstr>Fieldwork 04 Hum Regular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HEADING GOES HERE</dc:title>
  <dc:creator>Tom Kwah</dc:creator>
  <cp:lastModifiedBy>Craig Phillips</cp:lastModifiedBy>
  <cp:revision>2</cp:revision>
  <cp:lastPrinted>2022-05-23T14:57:58Z</cp:lastPrinted>
  <dcterms:created xsi:type="dcterms:W3CDTF">2018-10-02T09:18:02Z</dcterms:created>
  <dcterms:modified xsi:type="dcterms:W3CDTF">2026-02-04T12:37:02Z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a1cc4ace-fb55-417d-bfcf-6824ecaa4e9c</vt:lpwstr>
  </property>
  <property fmtid="{D5CDD505-2E9C-101B-9397-08002B2CF9AE}" pid="3" name="MediaServiceImageTags">
    <vt:lpwstr/>
  </property>
  <property fmtid="{D5CDD505-2E9C-101B-9397-08002B2CF9AE}" pid="4" name="ContentTypeId">
    <vt:lpwstr>0x0101006B27196E9B536A4186CFA946B5D15079</vt:lpwstr>
  </property>
</Properties>
</file>