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85" r:id="rId5"/>
    <p:sldId id="353" r:id="rId6"/>
    <p:sldId id="297" r:id="rId7"/>
    <p:sldId id="355" r:id="rId8"/>
    <p:sldId id="386" r:id="rId9"/>
    <p:sldId id="356" r:id="rId10"/>
    <p:sldId id="387" r:id="rId11"/>
    <p:sldId id="368" r:id="rId12"/>
    <p:sldId id="34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CB47A9-91BF-1CD9-69A7-158FC722A712}" name="Susanna Plummer" initials="SP" userId="S::susanna@workingoptions.org.uk::a91cf0e2-f1e6-4f87-aa4c-5e5f80c6ca1b" providerId="AD"/>
  <p188:author id="{48A669B3-B3CE-DDFD-EF33-6C904B8CD7CA}" name="Sue Maskrey" initials="SM" userId="S::sue@workingoptions.org.uk::a14c049f-c3a6-4a45-a431-4723977031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1DA"/>
    <a:srgbClr val="00AAD7"/>
    <a:srgbClr val="004D62"/>
    <a:srgbClr val="F62876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31B39-E95A-917A-E8AD-D22F02EA718D}" v="667" dt="2025-12-08T14:39:30.014"/>
    <p1510:client id="{D5E255D8-966A-5C4C-B9CA-8BFBE472F7A7}" v="74" dt="2025-12-09T09:36:25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65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2591F-E03B-4704-988A-74214442DD49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DE351-516E-4D86-8C88-FF77E9ACF3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29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39670-BC94-4FD7-7E3E-4A8355467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45C7B9-2046-C9B8-9905-4B0013FE7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92807D-E45E-CB81-A62F-F61F15BB9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02AB98-9257-943C-98C7-EEF79BC8EF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351-516E-4D86-8C88-FF77E9ACF35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257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351-516E-4D86-8C88-FF77E9ACF35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453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C8FAA-1C4F-EC22-3ECA-CDBAFC14A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2AC7D8-8605-D56A-636F-8816B826E8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1B7733E-3AC2-76ED-9998-F4A8DBE3E4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1BB26-0B15-1124-0120-87FD26DC2D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351-516E-4D86-8C88-FF77E9ACF35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392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5FD4B-C4E9-9DE1-E69A-E0FDD5B75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238877-36FC-AB3D-EB91-56D03FEEF6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8825FB-82DD-A33E-82D9-002C7C70E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01BC8F-E967-BC86-8F25-76439C4449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351-516E-4D86-8C88-FF77E9ACF35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958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8ED6C-46A2-E989-4957-18D4D9D8B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619498-43D5-D41D-5482-099F2C4C09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6FB1FA-D72B-FD69-88B6-0068717579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E9F1A5-17E8-16C3-7C36-539F3722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DE351-516E-4D86-8C88-FF77E9ACF35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4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AB920-216C-0195-7E71-283A6E948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BD4931-4F5F-4887-E979-50D6909EF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57C-D063-9D23-928A-AC3DE8A6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57F2D-683D-4469-F42E-B0F785F6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78792-9EF4-2165-3833-4FC1F5A0C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138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E5D6-842D-0690-6B68-99B9E8EC5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9A3D5D-6A3D-8F6B-5F44-20370161F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C6860-5A95-A5DE-11FB-8451F7D53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5FB06-96FE-697D-9947-72856B02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FEA8B-18E4-126A-81BD-FBB5C771F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824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E757C0-6CC8-48B1-7C4E-6F9FFB47F4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A44233-273C-EDD8-A534-43C2D21B4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EC7-1D35-4934-E213-7BD688EEB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50867-D1CE-85DF-EA4D-E54A3E5E8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23F8-DFEF-E0D7-3AF6-9EC286FEF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69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0F8D7-A3D8-40EC-9AA9-F504D0781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0AAD7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76417-EB25-67C6-B2E7-EA095E036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4D62"/>
                </a:solidFill>
              </a:defRPr>
            </a:lvl1pPr>
            <a:lvl2pPr>
              <a:defRPr>
                <a:solidFill>
                  <a:srgbClr val="004D62"/>
                </a:solidFill>
              </a:defRPr>
            </a:lvl2pPr>
            <a:lvl3pPr>
              <a:defRPr>
                <a:solidFill>
                  <a:srgbClr val="004D62"/>
                </a:solidFill>
              </a:defRPr>
            </a:lvl3pPr>
            <a:lvl4pPr>
              <a:defRPr>
                <a:solidFill>
                  <a:srgbClr val="004D62"/>
                </a:solidFill>
              </a:defRPr>
            </a:lvl4pPr>
            <a:lvl5pPr>
              <a:defRPr>
                <a:solidFill>
                  <a:srgbClr val="004D6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C7C82F-6E71-AE89-FED6-3E845E4A9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9C0-93F3-F0BB-C2F7-F25666D18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8E28E-E3A1-C3B4-1331-D81C3A88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954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732D2-6134-BD77-3C61-834B46F5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72347F-33D2-0EF4-E4F3-169D2470A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F5711-D744-CB08-321A-F03C78BE5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52D1C-02E2-6BFE-5A81-C64EE3FA3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23081-07DC-28B6-2DF7-E944E1866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175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BC935-AA36-69E0-4281-6482BEB8D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7B668-B2E8-677B-2001-5FBC7F77D9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58FB2-18F2-D6C5-547C-CF1BE9269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EA1E7-33D9-1AF0-604B-59E1C9123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B36316-A3D0-C8B6-A427-B5AF552AD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76714B-7E2D-73D5-C988-E5151C02B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93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A5D3C-ADEF-7055-27DB-66457E351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4F3D1-BCC3-2521-42EA-04603EC3E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C781F-E0B1-60A9-7894-6537E48CE0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4AC5-3505-9683-34B7-DDC113156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BC9A8F-19DC-DA6D-7108-E2854FBDB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E92E7C-44C7-EC37-1FDC-6CAE6AED7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E0CB1A-D332-231B-26AA-5504AA8A2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F27A78-3C75-3177-FB89-C9602B5DB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54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5F32-E303-6408-AB0C-9D1CA0A63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2F734D-148F-8280-8CBE-564348850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8BCA3B-F002-3F63-9AC2-C15DD276A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78CD77-A9E1-C6B9-5ECB-E6DF911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6452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484525-1C96-1A34-D4E9-4AB5C7962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00F08B-BFBE-23A4-3280-26B63E90A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DD33F-3188-3C92-7199-9CFF2B848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437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464CE-1BAF-DF09-00EA-19268B40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626F3-1DC6-6833-7E0F-1CCD80E1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9CB2C-D84D-7186-0BDD-A9086B199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7B6D3-B2F5-D003-1F25-F2F201AE6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741E2-A7AB-3CE9-6B52-D3584A26A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E1589-AB59-0421-4744-C232E7269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26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F1D31-CE33-9B9F-A652-5425E578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1E336B-530F-3F5E-4922-CF69470A12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8BB21D-3E5D-C787-77D9-CA20AA32F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6A1D6-C3DC-F4F1-879E-30C3987C7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03FCF3-2BE2-C917-F730-B3A46A294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7F8777-4857-A632-13ED-DD0B89C49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90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31FBBD-191C-7711-1480-89D8B4EDA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C8F52-962E-D4A5-DBB5-F8763F4B6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E78D7-04C4-80DB-3E23-12566B4F3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D7F6A-AABA-420C-AE19-981BC3F8EF83}" type="datetimeFigureOut">
              <a:rPr lang="en-GB" smtClean="0"/>
              <a:t>18/01/2026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63FDD-81B5-979A-F520-ADD4317F5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A9A98-F5BF-641A-763A-1F731BA942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DBF05F-F7DA-48EF-A946-88CD59226F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256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company/workingoptions" TargetMode="External"/><Relationship Id="rId2" Type="http://schemas.openxmlformats.org/officeDocument/2006/relationships/hyperlink" Target="mailto:claire@workingoptions.org.u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channel/UCyY7njBaEovj-0ZjM3gTXrA" TargetMode="External"/><Relationship Id="rId4" Type="http://schemas.openxmlformats.org/officeDocument/2006/relationships/hyperlink" Target="https://www.tiktok.com/@workingop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1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06145-4A90-C21A-8DF6-7167B24E4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83789-3C6A-4D35-181E-F92912599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840" y="2026843"/>
            <a:ext cx="12005624" cy="2034192"/>
          </a:xfrm>
          <a:ln>
            <a:noFill/>
          </a:ln>
        </p:spPr>
        <p:txBody>
          <a:bodyPr>
            <a:noAutofit/>
          </a:bodyPr>
          <a:lstStyle/>
          <a:p>
            <a:r>
              <a:rPr lang="en-GB" sz="5400" b="1">
                <a:solidFill>
                  <a:srgbClr val="004D62"/>
                </a:solidFill>
                <a:latin typeface="Helvetica" pitchFamily="2" charset="0"/>
              </a:rPr>
              <a:t>MAKING EXPERIENCE WORK</a:t>
            </a:r>
            <a:br>
              <a:rPr lang="en-GB" sz="5400" b="1">
                <a:solidFill>
                  <a:srgbClr val="004D62"/>
                </a:solidFill>
                <a:latin typeface="Helvetica" pitchFamily="2" charset="0"/>
              </a:rPr>
            </a:br>
            <a:r>
              <a:rPr lang="en-GB" sz="5400" b="1">
                <a:latin typeface="Helvetica" pitchFamily="2" charset="0"/>
              </a:rPr>
              <a:t>LIVE BUSINESS CHALLENGE</a:t>
            </a:r>
            <a:br>
              <a:rPr lang="en-GB" sz="6000" b="1">
                <a:solidFill>
                  <a:srgbClr val="004D62"/>
                </a:solidFill>
                <a:latin typeface="Helvetica" pitchFamily="2" charset="0"/>
              </a:rPr>
            </a:br>
            <a:r>
              <a:rPr lang="en-GB" sz="3200">
                <a:solidFill>
                  <a:srgbClr val="004D62"/>
                </a:solidFill>
                <a:latin typeface="Helvetica" pitchFamily="2" charset="0"/>
              </a:rPr>
              <a:t>Delivered by Working Options in partnership </a:t>
            </a:r>
            <a:br>
              <a:rPr lang="en-GB" sz="3200">
                <a:solidFill>
                  <a:srgbClr val="004D62"/>
                </a:solidFill>
                <a:latin typeface="Helvetica" pitchFamily="2" charset="0"/>
              </a:rPr>
            </a:br>
            <a:r>
              <a:rPr lang="en-GB" sz="3200">
                <a:solidFill>
                  <a:srgbClr val="004D62"/>
                </a:solidFill>
                <a:latin typeface="Helvetica" pitchFamily="2" charset="0"/>
              </a:rPr>
              <a:t>with South Midlands Careers Hub</a:t>
            </a:r>
            <a:endParaRPr lang="en-GB" sz="6000">
              <a:solidFill>
                <a:srgbClr val="004D62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B7E31C-8C94-1057-7E79-A78CF3E362DA}"/>
              </a:ext>
            </a:extLst>
          </p:cNvPr>
          <p:cNvSpPr txBox="1"/>
          <p:nvPr/>
        </p:nvSpPr>
        <p:spPr>
          <a:xfrm>
            <a:off x="8034972" y="6150865"/>
            <a:ext cx="387504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>
                <a:solidFill>
                  <a:srgbClr val="004D62"/>
                </a:solidFill>
                <a:latin typeface="Helvetica" pitchFamily="2" charset="0"/>
              </a:rPr>
              <a:t>R</a:t>
            </a:r>
            <a:r>
              <a:rPr lang="en-GB" sz="1200" b="0" i="0" u="none" strike="noStrike">
                <a:solidFill>
                  <a:srgbClr val="004D62"/>
                </a:solidFill>
                <a:effectLst/>
                <a:latin typeface="Helvetica" pitchFamily="2" charset="0"/>
              </a:rPr>
              <a:t>egistered charity in England and Wales no.1185696</a:t>
            </a:r>
            <a:endParaRPr lang="en-US" sz="1200">
              <a:solidFill>
                <a:srgbClr val="004D62"/>
              </a:solidFill>
            </a:endParaRPr>
          </a:p>
        </p:txBody>
      </p:sp>
      <p:pic>
        <p:nvPicPr>
          <p:cNvPr id="4" name="Picture 3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9309317-AA47-8D12-D6D5-293109252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t="29756" b="31146"/>
          <a:stretch/>
        </p:blipFill>
        <p:spPr>
          <a:xfrm>
            <a:off x="429840" y="5664820"/>
            <a:ext cx="3729683" cy="763044"/>
          </a:xfrm>
          <a:prstGeom prst="rect">
            <a:avLst/>
          </a:prstGeom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B9970A91-4615-D72C-5D5D-CA7CCABC0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40" y="418985"/>
            <a:ext cx="1276895" cy="126384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0381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A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CD59FD-2EB9-B093-9647-C401500C2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9DC91-D050-FD9F-BBA2-633F49BA3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4" y="2371060"/>
            <a:ext cx="6627470" cy="4350191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2400" dirty="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Working Options supports state school students aged 14-19 to transform their career and life chances.</a:t>
            </a:r>
          </a:p>
          <a:p>
            <a:pPr marL="0" indent="0">
              <a:buNone/>
            </a:pPr>
            <a:br>
              <a:rPr lang="en-GB" sz="2400" dirty="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</a:br>
            <a:r>
              <a:rPr lang="en-GB" sz="2400" dirty="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Our</a:t>
            </a:r>
            <a:r>
              <a:rPr lang="en-GB" sz="2400" dirty="0">
                <a:latin typeface="Helvetica" pitchFamily="2" charset="0"/>
                <a:ea typeface="Aptos" panose="020B0004020202020204" pitchFamily="34" charset="0"/>
                <a:cs typeface="Arial"/>
              </a:rPr>
              <a:t> ambition is to </a:t>
            </a:r>
            <a:r>
              <a:rPr lang="en-GB" sz="2400" dirty="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reach ALL young people in the UK, helping to remove barriers to social mobility and creating a more productive</a:t>
            </a:r>
            <a:r>
              <a:rPr lang="en-GB" sz="2400" dirty="0">
                <a:latin typeface="Helvetica" pitchFamily="2" charset="0"/>
                <a:ea typeface="Aptos" panose="020B0004020202020204" pitchFamily="34" charset="0"/>
                <a:cs typeface="Arial"/>
              </a:rPr>
              <a:t> and </a:t>
            </a:r>
            <a:r>
              <a:rPr lang="en-GB" sz="2400" dirty="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prosperous society, </a:t>
            </a:r>
            <a:r>
              <a:rPr lang="en-GB" sz="2400" dirty="0">
                <a:latin typeface="Helvetica" pitchFamily="2" charset="0"/>
                <a:ea typeface="Aptos" panose="020B0004020202020204" pitchFamily="34" charset="0"/>
                <a:cs typeface="Arial"/>
              </a:rPr>
              <a:t>with more equal access to</a:t>
            </a:r>
            <a:r>
              <a:rPr lang="en-GB" sz="2400" dirty="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 opportunities. </a:t>
            </a:r>
          </a:p>
          <a:p>
            <a:pPr marL="0" indent="0">
              <a:buNone/>
            </a:pPr>
            <a:endParaRPr lang="en-GB" sz="2400" dirty="0">
              <a:latin typeface="Helvetica" pitchFamily="2" charset="0"/>
              <a:ea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Helvetica"/>
                <a:ea typeface="Aptos" panose="020B0004020202020204" pitchFamily="34" charset="0"/>
                <a:cs typeface="Arial"/>
              </a:rPr>
              <a:t>In 2025 we will have reached</a:t>
            </a:r>
            <a:r>
              <a:rPr lang="en-GB" sz="2400" dirty="0">
                <a:latin typeface="Helvetica"/>
                <a:ea typeface="Aptos" panose="020B0004020202020204" pitchFamily="34" charset="0"/>
                <a:cs typeface="Arial"/>
              </a:rPr>
              <a:t> 90,158 young people in </a:t>
            </a:r>
            <a:r>
              <a:rPr lang="en-GB" sz="2400" dirty="0">
                <a:effectLst/>
                <a:latin typeface="Helvetica"/>
                <a:ea typeface="Aptos" panose="020B0004020202020204" pitchFamily="34" charset="0"/>
                <a:cs typeface="Arial"/>
              </a:rPr>
              <a:t>person and engaged over </a:t>
            </a:r>
            <a:r>
              <a:rPr lang="en-GB" sz="2400" dirty="0">
                <a:latin typeface="Helvetica"/>
                <a:ea typeface="Aptos" panose="020B0004020202020204" pitchFamily="34" charset="0"/>
                <a:cs typeface="Arial"/>
              </a:rPr>
              <a:t>2.5 </a:t>
            </a:r>
            <a:r>
              <a:rPr lang="en-GB" sz="2400" dirty="0">
                <a:effectLst/>
                <a:latin typeface="Helvetica"/>
                <a:ea typeface="Aptos" panose="020B0004020202020204" pitchFamily="34" charset="0"/>
                <a:cs typeface="Arial"/>
              </a:rPr>
              <a:t>million online. </a:t>
            </a:r>
            <a:endParaRPr lang="en-GB" sz="2400" dirty="0">
              <a:effectLst/>
              <a:latin typeface="Calibri"/>
              <a:ea typeface="Aptos" panose="020B0004020202020204" pitchFamily="34" charset="0"/>
              <a:cs typeface="Arial"/>
            </a:endParaRPr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B792E77B-17F0-9590-339C-CB0C6AB78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16" y="661195"/>
            <a:ext cx="6634020" cy="1310219"/>
          </a:xfrm>
          <a:custGeom>
            <a:avLst/>
            <a:gdLst/>
            <a:ahLst/>
            <a:cxnLst/>
            <a:rect l="l" t="t" r="r" b="b"/>
            <a:pathLst>
              <a:path w="10580201" h="2957472">
                <a:moveTo>
                  <a:pt x="88961" y="0"/>
                </a:moveTo>
                <a:lnTo>
                  <a:pt x="10491240" y="0"/>
                </a:lnTo>
                <a:cubicBezTo>
                  <a:pt x="10540372" y="0"/>
                  <a:pt x="10580201" y="39829"/>
                  <a:pt x="10580201" y="88961"/>
                </a:cubicBezTo>
                <a:lnTo>
                  <a:pt x="10580201" y="2868511"/>
                </a:lnTo>
                <a:cubicBezTo>
                  <a:pt x="10580201" y="2917643"/>
                  <a:pt x="10540372" y="2957472"/>
                  <a:pt x="10491240" y="2957472"/>
                </a:cubicBezTo>
                <a:lnTo>
                  <a:pt x="88961" y="2957472"/>
                </a:lnTo>
                <a:cubicBezTo>
                  <a:pt x="39829" y="2957472"/>
                  <a:pt x="0" y="2917643"/>
                  <a:pt x="0" y="2868511"/>
                </a:cubicBezTo>
                <a:lnTo>
                  <a:pt x="0" y="88961"/>
                </a:lnTo>
                <a:cubicBezTo>
                  <a:pt x="0" y="39829"/>
                  <a:pt x="39829" y="0"/>
                  <a:pt x="88961" y="0"/>
                </a:cubicBezTo>
                <a:close/>
              </a:path>
            </a:pathLst>
          </a:cu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14D147C-43EE-3F36-605A-DA2CEC48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94" y="4380617"/>
            <a:ext cx="3809678" cy="1904602"/>
          </a:xfrm>
        </p:spPr>
        <p:txBody>
          <a:bodyPr anchor="ctr">
            <a:normAutofit fontScale="90000"/>
          </a:bodyPr>
          <a:lstStyle/>
          <a:p>
            <a:r>
              <a:rPr lang="en-GB" sz="5400" dirty="0">
                <a:solidFill>
                  <a:srgbClr val="004D62"/>
                </a:solidFill>
                <a:latin typeface="Helvetica" pitchFamily="2" charset="0"/>
              </a:rPr>
              <a:t>A bold vision for a brighter future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A8113B-440B-9601-5C6C-57A5777FBB18}"/>
              </a:ext>
            </a:extLst>
          </p:cNvPr>
          <p:cNvCxnSpPr/>
          <p:nvPr/>
        </p:nvCxnSpPr>
        <p:spPr>
          <a:xfrm>
            <a:off x="4652207" y="3882798"/>
            <a:ext cx="0" cy="2412000"/>
          </a:xfrm>
          <a:prstGeom prst="line">
            <a:avLst/>
          </a:prstGeom>
          <a:ln w="63500">
            <a:solidFill>
              <a:srgbClr val="EAE1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148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1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A04124-3F5D-F462-0C60-5F5B53E87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DA564FB8-8CD0-9A64-13DA-76A999CA19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8" t="16631" r="15365" b="29982"/>
          <a:stretch>
            <a:fillRect/>
          </a:stretch>
        </p:blipFill>
        <p:spPr>
          <a:xfrm>
            <a:off x="-233917" y="-753035"/>
            <a:ext cx="12706653" cy="77072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95C5952-6BDC-E4EE-D5E1-576F8DF2D197}"/>
              </a:ext>
            </a:extLst>
          </p:cNvPr>
          <p:cNvSpPr/>
          <p:nvPr/>
        </p:nvSpPr>
        <p:spPr>
          <a:xfrm>
            <a:off x="142478" y="2594040"/>
            <a:ext cx="7493564" cy="4071455"/>
          </a:xfrm>
          <a:prstGeom prst="rect">
            <a:avLst/>
          </a:prstGeom>
          <a:solidFill>
            <a:schemeClr val="tx1">
              <a:lumMod val="75000"/>
              <a:lumOff val="25000"/>
              <a:alpha val="73493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5E9976-687D-C635-B7A7-6D1E1CCBE319}"/>
              </a:ext>
            </a:extLst>
          </p:cNvPr>
          <p:cNvSpPr txBox="1">
            <a:spLocks/>
          </p:cNvSpPr>
          <p:nvPr/>
        </p:nvSpPr>
        <p:spPr>
          <a:xfrm>
            <a:off x="309819" y="-4130"/>
            <a:ext cx="12005624" cy="184926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AAD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3600">
              <a:ln>
                <a:solidFill>
                  <a:srgbClr val="004D62"/>
                </a:solidFill>
              </a:ln>
              <a:latin typeface="Helvetica" pitchFamily="2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71F5049-71C4-7431-8022-BF3309D8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084" y="1845135"/>
            <a:ext cx="8184476" cy="2791326"/>
          </a:xfrm>
        </p:spPr>
        <p:txBody>
          <a:bodyPr anchor="ctr">
            <a:normAutofit/>
          </a:bodyPr>
          <a:lstStyle/>
          <a:p>
            <a:r>
              <a:rPr lang="en-GB" sz="5400">
                <a:latin typeface="Helvetica" pitchFamily="2" charset="0"/>
              </a:rPr>
              <a:t>About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21E3584-1EED-61AC-AB36-BFFF053E2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84" y="3774860"/>
            <a:ext cx="7025478" cy="2498216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GB" sz="2200">
                <a:solidFill>
                  <a:srgbClr val="EAE1DA"/>
                </a:solidFill>
                <a:latin typeface="Helvetica" pitchFamily="2" charset="0"/>
                <a:ea typeface="Lato" panose="020F0502020204030203" pitchFamily="34" charset="0"/>
                <a:cs typeface="Lato" panose="020F0502020204030203" pitchFamily="34" charset="0"/>
              </a:rPr>
              <a:t>The Live Business Challenge is an innovative, in-school alternative to traditional work experience for students aged 14-18.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sz="2200">
                <a:solidFill>
                  <a:srgbClr val="EAE1DA"/>
                </a:solidFill>
                <a:latin typeface="Helvetica" pitchFamily="2" charset="0"/>
                <a:ea typeface="Lato" panose="020F0502020204030203" pitchFamily="34" charset="0"/>
                <a:cs typeface="Lato" panose="020F0502020204030203" pitchFamily="34" charset="0"/>
              </a:rPr>
              <a:t>Students work in teams to respond to real business briefs from employers like yourselves, gaining hands-on experience and building their CVs.</a:t>
            </a:r>
          </a:p>
        </p:txBody>
      </p:sp>
    </p:spTree>
    <p:extLst>
      <p:ext uri="{BB962C8B-B14F-4D97-AF65-F5344CB8AC3E}">
        <p14:creationId xmlns:p14="http://schemas.microsoft.com/office/powerpoint/2010/main" val="315668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A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B68953-8C99-606E-DF88-2547780AB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43C3B-DD43-CE70-6E01-AD4003B4FC94}"/>
              </a:ext>
            </a:extLst>
          </p:cNvPr>
          <p:cNvSpPr txBox="1"/>
          <p:nvPr/>
        </p:nvSpPr>
        <p:spPr>
          <a:xfrm>
            <a:off x="425636" y="243821"/>
            <a:ext cx="1119917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00">
                <a:solidFill>
                  <a:srgbClr val="004D62"/>
                </a:solidFill>
                <a:latin typeface="Helvetica" pitchFamily="2" charset="0"/>
              </a:rPr>
              <a:t>What’s</a:t>
            </a:r>
            <a:br>
              <a:rPr lang="en-US" sz="4900">
                <a:solidFill>
                  <a:srgbClr val="EAE1DA"/>
                </a:solidFill>
                <a:latin typeface="Helvetica" pitchFamily="2" charset="0"/>
              </a:rPr>
            </a:br>
            <a:r>
              <a:rPr lang="en-US" sz="4900">
                <a:solidFill>
                  <a:srgbClr val="EAE1DA"/>
                </a:solidFill>
                <a:latin typeface="Helvetica" pitchFamily="2" charset="0"/>
              </a:rPr>
              <a:t>Involved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3433797-46C3-79B9-93B4-BA071A41C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" y="2658139"/>
            <a:ext cx="3305199" cy="35512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EAE1DA"/>
                </a:solidFill>
                <a:latin typeface="Helvetica" pitchFamily="2" charset="0"/>
              </a:rPr>
              <a:t>Live Business Challenge</a:t>
            </a:r>
          </a:p>
          <a:p>
            <a:pPr marL="0" indent="0">
              <a:buNone/>
            </a:pPr>
            <a:r>
              <a:rPr lang="en-US" sz="2400">
                <a:latin typeface="Helvetica" pitchFamily="2" charset="0"/>
              </a:rPr>
              <a:t>Students act as an extension of a company’s team, developing creative outputs such as social media campaigns, product ideas, and prototypes.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21C245-9994-03DD-BB3B-1AE0D36A3F64}"/>
              </a:ext>
            </a:extLst>
          </p:cNvPr>
          <p:cNvCxnSpPr/>
          <p:nvPr/>
        </p:nvCxnSpPr>
        <p:spPr>
          <a:xfrm>
            <a:off x="4163110" y="3227776"/>
            <a:ext cx="0" cy="2412000"/>
          </a:xfrm>
          <a:prstGeom prst="line">
            <a:avLst/>
          </a:prstGeom>
          <a:ln w="63500">
            <a:solidFill>
              <a:srgbClr val="EAE1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C943F71-7693-33A6-68AB-300BBE45961C}"/>
              </a:ext>
            </a:extLst>
          </p:cNvPr>
          <p:cNvCxnSpPr/>
          <p:nvPr/>
        </p:nvCxnSpPr>
        <p:spPr>
          <a:xfrm>
            <a:off x="8123502" y="3227776"/>
            <a:ext cx="0" cy="2412000"/>
          </a:xfrm>
          <a:prstGeom prst="line">
            <a:avLst/>
          </a:prstGeom>
          <a:ln w="63500">
            <a:solidFill>
              <a:srgbClr val="EAE1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01511-BED8-730D-BFFE-F40868CE6991}"/>
              </a:ext>
            </a:extLst>
          </p:cNvPr>
          <p:cNvSpPr txBox="1">
            <a:spLocks/>
          </p:cNvSpPr>
          <p:nvPr/>
        </p:nvSpPr>
        <p:spPr>
          <a:xfrm>
            <a:off x="4652207" y="2658139"/>
            <a:ext cx="3305198" cy="3155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EAE1DA"/>
                </a:solidFill>
                <a:latin typeface="Helvetica" pitchFamily="2" charset="0"/>
              </a:rPr>
              <a:t>Skills Workshops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latin typeface="Helvetica" pitchFamily="2" charset="0"/>
              </a:rPr>
              <a:t>Delivered by industry professionals and aligned with the Skills Builder Universal Framework, focusing on communication, teamwork, creativity, and problem-solving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973081C-AAF8-A689-6525-ACDA62A981AC}"/>
              </a:ext>
            </a:extLst>
          </p:cNvPr>
          <p:cNvSpPr txBox="1">
            <a:spLocks/>
          </p:cNvSpPr>
          <p:nvPr/>
        </p:nvSpPr>
        <p:spPr>
          <a:xfrm>
            <a:off x="8465290" y="2658139"/>
            <a:ext cx="3305199" cy="2412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EAE1DA"/>
                </a:solidFill>
                <a:latin typeface="Helvetica" pitchFamily="2" charset="0"/>
              </a:rPr>
              <a:t>Pitch Event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>
                <a:latin typeface="Helvetica" pitchFamily="2" charset="0"/>
              </a:rPr>
              <a:t>Students present their ideas to employers, building confidence and presentation skills.</a:t>
            </a:r>
            <a:endParaRPr lang="en-GB" sz="240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835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A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80704A-7B4B-8549-ABE2-DEEAACB39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CFA93-D6E5-C081-2024-B970C0F51193}"/>
              </a:ext>
            </a:extLst>
          </p:cNvPr>
          <p:cNvSpPr txBox="1"/>
          <p:nvPr/>
        </p:nvSpPr>
        <p:spPr>
          <a:xfrm>
            <a:off x="425636" y="243821"/>
            <a:ext cx="11199177" cy="8463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900">
                <a:solidFill>
                  <a:srgbClr val="004D62"/>
                </a:solidFill>
                <a:latin typeface="Helvetica"/>
                <a:cs typeface="Helvetica"/>
              </a:rPr>
              <a:t>What's the commitment?</a:t>
            </a:r>
            <a:endParaRPr lang="en-US" sz="4900">
              <a:latin typeface="Helvetica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40499CF-AD0A-0C89-90AF-D1C82F75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85" y="2658139"/>
            <a:ext cx="3305199" cy="35512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b="1">
                <a:solidFill>
                  <a:srgbClr val="EAE1DA"/>
                </a:solidFill>
                <a:latin typeface="Helvetica"/>
                <a:cs typeface="Helvetica"/>
              </a:rPr>
              <a:t>One half day school visit to launch the challenge, one half day visit to hear the pitches</a:t>
            </a:r>
            <a:endParaRPr lang="en-US" sz="2400" b="1">
              <a:solidFill>
                <a:srgbClr val="EAE1DA"/>
              </a:solidFill>
              <a:latin typeface="Helvetica" pitchFamily="2" charset="0"/>
              <a:cs typeface="Helvetica"/>
            </a:endParaRPr>
          </a:p>
          <a:p>
            <a:pPr marL="0" indent="0">
              <a:buNone/>
            </a:pPr>
            <a:r>
              <a:rPr lang="en-US" sz="2400">
                <a:latin typeface="Helvetica"/>
                <a:cs typeface="Helvetica"/>
              </a:rPr>
              <a:t>Provide a real, engaging brief. Visit a local school to introduce your company and the challenge. Share your business context and answer questions.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86F55B-A550-26F4-AD1D-862CFC6ADF47}"/>
              </a:ext>
            </a:extLst>
          </p:cNvPr>
          <p:cNvCxnSpPr/>
          <p:nvPr/>
        </p:nvCxnSpPr>
        <p:spPr>
          <a:xfrm>
            <a:off x="4163110" y="3227776"/>
            <a:ext cx="0" cy="2412000"/>
          </a:xfrm>
          <a:prstGeom prst="line">
            <a:avLst/>
          </a:prstGeom>
          <a:ln w="63500">
            <a:solidFill>
              <a:srgbClr val="EAE1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4FAA1AD-3A04-E6CD-D3B9-6A6025FDA306}"/>
              </a:ext>
            </a:extLst>
          </p:cNvPr>
          <p:cNvCxnSpPr/>
          <p:nvPr/>
        </p:nvCxnSpPr>
        <p:spPr>
          <a:xfrm>
            <a:off x="8123502" y="3227776"/>
            <a:ext cx="0" cy="2412000"/>
          </a:xfrm>
          <a:prstGeom prst="line">
            <a:avLst/>
          </a:prstGeom>
          <a:ln w="63500">
            <a:solidFill>
              <a:srgbClr val="EAE1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B8687-4077-CBD9-7A54-0A665514C5F9}"/>
              </a:ext>
            </a:extLst>
          </p:cNvPr>
          <p:cNvSpPr txBox="1">
            <a:spLocks/>
          </p:cNvSpPr>
          <p:nvPr/>
        </p:nvSpPr>
        <p:spPr>
          <a:xfrm>
            <a:off x="4652207" y="2658139"/>
            <a:ext cx="3305198" cy="31557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b="1">
                <a:solidFill>
                  <a:srgbClr val="EAE1DA"/>
                </a:solidFill>
                <a:latin typeface="Helvetica" pitchFamily="2" charset="0"/>
              </a:rPr>
              <a:t>Skills Workshops</a:t>
            </a:r>
          </a:p>
          <a:p>
            <a:pPr marL="0" indent="0">
              <a:buNone/>
            </a:pPr>
            <a:r>
              <a:rPr lang="en-US" sz="2400">
                <a:latin typeface="Helvetica"/>
                <a:cs typeface="Helvetica"/>
              </a:rPr>
              <a:t>Optional involvement and delivery of 2 or 3 employability skills workshops or pitch judging. </a:t>
            </a:r>
            <a:endParaRPr lang="en-US" sz="2400">
              <a:latin typeface="Helvetica" pitchFamily="2" charset="0"/>
              <a:cs typeface="Helvetica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C2964C-5308-2542-6502-AA7FD90957AA}"/>
              </a:ext>
            </a:extLst>
          </p:cNvPr>
          <p:cNvSpPr txBox="1">
            <a:spLocks/>
          </p:cNvSpPr>
          <p:nvPr/>
        </p:nvSpPr>
        <p:spPr>
          <a:xfrm>
            <a:off x="8465290" y="2658139"/>
            <a:ext cx="3305199" cy="2412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4D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>
                <a:solidFill>
                  <a:srgbClr val="EAE1DA"/>
                </a:solidFill>
                <a:latin typeface="Helvetica"/>
                <a:cs typeface="Helvetica"/>
              </a:rPr>
              <a:t>No financial cost</a:t>
            </a:r>
            <a:endParaRPr lang="en-US" sz="2400" b="1">
              <a:solidFill>
                <a:srgbClr val="EAE1DA"/>
              </a:solidFill>
              <a:latin typeface="Helvetica" pitchFamily="2" charset="0"/>
              <a:cs typeface="Helvetica"/>
            </a:endParaRPr>
          </a:p>
          <a:p>
            <a:pPr marL="0" indent="0">
              <a:buNone/>
            </a:pPr>
            <a:r>
              <a:rPr lang="en-US" sz="2400">
                <a:latin typeface="Helvetica"/>
                <a:cs typeface="Helvetica"/>
              </a:rPr>
              <a:t>Just your time, challenge and expertise.</a:t>
            </a:r>
            <a:endParaRPr lang="en-GB" sz="240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4566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1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459536-DDC5-6935-B1D7-4F4652E35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2538BA1-3DB7-6723-3AA9-806093B9B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94" y="1094495"/>
            <a:ext cx="10944288" cy="348748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/>
              <a:t>Boosts student engagement, especially for those less responsive to traditional learning.</a:t>
            </a:r>
          </a:p>
          <a:p>
            <a:pPr>
              <a:lnSpc>
                <a:spcPct val="100000"/>
              </a:lnSpc>
            </a:pPr>
            <a:r>
              <a:rPr lang="en-US" sz="2400"/>
              <a:t>Builds employability skills and workplace readiness and makes a positive impact on your local community and future workforce.</a:t>
            </a:r>
          </a:p>
          <a:p>
            <a:pPr>
              <a:lnSpc>
                <a:spcPct val="100000"/>
              </a:lnSpc>
            </a:pPr>
            <a:r>
              <a:rPr lang="en-US" sz="2400"/>
              <a:t>Strengthens links with local employers and growth sectors.</a:t>
            </a:r>
          </a:p>
          <a:p>
            <a:pPr>
              <a:lnSpc>
                <a:spcPct val="100000"/>
              </a:lnSpc>
            </a:pPr>
            <a:r>
              <a:rPr lang="en-US" sz="2400"/>
              <a:t>Gives your staff the opportunity to develop their own skills.</a:t>
            </a:r>
          </a:p>
          <a:p>
            <a:pPr>
              <a:lnSpc>
                <a:spcPct val="100000"/>
              </a:lnSpc>
            </a:pPr>
            <a:r>
              <a:rPr lang="en-US" sz="2400"/>
              <a:t>Fully supported by Working Options’ experienced </a:t>
            </a:r>
            <a:r>
              <a:rPr lang="en-US" sz="2400" err="1"/>
              <a:t>Programme</a:t>
            </a:r>
            <a:r>
              <a:rPr lang="en-US" sz="2400"/>
              <a:t> Team (former teachers, heads, and careers advisors).</a:t>
            </a:r>
          </a:p>
          <a:p>
            <a:pPr>
              <a:lnSpc>
                <a:spcPct val="100000"/>
              </a:lnSpc>
            </a:pPr>
            <a:r>
              <a:rPr lang="en-US" sz="2400"/>
              <a:t>Proven impact: Increased confidence, collaboration, and aspiration reported by teachers.</a:t>
            </a:r>
            <a:endParaRPr lang="en-GB" sz="2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F1A49B-E153-CF4C-4F45-83256E0EE061}"/>
              </a:ext>
            </a:extLst>
          </p:cNvPr>
          <p:cNvSpPr txBox="1"/>
          <p:nvPr/>
        </p:nvSpPr>
        <p:spPr>
          <a:xfrm>
            <a:off x="9351295" y="6382699"/>
            <a:ext cx="22381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solidFill>
                  <a:srgbClr val="004D62"/>
                </a:solidFill>
                <a:latin typeface="Helvetica" pitchFamily="2" charset="0"/>
              </a:rPr>
              <a:t>*Education and Employers, 2017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E1B43-ACC5-C9DF-16AC-289AD32A08B8}"/>
              </a:ext>
            </a:extLst>
          </p:cNvPr>
          <p:cNvSpPr/>
          <p:nvPr/>
        </p:nvSpPr>
        <p:spPr>
          <a:xfrm>
            <a:off x="701750" y="5528198"/>
            <a:ext cx="10863897" cy="345998"/>
          </a:xfrm>
          <a:prstGeom prst="rect">
            <a:avLst/>
          </a:prstGeom>
          <a:solidFill>
            <a:srgbClr val="00AAD7">
              <a:alpha val="89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8EB349-937F-9EB4-CEFC-9A30C1F9181B}"/>
              </a:ext>
            </a:extLst>
          </p:cNvPr>
          <p:cNvSpPr/>
          <p:nvPr/>
        </p:nvSpPr>
        <p:spPr>
          <a:xfrm>
            <a:off x="706581" y="5936073"/>
            <a:ext cx="10863897" cy="345998"/>
          </a:xfrm>
          <a:prstGeom prst="rect">
            <a:avLst/>
          </a:prstGeom>
          <a:solidFill>
            <a:srgbClr val="00AAD7">
              <a:alpha val="8995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1FF0E3-0DEB-677B-20E5-E7DA0A36408D}"/>
              </a:ext>
            </a:extLst>
          </p:cNvPr>
          <p:cNvSpPr txBox="1"/>
          <p:nvPr/>
        </p:nvSpPr>
        <p:spPr>
          <a:xfrm>
            <a:off x="725349" y="5464403"/>
            <a:ext cx="10840298" cy="888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ts val="3240"/>
              </a:lnSpc>
              <a:buNone/>
            </a:pPr>
            <a:r>
              <a:rPr lang="en-GB" sz="2200">
                <a:solidFill>
                  <a:srgbClr val="EAE1DA"/>
                </a:solidFill>
                <a:latin typeface="Helvetica" pitchFamily="2" charset="0"/>
              </a:rPr>
              <a:t>And the more engagements they have with you, the more they understand your business and the world of work, what you need, and what they need to do.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5F87E1-6C14-B16E-D0C1-CDE662257F5E}"/>
              </a:ext>
            </a:extLst>
          </p:cNvPr>
          <p:cNvSpPr txBox="1"/>
          <p:nvPr/>
        </p:nvSpPr>
        <p:spPr>
          <a:xfrm>
            <a:off x="425636" y="243821"/>
            <a:ext cx="11199177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00">
                <a:solidFill>
                  <a:srgbClr val="004D62"/>
                </a:solidFill>
                <a:latin typeface="Helvetica" pitchFamily="2" charset="0"/>
              </a:rPr>
              <a:t>Why take part</a:t>
            </a:r>
            <a:endParaRPr lang="en-US" sz="4900">
              <a:solidFill>
                <a:srgbClr val="EAE1DA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510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1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574597E-44B7-8A96-7707-DC4944C89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4E85D76-41E9-7D4F-68CD-E55B528CB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694" y="1616149"/>
            <a:ext cx="4308813" cy="438061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>
                <a:latin typeface="Helvetica" pitchFamily="2" charset="0"/>
              </a:rPr>
              <a:t>One half-day school visit to launch the challenge</a:t>
            </a:r>
          </a:p>
          <a:p>
            <a:r>
              <a:rPr lang="en-GB">
                <a:latin typeface="Helvetica" pitchFamily="2" charset="0"/>
              </a:rPr>
              <a:t>Provide a real, engaging brief (e.g. marketing challenge, product idea)</a:t>
            </a:r>
          </a:p>
          <a:p>
            <a:r>
              <a:rPr lang="en-GB">
                <a:latin typeface="Helvetica" pitchFamily="2" charset="0"/>
              </a:rPr>
              <a:t>Optional involvement in skills workshops or pitch judging</a:t>
            </a:r>
          </a:p>
          <a:p>
            <a:r>
              <a:rPr lang="en-GB">
                <a:latin typeface="Helvetica" pitchFamily="2" charset="0"/>
              </a:rPr>
              <a:t>No financial cost – just your time, challenge and expertise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C679DD-FAA4-4342-5407-06CCDA65C748}"/>
              </a:ext>
            </a:extLst>
          </p:cNvPr>
          <p:cNvSpPr txBox="1"/>
          <p:nvPr/>
        </p:nvSpPr>
        <p:spPr>
          <a:xfrm>
            <a:off x="425636" y="243821"/>
            <a:ext cx="11199177" cy="846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900">
                <a:solidFill>
                  <a:srgbClr val="004D62"/>
                </a:solidFill>
                <a:latin typeface="Helvetica" pitchFamily="2" charset="0"/>
              </a:rPr>
              <a:t>Your part</a:t>
            </a:r>
            <a:endParaRPr lang="en-US" sz="4900">
              <a:solidFill>
                <a:srgbClr val="EAE1DA"/>
              </a:solidFill>
              <a:latin typeface="Helvetica" pitchFamily="2" charset="0"/>
            </a:endParaRPr>
          </a:p>
        </p:txBody>
      </p:sp>
      <p:pic>
        <p:nvPicPr>
          <p:cNvPr id="3" name="Picture 2" descr="A person in a blue jacket looking at another person&#10;&#10;AI-generated content may be incorrect.">
            <a:extLst>
              <a:ext uri="{FF2B5EF4-FFF2-40B4-BE49-F238E27FC236}">
                <a16:creationId xmlns:a16="http://schemas.microsoft.com/office/drawing/2014/main" id="{B8DCCC3A-2615-F8C8-E271-21A8665929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4" r="24156"/>
          <a:stretch>
            <a:fillRect/>
          </a:stretch>
        </p:blipFill>
        <p:spPr>
          <a:xfrm>
            <a:off x="5808394" y="-21265"/>
            <a:ext cx="6383606" cy="696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604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AD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6D6BA5-EE44-52A1-2AF6-D4AF70661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3613536-C4A7-999C-1FE1-6D9BDECD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575" y="4107614"/>
            <a:ext cx="3706366" cy="2343148"/>
          </a:xfrm>
        </p:spPr>
        <p:txBody>
          <a:bodyPr anchor="ctr">
            <a:normAutofit fontScale="90000"/>
          </a:bodyPr>
          <a:lstStyle/>
          <a:p>
            <a:r>
              <a:rPr lang="en-GB">
                <a:solidFill>
                  <a:srgbClr val="EAE1DA"/>
                </a:solidFill>
                <a:latin typeface="Helvetica" pitchFamily="2" charset="0"/>
              </a:rPr>
              <a:t>‘They’ve inspired me to just aim high up in the world and not to doubt myself’</a:t>
            </a:r>
            <a:br>
              <a:rPr lang="en-US" sz="5400" b="1">
                <a:solidFill>
                  <a:srgbClr val="EAE1DA"/>
                </a:solidFill>
                <a:latin typeface="Helvetica" pitchFamily="2" charset="0"/>
              </a:rPr>
            </a:br>
            <a:br>
              <a:rPr lang="en-GB" sz="5400">
                <a:solidFill>
                  <a:srgbClr val="EAE1DA"/>
                </a:solidFill>
              </a:rPr>
            </a:br>
            <a:endParaRPr lang="en-GB" sz="5400">
              <a:solidFill>
                <a:srgbClr val="EAE1DA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36EC3F-F37D-2EAA-495B-87B3AA644571}"/>
              </a:ext>
            </a:extLst>
          </p:cNvPr>
          <p:cNvSpPr txBox="1"/>
          <p:nvPr/>
        </p:nvSpPr>
        <p:spPr>
          <a:xfrm>
            <a:off x="624092" y="586691"/>
            <a:ext cx="99396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7200">
                <a:solidFill>
                  <a:srgbClr val="004D62"/>
                </a:solidFill>
                <a:latin typeface="Helvetica" pitchFamily="2" charset="0"/>
              </a:rPr>
              <a:t>‘It changed my life’</a:t>
            </a:r>
            <a:endParaRPr lang="en-US" sz="7200">
              <a:solidFill>
                <a:srgbClr val="004D62"/>
              </a:solidFill>
              <a:latin typeface="Helvetica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D28CDE9-74C5-EEDE-EADE-94B6995A1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325" y="2863969"/>
            <a:ext cx="6936964" cy="3976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>
                <a:latin typeface="Helvetica" pitchFamily="2" charset="0"/>
              </a:rPr>
              <a:t>‘As a student, I didn’t think I could succeed in life. I felt too far removed from what professionals are doing. But hearing from them and seeing what they do is amazing. Now I know what I want to do in the future and how to get there.’ </a:t>
            </a:r>
            <a:br>
              <a:rPr lang="en-GB" sz="2000">
                <a:latin typeface="Helvetica" pitchFamily="2" charset="0"/>
              </a:rPr>
            </a:br>
            <a:r>
              <a:rPr lang="en-GB" sz="2000" b="1">
                <a:solidFill>
                  <a:srgbClr val="EAE1DA"/>
                </a:solidFill>
                <a:latin typeface="Helvetica" pitchFamily="2" charset="0"/>
              </a:rPr>
              <a:t>Adriana, networking event attendee, 2024 </a:t>
            </a:r>
          </a:p>
          <a:p>
            <a:pPr marL="0" indent="0">
              <a:buNone/>
            </a:pPr>
            <a:endParaRPr lang="en-GB" sz="2000">
              <a:latin typeface="Helvetica" pitchFamily="2" charset="0"/>
            </a:endParaRPr>
          </a:p>
          <a:p>
            <a:pPr marL="0" indent="0">
              <a:buNone/>
            </a:pPr>
            <a:r>
              <a:rPr lang="en-GB" sz="2000">
                <a:latin typeface="Helvetica" pitchFamily="2" charset="0"/>
              </a:rPr>
              <a:t>‘It was like entering another world, going into a company with a pioneering mission. Without Working Options there’s no chance I’d have ever been able to do something like this.’ </a:t>
            </a:r>
            <a:br>
              <a:rPr lang="en-GB" sz="2000">
                <a:latin typeface="Helvetica" pitchFamily="2" charset="0"/>
              </a:rPr>
            </a:br>
            <a:r>
              <a:rPr lang="en-GB" sz="2000" b="1">
                <a:solidFill>
                  <a:srgbClr val="EAE1DA"/>
                </a:solidFill>
                <a:latin typeface="Helvetica" pitchFamily="2" charset="0"/>
              </a:rPr>
              <a:t>Kaleb, tech business intern, 2024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1EBD819-6517-4BA8-A36F-85B11761E741}"/>
              </a:ext>
            </a:extLst>
          </p:cNvPr>
          <p:cNvCxnSpPr/>
          <p:nvPr/>
        </p:nvCxnSpPr>
        <p:spPr>
          <a:xfrm>
            <a:off x="4499807" y="3730398"/>
            <a:ext cx="0" cy="2412000"/>
          </a:xfrm>
          <a:prstGeom prst="line">
            <a:avLst/>
          </a:prstGeom>
          <a:ln w="63500">
            <a:solidFill>
              <a:srgbClr val="EAE1D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056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1D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E923E94-3728-6377-783B-725FC5193A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5B13C15-9CC6-9560-F4B9-7B0B9AC2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51" y="4037427"/>
            <a:ext cx="3899773" cy="2380415"/>
          </a:xfrm>
        </p:spPr>
        <p:txBody>
          <a:bodyPr anchor="ctr">
            <a:normAutofit/>
          </a:bodyPr>
          <a:lstStyle/>
          <a:p>
            <a:r>
              <a:rPr lang="en-GB" sz="5400">
                <a:solidFill>
                  <a:srgbClr val="004D62"/>
                </a:solidFill>
                <a:latin typeface="Helvetica" pitchFamily="2" charset="0"/>
              </a:rPr>
              <a:t>Create a lasting impact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7D9528-08A8-D51C-7519-3CD308923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5588" y="2743200"/>
            <a:ext cx="6559437" cy="37807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Claire McMaster, Head of Programme</a:t>
            </a:r>
          </a:p>
          <a:p>
            <a:pPr marL="0" indent="0">
              <a:buNone/>
            </a:pPr>
            <a:r>
              <a:rPr lang="en-GB" sz="2400">
                <a:solidFill>
                  <a:srgbClr val="00AAD7"/>
                </a:solidFill>
                <a:hlinkClick r:id="rId2"/>
              </a:rPr>
              <a:t>claire@workingoptions.org.uk </a:t>
            </a:r>
            <a:endParaRPr lang="en-GB" sz="2400">
              <a:solidFill>
                <a:srgbClr val="00AAD7"/>
              </a:solidFill>
            </a:endParaRPr>
          </a:p>
          <a:p>
            <a:pPr marL="0" indent="0">
              <a:buNone/>
            </a:pPr>
            <a:endParaRPr lang="en-GB" sz="2400"/>
          </a:p>
          <a:p>
            <a:pPr marL="0" indent="0">
              <a:buNone/>
            </a:pPr>
            <a:r>
              <a:rPr lang="en-GB" sz="240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endParaRPr lang="en-GB" sz="2400"/>
          </a:p>
          <a:p>
            <a:pPr marL="0" indent="0">
              <a:buNone/>
            </a:pPr>
            <a:r>
              <a:rPr lang="en-GB" sz="240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TikTok</a:t>
            </a:r>
            <a:endParaRPr lang="en-GB" sz="2400"/>
          </a:p>
          <a:p>
            <a:pPr marL="0" indent="0">
              <a:buNone/>
            </a:pPr>
            <a:r>
              <a:rPr lang="en-GB" sz="240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lang="en-GB" sz="2400">
              <a:effectLst/>
              <a:latin typeface="Helvetica" pitchFamily="2" charset="0"/>
              <a:ea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endParaRPr lang="en-GB" sz="2400">
              <a:effectLst/>
              <a:latin typeface="Helvetica" pitchFamily="2" charset="0"/>
              <a:ea typeface="Aptos" panose="020B0004020202020204" pitchFamily="34" charset="0"/>
              <a:cs typeface="Arial"/>
            </a:endParaRPr>
          </a:p>
          <a:p>
            <a:pPr marL="0" indent="0">
              <a:buNone/>
            </a:pPr>
            <a:r>
              <a:rPr lang="en-GB" sz="1400">
                <a:effectLst/>
                <a:latin typeface="Helvetica" pitchFamily="2" charset="0"/>
                <a:ea typeface="Aptos" panose="020B0004020202020204" pitchFamily="34" charset="0"/>
                <a:cs typeface="Arial"/>
              </a:rPr>
              <a:t>This presentation has been quality checked by the young people we work with. 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FABFA77-AADA-A204-99C2-0BD73D62A36B}"/>
              </a:ext>
            </a:extLst>
          </p:cNvPr>
          <p:cNvCxnSpPr/>
          <p:nvPr/>
        </p:nvCxnSpPr>
        <p:spPr>
          <a:xfrm>
            <a:off x="4499807" y="3730398"/>
            <a:ext cx="0" cy="2412000"/>
          </a:xfrm>
          <a:prstGeom prst="line">
            <a:avLst/>
          </a:prstGeom>
          <a:ln w="63500">
            <a:solidFill>
              <a:srgbClr val="00AAD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6231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e6cb3d-b9a4-4d6c-b20d-c65c846de810" xsi:nil="true"/>
    <lcf76f155ced4ddcb4097134ff3c332f xmlns="836070ae-bedd-4c8b-98d2-72b5379e158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303E00B1D2A6489FA49A3284897530" ma:contentTypeVersion="19" ma:contentTypeDescription="Create a new document." ma:contentTypeScope="" ma:versionID="c7e0ce1909ff1f80a6520b91d71c887b">
  <xsd:schema xmlns:xsd="http://www.w3.org/2001/XMLSchema" xmlns:xs="http://www.w3.org/2001/XMLSchema" xmlns:p="http://schemas.microsoft.com/office/2006/metadata/properties" xmlns:ns2="836070ae-bedd-4c8b-98d2-72b5379e158e" xmlns:ns3="b3e6cb3d-b9a4-4d6c-b20d-c65c846de810" targetNamespace="http://schemas.microsoft.com/office/2006/metadata/properties" ma:root="true" ma:fieldsID="72ff8496c6e66cc4172939d8818ccfa9" ns2:_="" ns3:_="">
    <xsd:import namespace="836070ae-bedd-4c8b-98d2-72b5379e158e"/>
    <xsd:import namespace="b3e6cb3d-b9a4-4d6c-b20d-c65c846de8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070ae-bedd-4c8b-98d2-72b5379e15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f3e5031-7500-42a2-b1b9-89fc153e5d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e6cb3d-b9a4-4d6c-b20d-c65c846de81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3b67ef8-2bbb-458a-afda-b9486a83c130}" ma:internalName="TaxCatchAll" ma:showField="CatchAllData" ma:web="b3e6cb3d-b9a4-4d6c-b20d-c65c846de8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1670CE-E916-45BE-A9D4-2C5A73C83905}">
  <ds:schemaRefs>
    <ds:schemaRef ds:uri="79f613b1-5593-4550-ae9b-7ffb1a733ed8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8303c63d-a45b-471c-9f43-5270ecdf40a8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73AFD3C-294E-4130-8B7F-76AE0513C609}"/>
</file>

<file path=customXml/itemProps3.xml><?xml version="1.0" encoding="utf-8"?>
<ds:datastoreItem xmlns:ds="http://schemas.openxmlformats.org/officeDocument/2006/customXml" ds:itemID="{BCB37C6F-EABB-4232-B28A-9AD6BAB5ED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638</Words>
  <Application>Microsoft Office PowerPoint</Application>
  <PresentationFormat>Widescreen</PresentationFormat>
  <Paragraphs>57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Helvetica</vt:lpstr>
      <vt:lpstr>Office Theme</vt:lpstr>
      <vt:lpstr>MAKING EXPERIENCE WORK LIVE BUSINESS CHALLENGE Delivered by Working Options in partnership  with South Midlands Careers Hub</vt:lpstr>
      <vt:lpstr>A bold vision for a brighter future</vt:lpstr>
      <vt:lpstr>About</vt:lpstr>
      <vt:lpstr>PowerPoint Presentation</vt:lpstr>
      <vt:lpstr>PowerPoint Presentation</vt:lpstr>
      <vt:lpstr>PowerPoint Presentation</vt:lpstr>
      <vt:lpstr>PowerPoint Presentation</vt:lpstr>
      <vt:lpstr>‘They’ve inspired me to just aim high up in the world and not to doubt myself’  </vt:lpstr>
      <vt:lpstr>Create a lasting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 with us</dc:title>
  <dc:creator>Sue Maskrey</dc:creator>
  <cp:lastModifiedBy>Mandy Green</cp:lastModifiedBy>
  <cp:revision>2</cp:revision>
  <dcterms:created xsi:type="dcterms:W3CDTF">2024-09-03T10:58:11Z</dcterms:created>
  <dcterms:modified xsi:type="dcterms:W3CDTF">2026-01-18T09:56:25Z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0x010100F2303E00B1D2A6489FA49A3284897530</vt:lpwstr>
  </property>
  <property fmtid="{D5CDD505-2E9C-101B-9397-08002B2CF9AE}" pid="3" name="MediaServiceImageTags">
    <vt:lpwstr/>
  </property>
</Properties>
</file>