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9" r:id="rId5"/>
    <p:sldId id="270" r:id="rId6"/>
    <p:sldId id="3430" r:id="rId7"/>
    <p:sldId id="2147471835" r:id="rId8"/>
    <p:sldId id="2147471834" r:id="rId9"/>
    <p:sldId id="2147471837" r:id="rId10"/>
    <p:sldId id="261" r:id="rId11"/>
    <p:sldId id="2147471833" r:id="rId12"/>
    <p:sldId id="257" r:id="rId13"/>
    <p:sldId id="256" r:id="rId14"/>
    <p:sldId id="258" r:id="rId15"/>
    <p:sldId id="259" r:id="rId16"/>
    <p:sldId id="2147471832" r:id="rId17"/>
    <p:sldId id="2147471836" r:id="rId18"/>
  </p:sldIdLst>
  <p:sldSz cx="20105688" cy="113109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8"/>
    <a:srgbClr val="0268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F9109-B2FF-4D57-9F69-32186D79D80C}" v="72" dt="2026-03-09T15:04:22.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41" autoAdjust="0"/>
  </p:normalViewPr>
  <p:slideViewPr>
    <p:cSldViewPr snapToGrid="0">
      <p:cViewPr varScale="1">
        <p:scale>
          <a:sx n="48" d="100"/>
          <a:sy n="48" d="100"/>
        </p:scale>
        <p:origin x="82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589EF-B0EF-418B-9E12-841AF63CAD6F}" type="doc">
      <dgm:prSet loTypeId="urn:microsoft.com/office/officeart/2005/8/layout/bProcess3" loCatId="process" qsTypeId="urn:microsoft.com/office/officeart/2005/8/quickstyle/simple5" qsCatId="simple" csTypeId="urn:microsoft.com/office/officeart/2005/8/colors/accent1_2" csCatId="accent1" phldr="1"/>
      <dgm:spPr/>
      <dgm:t>
        <a:bodyPr/>
        <a:lstStyle/>
        <a:p>
          <a:endParaRPr lang="en-GB"/>
        </a:p>
      </dgm:t>
    </dgm:pt>
    <dgm:pt modelId="{7B7CAE07-1E5F-43CD-A495-3D54DF37C03A}">
      <dgm:prSet custT="1"/>
      <dgm:spPr>
        <a:solidFill>
          <a:srgbClr val="00A8A8"/>
        </a:solidFill>
        <a:ln>
          <a:solidFill>
            <a:schemeClr val="accent4"/>
          </a:solidFill>
        </a:ln>
      </dgm:spPr>
      <dgm:t>
        <a:bodyPr/>
        <a:lstStyle/>
        <a:p>
          <a:r>
            <a:rPr lang="en-US" sz="2800" b="1" dirty="0"/>
            <a:t>March 2025</a:t>
          </a:r>
        </a:p>
        <a:p>
          <a:r>
            <a:rPr lang="en-US" sz="2400" b="1" dirty="0"/>
            <a:t>Initial planning &amp; promoting</a:t>
          </a:r>
        </a:p>
        <a:p>
          <a:r>
            <a:rPr lang="en-US" sz="2800" dirty="0"/>
            <a:t>Dates fixed, NNBN Business Networking, resource sharing</a:t>
          </a:r>
          <a:r>
            <a:rPr lang="en-US" sz="2400" dirty="0"/>
            <a:t>.</a:t>
          </a:r>
          <a:endParaRPr lang="en-US" sz="2400" b="1" dirty="0"/>
        </a:p>
      </dgm:t>
    </dgm:pt>
    <dgm:pt modelId="{91625605-C387-4046-A043-BBCBBD131CFD}" type="parTrans" cxnId="{2B576810-658A-4CD0-8BB7-53252733082D}">
      <dgm:prSet/>
      <dgm:spPr/>
      <dgm:t>
        <a:bodyPr/>
        <a:lstStyle/>
        <a:p>
          <a:endParaRPr lang="en-GB" sz="1600"/>
        </a:p>
      </dgm:t>
    </dgm:pt>
    <dgm:pt modelId="{57B955F2-8781-4F4D-863C-64A986085EB2}" type="sibTrans" cxnId="{2B576810-658A-4CD0-8BB7-53252733082D}">
      <dgm:prSet custT="1"/>
      <dgm:spPr/>
      <dgm:t>
        <a:bodyPr/>
        <a:lstStyle/>
        <a:p>
          <a:endParaRPr lang="en-GB" sz="1600"/>
        </a:p>
      </dgm:t>
    </dgm:pt>
    <dgm:pt modelId="{67FCDA55-1535-42CE-9586-F3BC81C4B20E}">
      <dgm:prSet custT="1"/>
      <dgm:spPr>
        <a:solidFill>
          <a:srgbClr val="00A8A8"/>
        </a:solidFill>
        <a:ln>
          <a:solidFill>
            <a:schemeClr val="accent4"/>
          </a:solidFill>
        </a:ln>
      </dgm:spPr>
      <dgm:t>
        <a:bodyPr/>
        <a:lstStyle/>
        <a:p>
          <a:r>
            <a:rPr lang="en-US" sz="2800" b="1" dirty="0"/>
            <a:t>September 2025</a:t>
          </a:r>
        </a:p>
        <a:p>
          <a:r>
            <a:rPr lang="en-US" sz="2800" b="1" dirty="0"/>
            <a:t>Formal planning</a:t>
          </a:r>
        </a:p>
        <a:p>
          <a:r>
            <a:rPr lang="en-US" sz="2800" dirty="0"/>
            <a:t>Operations &amp; logistics, registration set-up</a:t>
          </a:r>
        </a:p>
      </dgm:t>
    </dgm:pt>
    <dgm:pt modelId="{E5B2D65C-345E-43D5-ACB9-9E91E0ADF1C0}" type="parTrans" cxnId="{F2A37951-8703-4601-8854-90EC6A53E110}">
      <dgm:prSet/>
      <dgm:spPr/>
      <dgm:t>
        <a:bodyPr/>
        <a:lstStyle/>
        <a:p>
          <a:endParaRPr lang="en-GB" sz="1600"/>
        </a:p>
      </dgm:t>
    </dgm:pt>
    <dgm:pt modelId="{F2759577-EC98-4079-8D46-5E31A4CFA1B4}" type="sibTrans" cxnId="{F2A37951-8703-4601-8854-90EC6A53E110}">
      <dgm:prSet custT="1"/>
      <dgm:spPr/>
      <dgm:t>
        <a:bodyPr/>
        <a:lstStyle/>
        <a:p>
          <a:endParaRPr lang="en-GB" sz="1600"/>
        </a:p>
      </dgm:t>
    </dgm:pt>
    <dgm:pt modelId="{74EF1214-3002-484B-9C51-3F4089E81836}">
      <dgm:prSet custT="1"/>
      <dgm:spPr>
        <a:solidFill>
          <a:srgbClr val="00A8A8"/>
        </a:solidFill>
        <a:ln>
          <a:solidFill>
            <a:schemeClr val="accent4"/>
          </a:solidFill>
        </a:ln>
      </dgm:spPr>
      <dgm:t>
        <a:bodyPr/>
        <a:lstStyle/>
        <a:p>
          <a:r>
            <a:rPr lang="en-US" sz="2800" b="1" dirty="0"/>
            <a:t>October 2025</a:t>
          </a:r>
        </a:p>
        <a:p>
          <a:r>
            <a:rPr lang="en-US" sz="2800" b="1" dirty="0"/>
            <a:t>Employer outreach</a:t>
          </a:r>
        </a:p>
        <a:p>
          <a:r>
            <a:rPr lang="en-US" sz="2800" dirty="0"/>
            <a:t>More NNBN networking and targeted employer contact.</a:t>
          </a:r>
        </a:p>
      </dgm:t>
    </dgm:pt>
    <dgm:pt modelId="{876956D9-AA1A-41E9-9DE9-65B297AD3B77}" type="parTrans" cxnId="{1BB3EA0A-AE08-4F2B-94DA-8FD210E36B36}">
      <dgm:prSet/>
      <dgm:spPr/>
      <dgm:t>
        <a:bodyPr/>
        <a:lstStyle/>
        <a:p>
          <a:endParaRPr lang="en-GB" sz="1600"/>
        </a:p>
      </dgm:t>
    </dgm:pt>
    <dgm:pt modelId="{82A39934-9318-439F-969C-F0EA43E39EA1}" type="sibTrans" cxnId="{1BB3EA0A-AE08-4F2B-94DA-8FD210E36B36}">
      <dgm:prSet custT="1"/>
      <dgm:spPr/>
      <dgm:t>
        <a:bodyPr/>
        <a:lstStyle/>
        <a:p>
          <a:endParaRPr lang="en-GB" sz="1600"/>
        </a:p>
      </dgm:t>
    </dgm:pt>
    <dgm:pt modelId="{806B1604-7EE0-4424-B258-DB5EBF04917B}">
      <dgm:prSet custT="1"/>
      <dgm:spPr>
        <a:solidFill>
          <a:srgbClr val="00A8A8"/>
        </a:solidFill>
        <a:ln>
          <a:solidFill>
            <a:schemeClr val="accent4"/>
          </a:solidFill>
        </a:ln>
      </dgm:spPr>
      <dgm:t>
        <a:bodyPr/>
        <a:lstStyle/>
        <a:p>
          <a:r>
            <a:rPr lang="en-US" sz="2800" b="1" dirty="0"/>
            <a:t>November 2025</a:t>
          </a:r>
        </a:p>
        <a:p>
          <a:r>
            <a:rPr lang="en-US" sz="2800" b="1" dirty="0"/>
            <a:t>Final prep</a:t>
          </a:r>
        </a:p>
        <a:p>
          <a:r>
            <a:rPr lang="en-US" sz="2800" dirty="0"/>
            <a:t>Staff briefing and final logistics confirmed.</a:t>
          </a:r>
        </a:p>
      </dgm:t>
    </dgm:pt>
    <dgm:pt modelId="{D46526BF-B924-428E-A20D-CCD54A786C1E}" type="parTrans" cxnId="{0D04D32B-A520-46FC-9539-4E6A2AB80C26}">
      <dgm:prSet/>
      <dgm:spPr/>
      <dgm:t>
        <a:bodyPr/>
        <a:lstStyle/>
        <a:p>
          <a:endParaRPr lang="en-GB" sz="1600"/>
        </a:p>
      </dgm:t>
    </dgm:pt>
    <dgm:pt modelId="{F9538519-D7C4-44FE-87E2-0FD1AF45BFD0}" type="sibTrans" cxnId="{0D04D32B-A520-46FC-9539-4E6A2AB80C26}">
      <dgm:prSet custT="1"/>
      <dgm:spPr/>
      <dgm:t>
        <a:bodyPr/>
        <a:lstStyle/>
        <a:p>
          <a:endParaRPr lang="en-GB" sz="1600"/>
        </a:p>
      </dgm:t>
    </dgm:pt>
    <dgm:pt modelId="{08033144-2641-46B5-BEE3-664EFAF7B4B6}">
      <dgm:prSet custT="1"/>
      <dgm:spPr>
        <a:solidFill>
          <a:srgbClr val="00A8A8"/>
        </a:solidFill>
        <a:ln>
          <a:solidFill>
            <a:schemeClr val="accent4"/>
          </a:solidFill>
        </a:ln>
      </dgm:spPr>
      <dgm:t>
        <a:bodyPr/>
        <a:lstStyle/>
        <a:p>
          <a:r>
            <a:rPr lang="en-US" sz="2800" b="1" dirty="0"/>
            <a:t>5 December 2025</a:t>
          </a:r>
        </a:p>
        <a:p>
          <a:r>
            <a:rPr lang="en-US" sz="2800" b="1" dirty="0"/>
            <a:t>Successful event delivered!</a:t>
          </a:r>
        </a:p>
        <a:p>
          <a:r>
            <a:rPr lang="en-US" sz="2800" dirty="0"/>
            <a:t>~50 employers and 50+ staff</a:t>
          </a:r>
        </a:p>
      </dgm:t>
    </dgm:pt>
    <dgm:pt modelId="{82AB183C-9DF6-4C02-9274-F524802A3A1D}" type="parTrans" cxnId="{5FC4EBB4-58C6-4D4D-8AE1-0718455B02F7}">
      <dgm:prSet/>
      <dgm:spPr/>
      <dgm:t>
        <a:bodyPr/>
        <a:lstStyle/>
        <a:p>
          <a:endParaRPr lang="en-GB" sz="1600"/>
        </a:p>
      </dgm:t>
    </dgm:pt>
    <dgm:pt modelId="{B7B806FE-4781-4EEC-85F0-1162590C9300}" type="sibTrans" cxnId="{5FC4EBB4-58C6-4D4D-8AE1-0718455B02F7}">
      <dgm:prSet custT="1"/>
      <dgm:spPr/>
      <dgm:t>
        <a:bodyPr/>
        <a:lstStyle/>
        <a:p>
          <a:endParaRPr lang="en-GB" sz="1600"/>
        </a:p>
      </dgm:t>
    </dgm:pt>
    <dgm:pt modelId="{30713D4D-CADD-4197-B0C9-E9A556488412}">
      <dgm:prSet custT="1"/>
      <dgm:spPr>
        <a:solidFill>
          <a:srgbClr val="00A8A8"/>
        </a:solidFill>
        <a:ln>
          <a:solidFill>
            <a:schemeClr val="accent4"/>
          </a:solidFill>
        </a:ln>
      </dgm:spPr>
      <dgm:t>
        <a:bodyPr/>
        <a:lstStyle/>
        <a:p>
          <a:r>
            <a:rPr lang="en-US" sz="2800" b="1" dirty="0"/>
            <a:t>Dec 2025 - Present</a:t>
          </a:r>
        </a:p>
        <a:p>
          <a:r>
            <a:rPr lang="en-US" sz="2800" b="1" dirty="0"/>
            <a:t>Follow‑up</a:t>
          </a:r>
        </a:p>
        <a:p>
          <a:r>
            <a:rPr lang="en-US" sz="2800" dirty="0"/>
            <a:t>Post‑event actions and employer/student engagement.</a:t>
          </a:r>
        </a:p>
      </dgm:t>
    </dgm:pt>
    <dgm:pt modelId="{14BACABC-5C30-4434-947B-2CAFB870107A}" type="parTrans" cxnId="{5956D6C8-E96F-4948-B5A8-51DC41CCD873}">
      <dgm:prSet/>
      <dgm:spPr/>
      <dgm:t>
        <a:bodyPr/>
        <a:lstStyle/>
        <a:p>
          <a:endParaRPr lang="en-GB" sz="1600"/>
        </a:p>
      </dgm:t>
    </dgm:pt>
    <dgm:pt modelId="{C1FEA3C9-0A46-4ABD-A6C9-F1BB4897531E}" type="sibTrans" cxnId="{5956D6C8-E96F-4948-B5A8-51DC41CCD873}">
      <dgm:prSet/>
      <dgm:spPr/>
      <dgm:t>
        <a:bodyPr/>
        <a:lstStyle/>
        <a:p>
          <a:endParaRPr lang="en-GB" sz="1600"/>
        </a:p>
      </dgm:t>
    </dgm:pt>
    <dgm:pt modelId="{13EAB465-C725-4965-A972-58EB2A669B37}">
      <dgm:prSet custT="1"/>
      <dgm:spPr>
        <a:solidFill>
          <a:srgbClr val="00A8A8"/>
        </a:solidFill>
        <a:ln>
          <a:solidFill>
            <a:schemeClr val="accent4"/>
          </a:solidFill>
        </a:ln>
      </dgm:spPr>
      <dgm:t>
        <a:bodyPr/>
        <a:lstStyle/>
        <a:p>
          <a:r>
            <a:rPr lang="en-US" sz="2800" b="1" dirty="0"/>
            <a:t>June 2025 </a:t>
          </a:r>
        </a:p>
        <a:p>
          <a:r>
            <a:rPr lang="en-US" sz="2800" b="1" dirty="0"/>
            <a:t>Planning began</a:t>
          </a:r>
        </a:p>
        <a:p>
          <a:r>
            <a:rPr lang="en-US" sz="2800" dirty="0"/>
            <a:t>Employer list creation, comms plan, and teacher‑prep planning.</a:t>
          </a:r>
        </a:p>
      </dgm:t>
    </dgm:pt>
    <dgm:pt modelId="{D3DC685B-6729-4C51-B7FD-594536A158FE}" type="parTrans" cxnId="{10F7CD60-7505-48A2-82E5-EB19329D4E11}">
      <dgm:prSet/>
      <dgm:spPr/>
      <dgm:t>
        <a:bodyPr/>
        <a:lstStyle/>
        <a:p>
          <a:endParaRPr lang="en-GB" sz="1600"/>
        </a:p>
      </dgm:t>
    </dgm:pt>
    <dgm:pt modelId="{CEEDEC43-40E3-41BE-B6DE-7D6C42ED361E}" type="sibTrans" cxnId="{10F7CD60-7505-48A2-82E5-EB19329D4E11}">
      <dgm:prSet custT="1"/>
      <dgm:spPr/>
      <dgm:t>
        <a:bodyPr/>
        <a:lstStyle/>
        <a:p>
          <a:endParaRPr lang="en-GB" sz="1600"/>
        </a:p>
      </dgm:t>
    </dgm:pt>
    <dgm:pt modelId="{72E622F8-FD7A-45A4-A579-D1D6CF4739CA}" type="pres">
      <dgm:prSet presAssocID="{203589EF-B0EF-418B-9E12-841AF63CAD6F}" presName="Name0" presStyleCnt="0">
        <dgm:presLayoutVars>
          <dgm:dir/>
          <dgm:resizeHandles val="exact"/>
        </dgm:presLayoutVars>
      </dgm:prSet>
      <dgm:spPr/>
    </dgm:pt>
    <dgm:pt modelId="{78BE19AA-EA5B-4212-A7C3-E699B10DE68F}" type="pres">
      <dgm:prSet presAssocID="{7B7CAE07-1E5F-43CD-A495-3D54DF37C03A}" presName="node" presStyleLbl="node1" presStyleIdx="0" presStyleCnt="7" custLinFactNeighborX="-1125" custLinFactNeighborY="24993">
        <dgm:presLayoutVars>
          <dgm:bulletEnabled val="1"/>
        </dgm:presLayoutVars>
      </dgm:prSet>
      <dgm:spPr/>
    </dgm:pt>
    <dgm:pt modelId="{90903B81-8EBA-4860-9A64-D1B17EF11309}" type="pres">
      <dgm:prSet presAssocID="{57B955F2-8781-4F4D-863C-64A986085EB2}" presName="sibTrans" presStyleLbl="sibTrans1D1" presStyleIdx="0" presStyleCnt="6"/>
      <dgm:spPr/>
    </dgm:pt>
    <dgm:pt modelId="{90886FC4-5D52-422E-903C-5B9BDB78F6AD}" type="pres">
      <dgm:prSet presAssocID="{57B955F2-8781-4F4D-863C-64A986085EB2}" presName="connectorText" presStyleLbl="sibTrans1D1" presStyleIdx="0" presStyleCnt="6"/>
      <dgm:spPr/>
    </dgm:pt>
    <dgm:pt modelId="{B166B7CF-53C6-49D8-9973-AE73C3B3FA56}" type="pres">
      <dgm:prSet presAssocID="{13EAB465-C725-4965-A972-58EB2A669B37}" presName="node" presStyleLbl="node1" presStyleIdx="1" presStyleCnt="7" custLinFactNeighborX="17245" custLinFactNeighborY="24993">
        <dgm:presLayoutVars>
          <dgm:bulletEnabled val="1"/>
        </dgm:presLayoutVars>
      </dgm:prSet>
      <dgm:spPr/>
    </dgm:pt>
    <dgm:pt modelId="{376656E9-E4A9-46FA-8186-CA0D2ACA575E}" type="pres">
      <dgm:prSet presAssocID="{CEEDEC43-40E3-41BE-B6DE-7D6C42ED361E}" presName="sibTrans" presStyleLbl="sibTrans1D1" presStyleIdx="1" presStyleCnt="6"/>
      <dgm:spPr/>
    </dgm:pt>
    <dgm:pt modelId="{D08FC847-D939-4B6F-AED7-B6B127CA22A0}" type="pres">
      <dgm:prSet presAssocID="{CEEDEC43-40E3-41BE-B6DE-7D6C42ED361E}" presName="connectorText" presStyleLbl="sibTrans1D1" presStyleIdx="1" presStyleCnt="6"/>
      <dgm:spPr/>
    </dgm:pt>
    <dgm:pt modelId="{CFCECEC6-C121-431F-B269-895CA47C4DF3}" type="pres">
      <dgm:prSet presAssocID="{67FCDA55-1535-42CE-9586-F3BC81C4B20E}" presName="node" presStyleLbl="node1" presStyleIdx="2" presStyleCnt="7" custLinFactNeighborX="32075" custLinFactNeighborY="25274">
        <dgm:presLayoutVars>
          <dgm:bulletEnabled val="1"/>
        </dgm:presLayoutVars>
      </dgm:prSet>
      <dgm:spPr/>
    </dgm:pt>
    <dgm:pt modelId="{196BF686-A3DD-45B3-A24D-212B4D44EA27}" type="pres">
      <dgm:prSet presAssocID="{F2759577-EC98-4079-8D46-5E31A4CFA1B4}" presName="sibTrans" presStyleLbl="sibTrans1D1" presStyleIdx="2" presStyleCnt="6"/>
      <dgm:spPr/>
    </dgm:pt>
    <dgm:pt modelId="{52678182-D5C9-4170-A5B3-3A7ED09CC689}" type="pres">
      <dgm:prSet presAssocID="{F2759577-EC98-4079-8D46-5E31A4CFA1B4}" presName="connectorText" presStyleLbl="sibTrans1D1" presStyleIdx="2" presStyleCnt="6"/>
      <dgm:spPr/>
    </dgm:pt>
    <dgm:pt modelId="{1D03AD35-C615-4B32-B713-7079AC0C57F8}" type="pres">
      <dgm:prSet presAssocID="{74EF1214-3002-484B-9C51-3F4089E81836}" presName="node" presStyleLbl="node1" presStyleIdx="3" presStyleCnt="7" custLinFactNeighborX="-750" custLinFactNeighborY="11872">
        <dgm:presLayoutVars>
          <dgm:bulletEnabled val="1"/>
        </dgm:presLayoutVars>
      </dgm:prSet>
      <dgm:spPr/>
    </dgm:pt>
    <dgm:pt modelId="{7D765FC5-DC16-4673-9756-BDB7530044C2}" type="pres">
      <dgm:prSet presAssocID="{82A39934-9318-439F-969C-F0EA43E39EA1}" presName="sibTrans" presStyleLbl="sibTrans1D1" presStyleIdx="3" presStyleCnt="6"/>
      <dgm:spPr/>
    </dgm:pt>
    <dgm:pt modelId="{929783E9-A8DE-42B1-89CF-A2F920A7AD74}" type="pres">
      <dgm:prSet presAssocID="{82A39934-9318-439F-969C-F0EA43E39EA1}" presName="connectorText" presStyleLbl="sibTrans1D1" presStyleIdx="3" presStyleCnt="6"/>
      <dgm:spPr/>
    </dgm:pt>
    <dgm:pt modelId="{570DE01E-A90A-4C44-85E2-AFB98685C5F6}" type="pres">
      <dgm:prSet presAssocID="{806B1604-7EE0-4424-B258-DB5EBF04917B}" presName="node" presStyleLbl="node1" presStyleIdx="4" presStyleCnt="7" custLinFactNeighborX="17245" custLinFactNeighborY="11872">
        <dgm:presLayoutVars>
          <dgm:bulletEnabled val="1"/>
        </dgm:presLayoutVars>
      </dgm:prSet>
      <dgm:spPr/>
    </dgm:pt>
    <dgm:pt modelId="{B079D6EC-4365-45AF-B6FF-E2BB42E23784}" type="pres">
      <dgm:prSet presAssocID="{F9538519-D7C4-44FE-87E2-0FD1AF45BFD0}" presName="sibTrans" presStyleLbl="sibTrans1D1" presStyleIdx="4" presStyleCnt="6"/>
      <dgm:spPr/>
    </dgm:pt>
    <dgm:pt modelId="{5F2F2C13-8F21-4F87-BA9E-D25A3E6AF535}" type="pres">
      <dgm:prSet presAssocID="{F9538519-D7C4-44FE-87E2-0FD1AF45BFD0}" presName="connectorText" presStyleLbl="sibTrans1D1" presStyleIdx="4" presStyleCnt="6"/>
      <dgm:spPr/>
    </dgm:pt>
    <dgm:pt modelId="{5FDBEEB8-670E-41AA-88F0-A5670069EFED}" type="pres">
      <dgm:prSet presAssocID="{08033144-2641-46B5-BEE3-664EFAF7B4B6}" presName="node" presStyleLbl="node1" presStyleIdx="5" presStyleCnt="7" custLinFactNeighborX="31591" custLinFactNeighborY="11872">
        <dgm:presLayoutVars>
          <dgm:bulletEnabled val="1"/>
        </dgm:presLayoutVars>
      </dgm:prSet>
      <dgm:spPr/>
    </dgm:pt>
    <dgm:pt modelId="{27B16107-11E8-4727-90B1-365C351252A4}" type="pres">
      <dgm:prSet presAssocID="{B7B806FE-4781-4EEC-85F0-1162590C9300}" presName="sibTrans" presStyleLbl="sibTrans1D1" presStyleIdx="5" presStyleCnt="6"/>
      <dgm:spPr/>
    </dgm:pt>
    <dgm:pt modelId="{8FA6AC49-69B0-4B8A-97F5-8CA018689C13}" type="pres">
      <dgm:prSet presAssocID="{B7B806FE-4781-4EEC-85F0-1162590C9300}" presName="connectorText" presStyleLbl="sibTrans1D1" presStyleIdx="5" presStyleCnt="6"/>
      <dgm:spPr/>
    </dgm:pt>
    <dgm:pt modelId="{4D716F11-EFE8-4F21-9DB1-BFB4E61F11F0}" type="pres">
      <dgm:prSet presAssocID="{30713D4D-CADD-4197-B0C9-E9A556488412}" presName="node" presStyleLbl="node1" presStyleIdx="6" presStyleCnt="7">
        <dgm:presLayoutVars>
          <dgm:bulletEnabled val="1"/>
        </dgm:presLayoutVars>
      </dgm:prSet>
      <dgm:spPr/>
    </dgm:pt>
  </dgm:ptLst>
  <dgm:cxnLst>
    <dgm:cxn modelId="{1BB3EA0A-AE08-4F2B-94DA-8FD210E36B36}" srcId="{203589EF-B0EF-418B-9E12-841AF63CAD6F}" destId="{74EF1214-3002-484B-9C51-3F4089E81836}" srcOrd="3" destOrd="0" parTransId="{876956D9-AA1A-41E9-9DE9-65B297AD3B77}" sibTransId="{82A39934-9318-439F-969C-F0EA43E39EA1}"/>
    <dgm:cxn modelId="{92873C0C-398A-4E6A-9304-23579787E96A}" type="presOf" srcId="{82A39934-9318-439F-969C-F0EA43E39EA1}" destId="{929783E9-A8DE-42B1-89CF-A2F920A7AD74}" srcOrd="1" destOrd="0" presId="urn:microsoft.com/office/officeart/2005/8/layout/bProcess3"/>
    <dgm:cxn modelId="{2B576810-658A-4CD0-8BB7-53252733082D}" srcId="{203589EF-B0EF-418B-9E12-841AF63CAD6F}" destId="{7B7CAE07-1E5F-43CD-A495-3D54DF37C03A}" srcOrd="0" destOrd="0" parTransId="{91625605-C387-4046-A043-BBCBBD131CFD}" sibTransId="{57B955F2-8781-4F4D-863C-64A986085EB2}"/>
    <dgm:cxn modelId="{16A70211-C474-4A0A-81F2-35DC8C4EFFB6}" type="presOf" srcId="{08033144-2641-46B5-BEE3-664EFAF7B4B6}" destId="{5FDBEEB8-670E-41AA-88F0-A5670069EFED}" srcOrd="0" destOrd="0" presId="urn:microsoft.com/office/officeart/2005/8/layout/bProcess3"/>
    <dgm:cxn modelId="{0D04D32B-A520-46FC-9539-4E6A2AB80C26}" srcId="{203589EF-B0EF-418B-9E12-841AF63CAD6F}" destId="{806B1604-7EE0-4424-B258-DB5EBF04917B}" srcOrd="4" destOrd="0" parTransId="{D46526BF-B924-428E-A20D-CCD54A786C1E}" sibTransId="{F9538519-D7C4-44FE-87E2-0FD1AF45BFD0}"/>
    <dgm:cxn modelId="{8D4CE832-979E-4D69-873F-3F501BC95F11}" type="presOf" srcId="{F9538519-D7C4-44FE-87E2-0FD1AF45BFD0}" destId="{B079D6EC-4365-45AF-B6FF-E2BB42E23784}" srcOrd="0" destOrd="0" presId="urn:microsoft.com/office/officeart/2005/8/layout/bProcess3"/>
    <dgm:cxn modelId="{73065039-6315-45EC-9596-3D822114A059}" type="presOf" srcId="{B7B806FE-4781-4EEC-85F0-1162590C9300}" destId="{8FA6AC49-69B0-4B8A-97F5-8CA018689C13}" srcOrd="1" destOrd="0" presId="urn:microsoft.com/office/officeart/2005/8/layout/bProcess3"/>
    <dgm:cxn modelId="{292AEB3D-B802-41EC-BB40-FC8C45E6DD4E}" type="presOf" srcId="{CEEDEC43-40E3-41BE-B6DE-7D6C42ED361E}" destId="{376656E9-E4A9-46FA-8186-CA0D2ACA575E}" srcOrd="0" destOrd="0" presId="urn:microsoft.com/office/officeart/2005/8/layout/bProcess3"/>
    <dgm:cxn modelId="{9D263260-475A-48ED-BD91-31818F562BE9}" type="presOf" srcId="{30713D4D-CADD-4197-B0C9-E9A556488412}" destId="{4D716F11-EFE8-4F21-9DB1-BFB4E61F11F0}" srcOrd="0" destOrd="0" presId="urn:microsoft.com/office/officeart/2005/8/layout/bProcess3"/>
    <dgm:cxn modelId="{10F7CD60-7505-48A2-82E5-EB19329D4E11}" srcId="{203589EF-B0EF-418B-9E12-841AF63CAD6F}" destId="{13EAB465-C725-4965-A972-58EB2A669B37}" srcOrd="1" destOrd="0" parTransId="{D3DC685B-6729-4C51-B7FD-594536A158FE}" sibTransId="{CEEDEC43-40E3-41BE-B6DE-7D6C42ED361E}"/>
    <dgm:cxn modelId="{E5A45D6D-3E6B-4706-884C-F5B08D02DE57}" type="presOf" srcId="{F2759577-EC98-4079-8D46-5E31A4CFA1B4}" destId="{52678182-D5C9-4170-A5B3-3A7ED09CC689}" srcOrd="1" destOrd="0" presId="urn:microsoft.com/office/officeart/2005/8/layout/bProcess3"/>
    <dgm:cxn modelId="{F2A37951-8703-4601-8854-90EC6A53E110}" srcId="{203589EF-B0EF-418B-9E12-841AF63CAD6F}" destId="{67FCDA55-1535-42CE-9586-F3BC81C4B20E}" srcOrd="2" destOrd="0" parTransId="{E5B2D65C-345E-43D5-ACB9-9E91E0ADF1C0}" sibTransId="{F2759577-EC98-4079-8D46-5E31A4CFA1B4}"/>
    <dgm:cxn modelId="{D463787B-14D8-4DD0-B05F-2827E0E99488}" type="presOf" srcId="{F9538519-D7C4-44FE-87E2-0FD1AF45BFD0}" destId="{5F2F2C13-8F21-4F87-BA9E-D25A3E6AF535}" srcOrd="1" destOrd="0" presId="urn:microsoft.com/office/officeart/2005/8/layout/bProcess3"/>
    <dgm:cxn modelId="{127D0281-4BD6-4664-BD58-23FE776BF6F0}" type="presOf" srcId="{74EF1214-3002-484B-9C51-3F4089E81836}" destId="{1D03AD35-C615-4B32-B713-7079AC0C57F8}" srcOrd="0" destOrd="0" presId="urn:microsoft.com/office/officeart/2005/8/layout/bProcess3"/>
    <dgm:cxn modelId="{B4E7C58B-FE28-48C3-995D-687DA122C3E5}" type="presOf" srcId="{CEEDEC43-40E3-41BE-B6DE-7D6C42ED361E}" destId="{D08FC847-D939-4B6F-AED7-B6B127CA22A0}" srcOrd="1" destOrd="0" presId="urn:microsoft.com/office/officeart/2005/8/layout/bProcess3"/>
    <dgm:cxn modelId="{6EC53694-36D8-4E22-B3BF-B37B294D74CF}" type="presOf" srcId="{203589EF-B0EF-418B-9E12-841AF63CAD6F}" destId="{72E622F8-FD7A-45A4-A579-D1D6CF4739CA}" srcOrd="0" destOrd="0" presId="urn:microsoft.com/office/officeart/2005/8/layout/bProcess3"/>
    <dgm:cxn modelId="{65AC0E9A-63E3-4BF9-8641-D83B461051B8}" type="presOf" srcId="{57B955F2-8781-4F4D-863C-64A986085EB2}" destId="{90903B81-8EBA-4860-9A64-D1B17EF11309}" srcOrd="0" destOrd="0" presId="urn:microsoft.com/office/officeart/2005/8/layout/bProcess3"/>
    <dgm:cxn modelId="{4786D8A8-EC32-4D39-B4A8-AB39941DE96B}" type="presOf" srcId="{B7B806FE-4781-4EEC-85F0-1162590C9300}" destId="{27B16107-11E8-4727-90B1-365C351252A4}" srcOrd="0" destOrd="0" presId="urn:microsoft.com/office/officeart/2005/8/layout/bProcess3"/>
    <dgm:cxn modelId="{ED8DD6B2-C54D-4B4B-AFB3-9EDC4538B85E}" type="presOf" srcId="{13EAB465-C725-4965-A972-58EB2A669B37}" destId="{B166B7CF-53C6-49D8-9973-AE73C3B3FA56}" srcOrd="0" destOrd="0" presId="urn:microsoft.com/office/officeart/2005/8/layout/bProcess3"/>
    <dgm:cxn modelId="{59F55EB3-C1CA-4A48-AA9E-8A17378F84E8}" type="presOf" srcId="{F2759577-EC98-4079-8D46-5E31A4CFA1B4}" destId="{196BF686-A3DD-45B3-A24D-212B4D44EA27}" srcOrd="0" destOrd="0" presId="urn:microsoft.com/office/officeart/2005/8/layout/bProcess3"/>
    <dgm:cxn modelId="{5FC4EBB4-58C6-4D4D-8AE1-0718455B02F7}" srcId="{203589EF-B0EF-418B-9E12-841AF63CAD6F}" destId="{08033144-2641-46B5-BEE3-664EFAF7B4B6}" srcOrd="5" destOrd="0" parTransId="{82AB183C-9DF6-4C02-9274-F524802A3A1D}" sibTransId="{B7B806FE-4781-4EEC-85F0-1162590C9300}"/>
    <dgm:cxn modelId="{99C647B7-1135-4014-BC73-FA3B8CD56FDA}" type="presOf" srcId="{7B7CAE07-1E5F-43CD-A495-3D54DF37C03A}" destId="{78BE19AA-EA5B-4212-A7C3-E699B10DE68F}" srcOrd="0" destOrd="0" presId="urn:microsoft.com/office/officeart/2005/8/layout/bProcess3"/>
    <dgm:cxn modelId="{BF1445C7-EA6B-45DE-BF91-C0FD215B59D5}" type="presOf" srcId="{57B955F2-8781-4F4D-863C-64A986085EB2}" destId="{90886FC4-5D52-422E-903C-5B9BDB78F6AD}" srcOrd="1" destOrd="0" presId="urn:microsoft.com/office/officeart/2005/8/layout/bProcess3"/>
    <dgm:cxn modelId="{5956D6C8-E96F-4948-B5A8-51DC41CCD873}" srcId="{203589EF-B0EF-418B-9E12-841AF63CAD6F}" destId="{30713D4D-CADD-4197-B0C9-E9A556488412}" srcOrd="6" destOrd="0" parTransId="{14BACABC-5C30-4434-947B-2CAFB870107A}" sibTransId="{C1FEA3C9-0A46-4ABD-A6C9-F1BB4897531E}"/>
    <dgm:cxn modelId="{7D2FDDE0-00F8-4231-A6F6-84B24F757FB1}" type="presOf" srcId="{806B1604-7EE0-4424-B258-DB5EBF04917B}" destId="{570DE01E-A90A-4C44-85E2-AFB98685C5F6}" srcOrd="0" destOrd="0" presId="urn:microsoft.com/office/officeart/2005/8/layout/bProcess3"/>
    <dgm:cxn modelId="{9FF80EF3-9AE9-44A5-BFF2-138C9E68603A}" type="presOf" srcId="{67FCDA55-1535-42CE-9586-F3BC81C4B20E}" destId="{CFCECEC6-C121-431F-B269-895CA47C4DF3}" srcOrd="0" destOrd="0" presId="urn:microsoft.com/office/officeart/2005/8/layout/bProcess3"/>
    <dgm:cxn modelId="{FE6C29F5-800A-4159-9A1F-029B28F85DC8}" type="presOf" srcId="{82A39934-9318-439F-969C-F0EA43E39EA1}" destId="{7D765FC5-DC16-4673-9756-BDB7530044C2}" srcOrd="0" destOrd="0" presId="urn:microsoft.com/office/officeart/2005/8/layout/bProcess3"/>
    <dgm:cxn modelId="{083483BE-DD6D-4656-8738-E612D5EC85AD}" type="presParOf" srcId="{72E622F8-FD7A-45A4-A579-D1D6CF4739CA}" destId="{78BE19AA-EA5B-4212-A7C3-E699B10DE68F}" srcOrd="0" destOrd="0" presId="urn:microsoft.com/office/officeart/2005/8/layout/bProcess3"/>
    <dgm:cxn modelId="{D1E46346-0006-4F26-A2F5-D823E0F08451}" type="presParOf" srcId="{72E622F8-FD7A-45A4-A579-D1D6CF4739CA}" destId="{90903B81-8EBA-4860-9A64-D1B17EF11309}" srcOrd="1" destOrd="0" presId="urn:microsoft.com/office/officeart/2005/8/layout/bProcess3"/>
    <dgm:cxn modelId="{FCF4256E-837C-495E-B2BC-332F615A6ECD}" type="presParOf" srcId="{90903B81-8EBA-4860-9A64-D1B17EF11309}" destId="{90886FC4-5D52-422E-903C-5B9BDB78F6AD}" srcOrd="0" destOrd="0" presId="urn:microsoft.com/office/officeart/2005/8/layout/bProcess3"/>
    <dgm:cxn modelId="{A5C4EF5D-FFA3-440E-91B6-B02EAA0CDD73}" type="presParOf" srcId="{72E622F8-FD7A-45A4-A579-D1D6CF4739CA}" destId="{B166B7CF-53C6-49D8-9973-AE73C3B3FA56}" srcOrd="2" destOrd="0" presId="urn:microsoft.com/office/officeart/2005/8/layout/bProcess3"/>
    <dgm:cxn modelId="{92E38BE2-2C8A-48C2-AACC-D4FB400365A1}" type="presParOf" srcId="{72E622F8-FD7A-45A4-A579-D1D6CF4739CA}" destId="{376656E9-E4A9-46FA-8186-CA0D2ACA575E}" srcOrd="3" destOrd="0" presId="urn:microsoft.com/office/officeart/2005/8/layout/bProcess3"/>
    <dgm:cxn modelId="{5AC84014-9C9D-4C65-A4D7-475997E99901}" type="presParOf" srcId="{376656E9-E4A9-46FA-8186-CA0D2ACA575E}" destId="{D08FC847-D939-4B6F-AED7-B6B127CA22A0}" srcOrd="0" destOrd="0" presId="urn:microsoft.com/office/officeart/2005/8/layout/bProcess3"/>
    <dgm:cxn modelId="{5C5E05FE-B5A2-43E4-9C4B-60FB9EA5EC38}" type="presParOf" srcId="{72E622F8-FD7A-45A4-A579-D1D6CF4739CA}" destId="{CFCECEC6-C121-431F-B269-895CA47C4DF3}" srcOrd="4" destOrd="0" presId="urn:microsoft.com/office/officeart/2005/8/layout/bProcess3"/>
    <dgm:cxn modelId="{B08F4EFA-C3CF-4178-820D-B5F6A8B4349C}" type="presParOf" srcId="{72E622F8-FD7A-45A4-A579-D1D6CF4739CA}" destId="{196BF686-A3DD-45B3-A24D-212B4D44EA27}" srcOrd="5" destOrd="0" presId="urn:microsoft.com/office/officeart/2005/8/layout/bProcess3"/>
    <dgm:cxn modelId="{F04E83D2-EE9F-48B0-B868-58B0D51F1C47}" type="presParOf" srcId="{196BF686-A3DD-45B3-A24D-212B4D44EA27}" destId="{52678182-D5C9-4170-A5B3-3A7ED09CC689}" srcOrd="0" destOrd="0" presId="urn:microsoft.com/office/officeart/2005/8/layout/bProcess3"/>
    <dgm:cxn modelId="{9B41760A-1DD3-407D-8D18-E8DF6FDBC8BA}" type="presParOf" srcId="{72E622F8-FD7A-45A4-A579-D1D6CF4739CA}" destId="{1D03AD35-C615-4B32-B713-7079AC0C57F8}" srcOrd="6" destOrd="0" presId="urn:microsoft.com/office/officeart/2005/8/layout/bProcess3"/>
    <dgm:cxn modelId="{D5E54A0D-E08B-4E62-A500-E80FE08014B3}" type="presParOf" srcId="{72E622F8-FD7A-45A4-A579-D1D6CF4739CA}" destId="{7D765FC5-DC16-4673-9756-BDB7530044C2}" srcOrd="7" destOrd="0" presId="urn:microsoft.com/office/officeart/2005/8/layout/bProcess3"/>
    <dgm:cxn modelId="{E56EF728-43BD-4CB0-B0A5-179A07FE8A9A}" type="presParOf" srcId="{7D765FC5-DC16-4673-9756-BDB7530044C2}" destId="{929783E9-A8DE-42B1-89CF-A2F920A7AD74}" srcOrd="0" destOrd="0" presId="urn:microsoft.com/office/officeart/2005/8/layout/bProcess3"/>
    <dgm:cxn modelId="{7A67C5AE-438E-48C4-A59C-A3151EE1ECED}" type="presParOf" srcId="{72E622F8-FD7A-45A4-A579-D1D6CF4739CA}" destId="{570DE01E-A90A-4C44-85E2-AFB98685C5F6}" srcOrd="8" destOrd="0" presId="urn:microsoft.com/office/officeart/2005/8/layout/bProcess3"/>
    <dgm:cxn modelId="{2E48878E-F16A-40AA-B0A4-DE23DEABFD98}" type="presParOf" srcId="{72E622F8-FD7A-45A4-A579-D1D6CF4739CA}" destId="{B079D6EC-4365-45AF-B6FF-E2BB42E23784}" srcOrd="9" destOrd="0" presId="urn:microsoft.com/office/officeart/2005/8/layout/bProcess3"/>
    <dgm:cxn modelId="{DACD7E36-D973-4B24-87F8-DEA39604B906}" type="presParOf" srcId="{B079D6EC-4365-45AF-B6FF-E2BB42E23784}" destId="{5F2F2C13-8F21-4F87-BA9E-D25A3E6AF535}" srcOrd="0" destOrd="0" presId="urn:microsoft.com/office/officeart/2005/8/layout/bProcess3"/>
    <dgm:cxn modelId="{967A4910-6E14-47C9-90AA-7443FB210960}" type="presParOf" srcId="{72E622F8-FD7A-45A4-A579-D1D6CF4739CA}" destId="{5FDBEEB8-670E-41AA-88F0-A5670069EFED}" srcOrd="10" destOrd="0" presId="urn:microsoft.com/office/officeart/2005/8/layout/bProcess3"/>
    <dgm:cxn modelId="{12E5B35A-1D81-4EEA-BD5A-08FD462CE3A1}" type="presParOf" srcId="{72E622F8-FD7A-45A4-A579-D1D6CF4739CA}" destId="{27B16107-11E8-4727-90B1-365C351252A4}" srcOrd="11" destOrd="0" presId="urn:microsoft.com/office/officeart/2005/8/layout/bProcess3"/>
    <dgm:cxn modelId="{07A6272B-587F-4935-87FF-F6DE6E12332A}" type="presParOf" srcId="{27B16107-11E8-4727-90B1-365C351252A4}" destId="{8FA6AC49-69B0-4B8A-97F5-8CA018689C13}" srcOrd="0" destOrd="0" presId="urn:microsoft.com/office/officeart/2005/8/layout/bProcess3"/>
    <dgm:cxn modelId="{3A8F0268-ADE6-41AF-BB4E-0E0C79CFEF8C}" type="presParOf" srcId="{72E622F8-FD7A-45A4-A579-D1D6CF4739CA}" destId="{4D716F11-EFE8-4F21-9DB1-BFB4E61F11F0}" srcOrd="12" destOrd="0" presId="urn:microsoft.com/office/officeart/2005/8/layout/b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03B81-8EBA-4860-9A64-D1B17EF11309}">
      <dsp:nvSpPr>
        <dsp:cNvPr id="0" name=""/>
        <dsp:cNvSpPr/>
      </dsp:nvSpPr>
      <dsp:spPr>
        <a:xfrm>
          <a:off x="5580913" y="1888510"/>
          <a:ext cx="1739645" cy="91440"/>
        </a:xfrm>
        <a:custGeom>
          <a:avLst/>
          <a:gdLst/>
          <a:ahLst/>
          <a:cxnLst/>
          <a:rect l="0" t="0" r="0" b="0"/>
          <a:pathLst>
            <a:path>
              <a:moveTo>
                <a:pt x="0" y="45720"/>
              </a:moveTo>
              <a:lnTo>
                <a:pt x="173964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6406479" y="1929304"/>
        <a:ext cx="88512" cy="9851"/>
      </dsp:txXfrm>
    </dsp:sp>
    <dsp:sp modelId="{78BE19AA-EA5B-4212-A7C3-E699B10DE68F}">
      <dsp:nvSpPr>
        <dsp:cNvPr id="0" name=""/>
        <dsp:cNvSpPr/>
      </dsp:nvSpPr>
      <dsp:spPr>
        <a:xfrm>
          <a:off x="1303657" y="650513"/>
          <a:ext cx="4279055" cy="2567433"/>
        </a:xfrm>
        <a:prstGeom prst="rect">
          <a:avLst/>
        </a:prstGeom>
        <a:solidFill>
          <a:srgbClr val="00A8A8"/>
        </a:solidFill>
        <a:ln>
          <a:solidFill>
            <a:schemeClr val="accent4"/>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March 2025</a:t>
          </a:r>
        </a:p>
        <a:p>
          <a:pPr marL="0" lvl="0" indent="0" algn="ctr" defTabSz="1244600">
            <a:lnSpc>
              <a:spcPct val="90000"/>
            </a:lnSpc>
            <a:spcBef>
              <a:spcPct val="0"/>
            </a:spcBef>
            <a:spcAft>
              <a:spcPct val="35000"/>
            </a:spcAft>
            <a:buNone/>
          </a:pPr>
          <a:r>
            <a:rPr lang="en-US" sz="2400" b="1" kern="1200" dirty="0"/>
            <a:t>Initial planning &amp; promoting</a:t>
          </a:r>
        </a:p>
        <a:p>
          <a:pPr marL="0" lvl="0" indent="0" algn="ctr" defTabSz="1244600">
            <a:lnSpc>
              <a:spcPct val="90000"/>
            </a:lnSpc>
            <a:spcBef>
              <a:spcPct val="0"/>
            </a:spcBef>
            <a:spcAft>
              <a:spcPct val="35000"/>
            </a:spcAft>
            <a:buNone/>
          </a:pPr>
          <a:r>
            <a:rPr lang="en-US" sz="2800" kern="1200" dirty="0"/>
            <a:t>Dates fixed, NNBN Business Networking, resource sharing</a:t>
          </a:r>
          <a:r>
            <a:rPr lang="en-US" sz="2400" kern="1200" dirty="0"/>
            <a:t>.</a:t>
          </a:r>
          <a:endParaRPr lang="en-US" sz="2400" b="1" kern="1200" dirty="0"/>
        </a:p>
      </dsp:txBody>
      <dsp:txXfrm>
        <a:off x="1303657" y="650513"/>
        <a:ext cx="4279055" cy="2567433"/>
      </dsp:txXfrm>
    </dsp:sp>
    <dsp:sp modelId="{376656E9-E4A9-46FA-8186-CA0D2ACA575E}">
      <dsp:nvSpPr>
        <dsp:cNvPr id="0" name=""/>
        <dsp:cNvSpPr/>
      </dsp:nvSpPr>
      <dsp:spPr>
        <a:xfrm>
          <a:off x="11630213" y="1888510"/>
          <a:ext cx="1567456" cy="91440"/>
        </a:xfrm>
        <a:custGeom>
          <a:avLst/>
          <a:gdLst/>
          <a:ahLst/>
          <a:cxnLst/>
          <a:rect l="0" t="0" r="0" b="0"/>
          <a:pathLst>
            <a:path>
              <a:moveTo>
                <a:pt x="0" y="45720"/>
              </a:moveTo>
              <a:lnTo>
                <a:pt x="800828" y="45720"/>
              </a:lnTo>
              <a:lnTo>
                <a:pt x="800828" y="52934"/>
              </a:lnTo>
              <a:lnTo>
                <a:pt x="1567456" y="5293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2373990" y="1929304"/>
        <a:ext cx="79903" cy="9851"/>
      </dsp:txXfrm>
    </dsp:sp>
    <dsp:sp modelId="{B166B7CF-53C6-49D8-9973-AE73C3B3FA56}">
      <dsp:nvSpPr>
        <dsp:cNvPr id="0" name=""/>
        <dsp:cNvSpPr/>
      </dsp:nvSpPr>
      <dsp:spPr>
        <a:xfrm>
          <a:off x="7352958" y="650513"/>
          <a:ext cx="4279055" cy="2567433"/>
        </a:xfrm>
        <a:prstGeom prst="rect">
          <a:avLst/>
        </a:prstGeom>
        <a:solidFill>
          <a:srgbClr val="00A8A8"/>
        </a:solidFill>
        <a:ln>
          <a:solidFill>
            <a:schemeClr val="accent4"/>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June 2025 </a:t>
          </a:r>
        </a:p>
        <a:p>
          <a:pPr marL="0" lvl="0" indent="0" algn="ctr" defTabSz="1244600">
            <a:lnSpc>
              <a:spcPct val="90000"/>
            </a:lnSpc>
            <a:spcBef>
              <a:spcPct val="0"/>
            </a:spcBef>
            <a:spcAft>
              <a:spcPct val="35000"/>
            </a:spcAft>
            <a:buNone/>
          </a:pPr>
          <a:r>
            <a:rPr lang="en-US" sz="2800" b="1" kern="1200" dirty="0"/>
            <a:t>Planning began</a:t>
          </a:r>
        </a:p>
        <a:p>
          <a:pPr marL="0" lvl="0" indent="0" algn="ctr" defTabSz="1244600">
            <a:lnSpc>
              <a:spcPct val="90000"/>
            </a:lnSpc>
            <a:spcBef>
              <a:spcPct val="0"/>
            </a:spcBef>
            <a:spcAft>
              <a:spcPct val="35000"/>
            </a:spcAft>
            <a:buNone/>
          </a:pPr>
          <a:r>
            <a:rPr lang="en-US" sz="2800" kern="1200" dirty="0"/>
            <a:t>Employer list creation, comms plan, and teacher‑prep planning.</a:t>
          </a:r>
        </a:p>
      </dsp:txBody>
      <dsp:txXfrm>
        <a:off x="7352958" y="650513"/>
        <a:ext cx="4279055" cy="2567433"/>
      </dsp:txXfrm>
    </dsp:sp>
    <dsp:sp modelId="{196BF686-A3DD-45B3-A24D-212B4D44EA27}">
      <dsp:nvSpPr>
        <dsp:cNvPr id="0" name=""/>
        <dsp:cNvSpPr/>
      </dsp:nvSpPr>
      <dsp:spPr>
        <a:xfrm>
          <a:off x="3459231" y="3223361"/>
          <a:ext cx="11910366" cy="609495"/>
        </a:xfrm>
        <a:custGeom>
          <a:avLst/>
          <a:gdLst/>
          <a:ahLst/>
          <a:cxnLst/>
          <a:rect l="0" t="0" r="0" b="0"/>
          <a:pathLst>
            <a:path>
              <a:moveTo>
                <a:pt x="11910366" y="0"/>
              </a:moveTo>
              <a:lnTo>
                <a:pt x="11910366" y="321847"/>
              </a:lnTo>
              <a:lnTo>
                <a:pt x="0" y="321847"/>
              </a:lnTo>
              <a:lnTo>
                <a:pt x="0" y="60949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9116226" y="3523183"/>
        <a:ext cx="596377" cy="9851"/>
      </dsp:txXfrm>
    </dsp:sp>
    <dsp:sp modelId="{CFCECEC6-C121-431F-B269-895CA47C4DF3}">
      <dsp:nvSpPr>
        <dsp:cNvPr id="0" name=""/>
        <dsp:cNvSpPr/>
      </dsp:nvSpPr>
      <dsp:spPr>
        <a:xfrm>
          <a:off x="13230070" y="657727"/>
          <a:ext cx="4279055" cy="2567433"/>
        </a:xfrm>
        <a:prstGeom prst="rect">
          <a:avLst/>
        </a:prstGeom>
        <a:solidFill>
          <a:srgbClr val="00A8A8"/>
        </a:solidFill>
        <a:ln>
          <a:solidFill>
            <a:schemeClr val="accent4"/>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September 2025</a:t>
          </a:r>
        </a:p>
        <a:p>
          <a:pPr marL="0" lvl="0" indent="0" algn="ctr" defTabSz="1244600">
            <a:lnSpc>
              <a:spcPct val="90000"/>
            </a:lnSpc>
            <a:spcBef>
              <a:spcPct val="0"/>
            </a:spcBef>
            <a:spcAft>
              <a:spcPct val="35000"/>
            </a:spcAft>
            <a:buNone/>
          </a:pPr>
          <a:r>
            <a:rPr lang="en-US" sz="2800" b="1" kern="1200" dirty="0"/>
            <a:t>Formal planning</a:t>
          </a:r>
        </a:p>
        <a:p>
          <a:pPr marL="0" lvl="0" indent="0" algn="ctr" defTabSz="1244600">
            <a:lnSpc>
              <a:spcPct val="90000"/>
            </a:lnSpc>
            <a:spcBef>
              <a:spcPct val="0"/>
            </a:spcBef>
            <a:spcAft>
              <a:spcPct val="35000"/>
            </a:spcAft>
            <a:buNone/>
          </a:pPr>
          <a:r>
            <a:rPr lang="en-US" sz="2800" kern="1200" dirty="0"/>
            <a:t>Operations &amp; logistics, registration set-up</a:t>
          </a:r>
        </a:p>
      </dsp:txBody>
      <dsp:txXfrm>
        <a:off x="13230070" y="657727"/>
        <a:ext cx="4279055" cy="2567433"/>
      </dsp:txXfrm>
    </dsp:sp>
    <dsp:sp modelId="{7D765FC5-DC16-4673-9756-BDB7530044C2}">
      <dsp:nvSpPr>
        <dsp:cNvPr id="0" name=""/>
        <dsp:cNvSpPr/>
      </dsp:nvSpPr>
      <dsp:spPr>
        <a:xfrm>
          <a:off x="5596959" y="5103253"/>
          <a:ext cx="1723598" cy="91440"/>
        </a:xfrm>
        <a:custGeom>
          <a:avLst/>
          <a:gdLst/>
          <a:ahLst/>
          <a:cxnLst/>
          <a:rect l="0" t="0" r="0" b="0"/>
          <a:pathLst>
            <a:path>
              <a:moveTo>
                <a:pt x="0" y="45720"/>
              </a:moveTo>
              <a:lnTo>
                <a:pt x="17235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6414904" y="5144047"/>
        <a:ext cx="87709" cy="9851"/>
      </dsp:txXfrm>
    </dsp:sp>
    <dsp:sp modelId="{1D03AD35-C615-4B32-B713-7079AC0C57F8}">
      <dsp:nvSpPr>
        <dsp:cNvPr id="0" name=""/>
        <dsp:cNvSpPr/>
      </dsp:nvSpPr>
      <dsp:spPr>
        <a:xfrm>
          <a:off x="1319704" y="3865256"/>
          <a:ext cx="4279055" cy="2567433"/>
        </a:xfrm>
        <a:prstGeom prst="rect">
          <a:avLst/>
        </a:prstGeom>
        <a:solidFill>
          <a:srgbClr val="00A8A8"/>
        </a:solidFill>
        <a:ln>
          <a:solidFill>
            <a:schemeClr val="accent4"/>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October 2025</a:t>
          </a:r>
        </a:p>
        <a:p>
          <a:pPr marL="0" lvl="0" indent="0" algn="ctr" defTabSz="1244600">
            <a:lnSpc>
              <a:spcPct val="90000"/>
            </a:lnSpc>
            <a:spcBef>
              <a:spcPct val="0"/>
            </a:spcBef>
            <a:spcAft>
              <a:spcPct val="35000"/>
            </a:spcAft>
            <a:buNone/>
          </a:pPr>
          <a:r>
            <a:rPr lang="en-US" sz="2800" b="1" kern="1200" dirty="0"/>
            <a:t>Employer outreach</a:t>
          </a:r>
        </a:p>
        <a:p>
          <a:pPr marL="0" lvl="0" indent="0" algn="ctr" defTabSz="1244600">
            <a:lnSpc>
              <a:spcPct val="90000"/>
            </a:lnSpc>
            <a:spcBef>
              <a:spcPct val="0"/>
            </a:spcBef>
            <a:spcAft>
              <a:spcPct val="35000"/>
            </a:spcAft>
            <a:buNone/>
          </a:pPr>
          <a:r>
            <a:rPr lang="en-US" sz="2800" kern="1200" dirty="0"/>
            <a:t>More NNBN networking and targeted employer contact.</a:t>
          </a:r>
        </a:p>
      </dsp:txBody>
      <dsp:txXfrm>
        <a:off x="1319704" y="3865256"/>
        <a:ext cx="4279055" cy="2567433"/>
      </dsp:txXfrm>
    </dsp:sp>
    <dsp:sp modelId="{B079D6EC-4365-45AF-B6FF-E2BB42E23784}">
      <dsp:nvSpPr>
        <dsp:cNvPr id="0" name=""/>
        <dsp:cNvSpPr/>
      </dsp:nvSpPr>
      <dsp:spPr>
        <a:xfrm>
          <a:off x="11630213" y="5103253"/>
          <a:ext cx="1567456" cy="91440"/>
        </a:xfrm>
        <a:custGeom>
          <a:avLst/>
          <a:gdLst/>
          <a:ahLst/>
          <a:cxnLst/>
          <a:rect l="0" t="0" r="0" b="0"/>
          <a:pathLst>
            <a:path>
              <a:moveTo>
                <a:pt x="0" y="45720"/>
              </a:moveTo>
              <a:lnTo>
                <a:pt x="15674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2373990" y="5144047"/>
        <a:ext cx="79902" cy="9851"/>
      </dsp:txXfrm>
    </dsp:sp>
    <dsp:sp modelId="{570DE01E-A90A-4C44-85E2-AFB98685C5F6}">
      <dsp:nvSpPr>
        <dsp:cNvPr id="0" name=""/>
        <dsp:cNvSpPr/>
      </dsp:nvSpPr>
      <dsp:spPr>
        <a:xfrm>
          <a:off x="7352958" y="3865256"/>
          <a:ext cx="4279055" cy="2567433"/>
        </a:xfrm>
        <a:prstGeom prst="rect">
          <a:avLst/>
        </a:prstGeom>
        <a:solidFill>
          <a:srgbClr val="00A8A8"/>
        </a:solidFill>
        <a:ln>
          <a:solidFill>
            <a:schemeClr val="accent4"/>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November 2025</a:t>
          </a:r>
        </a:p>
        <a:p>
          <a:pPr marL="0" lvl="0" indent="0" algn="ctr" defTabSz="1244600">
            <a:lnSpc>
              <a:spcPct val="90000"/>
            </a:lnSpc>
            <a:spcBef>
              <a:spcPct val="0"/>
            </a:spcBef>
            <a:spcAft>
              <a:spcPct val="35000"/>
            </a:spcAft>
            <a:buNone/>
          </a:pPr>
          <a:r>
            <a:rPr lang="en-US" sz="2800" b="1" kern="1200" dirty="0"/>
            <a:t>Final prep</a:t>
          </a:r>
        </a:p>
        <a:p>
          <a:pPr marL="0" lvl="0" indent="0" algn="ctr" defTabSz="1244600">
            <a:lnSpc>
              <a:spcPct val="90000"/>
            </a:lnSpc>
            <a:spcBef>
              <a:spcPct val="0"/>
            </a:spcBef>
            <a:spcAft>
              <a:spcPct val="35000"/>
            </a:spcAft>
            <a:buNone/>
          </a:pPr>
          <a:r>
            <a:rPr lang="en-US" sz="2800" kern="1200" dirty="0"/>
            <a:t>Staff briefing and final logistics confirmed.</a:t>
          </a:r>
        </a:p>
      </dsp:txBody>
      <dsp:txXfrm>
        <a:off x="7352958" y="3865256"/>
        <a:ext cx="4279055" cy="2567433"/>
      </dsp:txXfrm>
    </dsp:sp>
    <dsp:sp modelId="{27B16107-11E8-4727-90B1-365C351252A4}">
      <dsp:nvSpPr>
        <dsp:cNvPr id="0" name=""/>
        <dsp:cNvSpPr/>
      </dsp:nvSpPr>
      <dsp:spPr>
        <a:xfrm>
          <a:off x="3491324" y="6430889"/>
          <a:ext cx="11878272" cy="648777"/>
        </a:xfrm>
        <a:custGeom>
          <a:avLst/>
          <a:gdLst/>
          <a:ahLst/>
          <a:cxnLst/>
          <a:rect l="0" t="0" r="0" b="0"/>
          <a:pathLst>
            <a:path>
              <a:moveTo>
                <a:pt x="11878272" y="0"/>
              </a:moveTo>
              <a:lnTo>
                <a:pt x="11878272" y="341488"/>
              </a:lnTo>
              <a:lnTo>
                <a:pt x="0" y="341488"/>
              </a:lnTo>
              <a:lnTo>
                <a:pt x="0" y="64877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9133019" y="6750352"/>
        <a:ext cx="594884" cy="9851"/>
      </dsp:txXfrm>
    </dsp:sp>
    <dsp:sp modelId="{5FDBEEB8-670E-41AA-88F0-A5670069EFED}">
      <dsp:nvSpPr>
        <dsp:cNvPr id="0" name=""/>
        <dsp:cNvSpPr/>
      </dsp:nvSpPr>
      <dsp:spPr>
        <a:xfrm>
          <a:off x="13230069" y="3865256"/>
          <a:ext cx="4279055" cy="2567433"/>
        </a:xfrm>
        <a:prstGeom prst="rect">
          <a:avLst/>
        </a:prstGeom>
        <a:solidFill>
          <a:srgbClr val="00A8A8"/>
        </a:solidFill>
        <a:ln>
          <a:solidFill>
            <a:schemeClr val="accent4"/>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5 December 2025</a:t>
          </a:r>
        </a:p>
        <a:p>
          <a:pPr marL="0" lvl="0" indent="0" algn="ctr" defTabSz="1244600">
            <a:lnSpc>
              <a:spcPct val="90000"/>
            </a:lnSpc>
            <a:spcBef>
              <a:spcPct val="0"/>
            </a:spcBef>
            <a:spcAft>
              <a:spcPct val="35000"/>
            </a:spcAft>
            <a:buNone/>
          </a:pPr>
          <a:r>
            <a:rPr lang="en-US" sz="2800" b="1" kern="1200" dirty="0"/>
            <a:t>Successful event delivered!</a:t>
          </a:r>
        </a:p>
        <a:p>
          <a:pPr marL="0" lvl="0" indent="0" algn="ctr" defTabSz="1244600">
            <a:lnSpc>
              <a:spcPct val="90000"/>
            </a:lnSpc>
            <a:spcBef>
              <a:spcPct val="0"/>
            </a:spcBef>
            <a:spcAft>
              <a:spcPct val="35000"/>
            </a:spcAft>
            <a:buNone/>
          </a:pPr>
          <a:r>
            <a:rPr lang="en-US" sz="2800" kern="1200" dirty="0"/>
            <a:t>~50 employers and 50+ staff</a:t>
          </a:r>
        </a:p>
      </dsp:txBody>
      <dsp:txXfrm>
        <a:off x="13230069" y="3865256"/>
        <a:ext cx="4279055" cy="2567433"/>
      </dsp:txXfrm>
    </dsp:sp>
    <dsp:sp modelId="{4D716F11-EFE8-4F21-9DB1-BFB4E61F11F0}">
      <dsp:nvSpPr>
        <dsp:cNvPr id="0" name=""/>
        <dsp:cNvSpPr/>
      </dsp:nvSpPr>
      <dsp:spPr>
        <a:xfrm>
          <a:off x="1351796" y="7112066"/>
          <a:ext cx="4279055" cy="2567433"/>
        </a:xfrm>
        <a:prstGeom prst="rect">
          <a:avLst/>
        </a:prstGeom>
        <a:solidFill>
          <a:srgbClr val="00A8A8"/>
        </a:solidFill>
        <a:ln>
          <a:solidFill>
            <a:schemeClr val="accent4"/>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Dec 2025 - Present</a:t>
          </a:r>
        </a:p>
        <a:p>
          <a:pPr marL="0" lvl="0" indent="0" algn="ctr" defTabSz="1244600">
            <a:lnSpc>
              <a:spcPct val="90000"/>
            </a:lnSpc>
            <a:spcBef>
              <a:spcPct val="0"/>
            </a:spcBef>
            <a:spcAft>
              <a:spcPct val="35000"/>
            </a:spcAft>
            <a:buNone/>
          </a:pPr>
          <a:r>
            <a:rPr lang="en-US" sz="2800" b="1" kern="1200" dirty="0"/>
            <a:t>Follow‑up</a:t>
          </a:r>
        </a:p>
        <a:p>
          <a:pPr marL="0" lvl="0" indent="0" algn="ctr" defTabSz="1244600">
            <a:lnSpc>
              <a:spcPct val="90000"/>
            </a:lnSpc>
            <a:spcBef>
              <a:spcPct val="0"/>
            </a:spcBef>
            <a:spcAft>
              <a:spcPct val="35000"/>
            </a:spcAft>
            <a:buNone/>
          </a:pPr>
          <a:r>
            <a:rPr lang="en-US" sz="2800" kern="1200" dirty="0"/>
            <a:t>Post‑event actions and employer/student engagement.</a:t>
          </a:r>
        </a:p>
      </dsp:txBody>
      <dsp:txXfrm>
        <a:off x="1351796" y="7112066"/>
        <a:ext cx="4279055" cy="256743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D0987-7C8A-0BE0-3B66-09A3DE5A5DF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34C15421-FE82-158A-9EA5-D5803B945614}"/>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082F7BB-5B1D-44C6-B03E-1176C78F7605}" type="datetime1">
              <a:rPr lang="en-GB"/>
              <a:pPr lvl="0"/>
              <a:t>12/03/2026</a:t>
            </a:fld>
            <a:endParaRPr lang="en-GB"/>
          </a:p>
        </p:txBody>
      </p:sp>
      <p:sp>
        <p:nvSpPr>
          <p:cNvPr id="4" name="Slide Image Placeholder 3">
            <a:extLst>
              <a:ext uri="{FF2B5EF4-FFF2-40B4-BE49-F238E27FC236}">
                <a16:creationId xmlns:a16="http://schemas.microsoft.com/office/drawing/2014/main" id="{05B089F8-E6E9-9482-B120-8717CE49C71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D6F7E4F6-089F-AF23-FF7C-A319C0B4ACB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DCD18B33-D381-574A-B0A9-68D5646A5DD3}"/>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199C1925-0AB1-2914-946F-CEF3F1E06A20}"/>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D73CC253-52BE-4AB4-AA25-DDAD716AE580}" type="slidenum">
              <a:t>‹#›</a:t>
            </a:fld>
            <a:endParaRPr lang="en-GB"/>
          </a:p>
        </p:txBody>
      </p:sp>
    </p:spTree>
    <p:extLst>
      <p:ext uri="{BB962C8B-B14F-4D97-AF65-F5344CB8AC3E}">
        <p14:creationId xmlns:p14="http://schemas.microsoft.com/office/powerpoint/2010/main" val="392080547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r>
              <a:rPr lang="en-GB" b="1" dirty="0"/>
              <a:t>Working from data:</a:t>
            </a:r>
          </a:p>
          <a:p>
            <a:r>
              <a:rPr lang="en-GB" dirty="0"/>
              <a:t>Used future skills questionnaire where myself and Adam, Claire and Harrison met to go through the results of the data. </a:t>
            </a:r>
          </a:p>
          <a:p>
            <a:r>
              <a:rPr lang="en-GB" dirty="0"/>
              <a:t>Identified gap in provision, to then bridge the gap in future year groups </a:t>
            </a:r>
          </a:p>
        </p:txBody>
      </p:sp>
      <p:sp>
        <p:nvSpPr>
          <p:cNvPr id="4" name="Slide Number Placeholder 3"/>
          <p:cNvSpPr>
            <a:spLocks noGrp="1"/>
          </p:cNvSpPr>
          <p:nvPr>
            <p:ph type="sldNum" sz="quarter" idx="5"/>
          </p:nvPr>
        </p:nvSpPr>
        <p:spPr/>
        <p:txBody>
          <a:bodyPr/>
          <a:lstStyle/>
          <a:p>
            <a:fld id="{5CC93A32-A4DE-418D-A132-6FD3CF7C4209}" type="slidenum">
              <a:rPr lang="en-GB" smtClean="0"/>
              <a:t>10</a:t>
            </a:fld>
            <a:endParaRPr lang="en-GB" dirty="0"/>
          </a:p>
        </p:txBody>
      </p:sp>
    </p:spTree>
    <p:extLst>
      <p:ext uri="{BB962C8B-B14F-4D97-AF65-F5344CB8AC3E}">
        <p14:creationId xmlns:p14="http://schemas.microsoft.com/office/powerpoint/2010/main" val="68438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8D44E-94C1-1C62-72F4-3F22DD46D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51E5F-F4BF-BFF4-B1C0-B57368B6A0C2}"/>
              </a:ext>
            </a:extLst>
          </p:cNvPr>
          <p:cNvSpPr>
            <a:spLocks noGrp="1" noRot="1" noChangeAspect="1"/>
          </p:cNvSpPr>
          <p:nvPr>
            <p:ph type="sldImg"/>
          </p:nvPr>
        </p:nvSpPr>
        <p:spPr>
          <a:xfrm>
            <a:off x="685800" y="1143000"/>
            <a:ext cx="5486400" cy="3086100"/>
          </a:xfrm>
        </p:spPr>
        <p:txBody>
          <a:bodyPr/>
          <a:lstStyle/>
          <a:p>
            <a:endParaRPr lang="en-GB"/>
          </a:p>
        </p:txBody>
      </p:sp>
      <p:sp>
        <p:nvSpPr>
          <p:cNvPr id="3" name="Notes Placeholder 2">
            <a:extLst>
              <a:ext uri="{FF2B5EF4-FFF2-40B4-BE49-F238E27FC236}">
                <a16:creationId xmlns:a16="http://schemas.microsoft.com/office/drawing/2014/main" id="{C0528E4C-35E3-B03C-C480-FD2C5CC29A1F}"/>
              </a:ext>
            </a:extLst>
          </p:cNvPr>
          <p:cNvSpPr>
            <a:spLocks noGrp="1"/>
          </p:cNvSpPr>
          <p:nvPr>
            <p:ph type="body" idx="1"/>
          </p:nvPr>
        </p:nvSpPr>
        <p:spPr/>
        <p:txBody>
          <a:bodyPr/>
          <a:lstStyle/>
          <a:p>
            <a:r>
              <a:rPr lang="en-GB" sz="1200" b="1" dirty="0">
                <a:latin typeface="Raleway" panose="020B0503030101060003" pitchFamily="34" charset="0"/>
              </a:rPr>
              <a:t>Exploring engagement ideas:</a:t>
            </a:r>
          </a:p>
          <a:p>
            <a:endParaRPr lang="en-GB" sz="1200" b="1" dirty="0">
              <a:latin typeface="Raleway" panose="020B0503030101060003" pitchFamily="34" charset="0"/>
            </a:endParaRPr>
          </a:p>
          <a:p>
            <a:pPr lvl="0">
              <a:lnSpc>
                <a:spcPct val="107000"/>
              </a:lnSpc>
            </a:pPr>
            <a:r>
              <a:rPr lang="en-GB" sz="1200" b="1" dirty="0">
                <a:latin typeface="Raleway" panose="020B0503030101060003" pitchFamily="34" charset="0"/>
                <a:ea typeface="Calibri" panose="020F0502020204030204" pitchFamily="34" charset="0"/>
                <a:cs typeface="Times New Roman" panose="02020603050405020304" pitchFamily="18" charset="0"/>
              </a:rPr>
              <a:t>1. What is their motivation for working with the school?</a:t>
            </a:r>
          </a:p>
          <a:p>
            <a:pPr lvl="0">
              <a:lnSpc>
                <a:spcPct val="107000"/>
              </a:lnSpc>
            </a:pPr>
            <a:r>
              <a:rPr lang="en-GB" sz="1200" dirty="0">
                <a:latin typeface="Raleway" panose="020B0503030101060003" pitchFamily="34" charset="0"/>
                <a:ea typeface="Calibri" panose="020F0502020204030204" pitchFamily="34" charset="0"/>
                <a:cs typeface="Times New Roman" panose="02020603050405020304" pitchFamily="18" charset="0"/>
              </a:rPr>
              <a:t>Kier – looking to increase numbers of women/ young people into the construction industry, to a variety of roles. </a:t>
            </a:r>
          </a:p>
          <a:p>
            <a:pPr lvl="0">
              <a:lnSpc>
                <a:spcPct val="107000"/>
              </a:lnSpc>
            </a:pPr>
            <a:r>
              <a:rPr lang="en-GB" sz="1200" b="1" dirty="0">
                <a:latin typeface="Raleway" panose="020B0503030101060003" pitchFamily="34" charset="0"/>
                <a:ea typeface="Calibri" panose="020F0502020204030204" pitchFamily="34" charset="0"/>
                <a:cs typeface="Times New Roman" panose="02020603050405020304" pitchFamily="18" charset="0"/>
              </a:rPr>
              <a:t>2. Strategic or operational support?</a:t>
            </a:r>
          </a:p>
          <a:p>
            <a:pPr lvl="0">
              <a:lnSpc>
                <a:spcPct val="107000"/>
              </a:lnSpc>
            </a:pPr>
            <a:r>
              <a:rPr lang="en-GB" sz="1200" dirty="0">
                <a:latin typeface="Raleway" panose="020B0503030101060003" pitchFamily="34" charset="0"/>
                <a:ea typeface="Calibri" panose="020F0502020204030204" pitchFamily="34" charset="0"/>
                <a:cs typeface="Times New Roman" panose="02020603050405020304" pitchFamily="18" charset="0"/>
              </a:rPr>
              <a:t>Both – strategic support through exploring data, strategic planning from an employer's perspective, operational support through activity planning such as the Mock Interview Event.</a:t>
            </a:r>
          </a:p>
          <a:p>
            <a:pPr lvl="0">
              <a:lnSpc>
                <a:spcPct val="107000"/>
              </a:lnSpc>
            </a:pPr>
            <a:r>
              <a:rPr lang="en-GB" sz="1200" b="1" dirty="0">
                <a:latin typeface="Raleway" panose="020B0503030101060003" pitchFamily="34" charset="0"/>
                <a:ea typeface="Calibri" panose="020F0502020204030204" pitchFamily="34" charset="0"/>
                <a:cs typeface="Times New Roman" panose="02020603050405020304" pitchFamily="18" charset="0"/>
              </a:rPr>
              <a:t>3. Who is the employer keen to work with?</a:t>
            </a:r>
          </a:p>
          <a:p>
            <a:pPr lvl="0">
              <a:lnSpc>
                <a:spcPct val="107000"/>
              </a:lnSpc>
            </a:pPr>
            <a:r>
              <a:rPr lang="en-GB" sz="1200" dirty="0">
                <a:latin typeface="Raleway" panose="020B0503030101060003" pitchFamily="34" charset="0"/>
                <a:ea typeface="Calibri" panose="020F0502020204030204" pitchFamily="34" charset="0"/>
                <a:cs typeface="Times New Roman" panose="02020603050405020304" pitchFamily="18" charset="0"/>
              </a:rPr>
              <a:t>Students of all ages, began to branch out to others within the business and see how we can work on the ‘Kierriculum’ and deliver more sessions to others in the school.</a:t>
            </a:r>
          </a:p>
          <a:p>
            <a:pPr lvl="0">
              <a:lnSpc>
                <a:spcPct val="107000"/>
              </a:lnSpc>
            </a:pPr>
            <a:r>
              <a:rPr lang="en-GB" sz="1200" b="1" dirty="0">
                <a:latin typeface="Raleway" panose="020B0503030101060003" pitchFamily="34" charset="0"/>
                <a:ea typeface="Calibri" panose="020F0502020204030204" pitchFamily="34" charset="0"/>
                <a:cs typeface="Times New Roman" panose="02020603050405020304" pitchFamily="18" charset="0"/>
              </a:rPr>
              <a:t>4. What level of commitment can they provide?</a:t>
            </a:r>
          </a:p>
          <a:p>
            <a:pPr lvl="0">
              <a:lnSpc>
                <a:spcPct val="107000"/>
              </a:lnSpc>
            </a:pPr>
            <a:r>
              <a:rPr lang="en-GB" sz="1200" dirty="0">
                <a:latin typeface="Raleway" panose="020B0503030101060003" pitchFamily="34" charset="0"/>
                <a:ea typeface="Calibri" panose="020F0502020204030204" pitchFamily="34" charset="0"/>
                <a:cs typeface="Times New Roman" panose="02020603050405020304" pitchFamily="18" charset="0"/>
              </a:rPr>
              <a:t>Understand the level of commitment between yourself and the employer – I teach a 35 hour timetable (lucky me!) so I have time to spare but this can vary for teachers having a heavier load or careers leaders that do not have a teaching timetable – relevant to your institution. </a:t>
            </a:r>
          </a:p>
          <a:p>
            <a:pPr lvl="0">
              <a:lnSpc>
                <a:spcPct val="107000"/>
              </a:lnSpc>
            </a:pPr>
            <a:r>
              <a:rPr lang="en-GB" sz="1200" b="1" dirty="0">
                <a:latin typeface="Raleway" panose="020B0503030101060003" pitchFamily="34" charset="0"/>
                <a:ea typeface="Calibri" panose="020F0502020204030204" pitchFamily="34" charset="0"/>
                <a:cs typeface="Times New Roman" panose="02020603050405020304" pitchFamily="18" charset="0"/>
              </a:rPr>
              <a:t>5. Information about their organisation?</a:t>
            </a:r>
            <a:r>
              <a:rPr lang="en-GB" sz="1200" dirty="0">
                <a:latin typeface="Raleway" panose="020B0503030101060003" pitchFamily="34" charset="0"/>
                <a:ea typeface="Calibri" panose="020F0502020204030204" pitchFamily="34" charset="0"/>
                <a:cs typeface="Times New Roman" panose="02020603050405020304" pitchFamily="18" charset="0"/>
              </a:rPr>
              <a:t> </a:t>
            </a:r>
          </a:p>
          <a:p>
            <a:pPr lvl="0">
              <a:lnSpc>
                <a:spcPct val="107000"/>
              </a:lnSpc>
            </a:pPr>
            <a:r>
              <a:rPr lang="en-GB" sz="1200" b="1" dirty="0">
                <a:latin typeface="Raleway" panose="020B0503030101060003" pitchFamily="34" charset="0"/>
                <a:ea typeface="Calibri" panose="020F0502020204030204" pitchFamily="34" charset="0"/>
                <a:cs typeface="Times New Roman" panose="02020603050405020304" pitchFamily="18" charset="0"/>
              </a:rPr>
              <a:t>Skills, roles across the business, number of employees, how many would be willing to engage? Level of confidence or outreach experience, recruitment processes, etc.</a:t>
            </a:r>
          </a:p>
          <a:p>
            <a:pPr lvl="0">
              <a:lnSpc>
                <a:spcPct val="107000"/>
              </a:lnSpc>
            </a:pPr>
            <a:r>
              <a:rPr lang="en-GB" sz="1200" dirty="0">
                <a:latin typeface="Raleway" panose="020B0503030101060003" pitchFamily="34" charset="0"/>
                <a:ea typeface="Calibri" panose="020F0502020204030204" pitchFamily="34" charset="0"/>
                <a:cs typeface="Times New Roman" panose="02020603050405020304" pitchFamily="18" charset="0"/>
              </a:rPr>
              <a:t>We have been quite lucky that Kier is so willing to engage with us as a school and so many keen employees that are happy to take part in initiatives. </a:t>
            </a:r>
          </a:p>
          <a:p>
            <a:pPr lvl="0">
              <a:lnSpc>
                <a:spcPct val="107000"/>
              </a:lnSpc>
              <a:spcAft>
                <a:spcPts val="800"/>
              </a:spcAft>
            </a:pPr>
            <a:r>
              <a:rPr lang="en-GB" sz="1200" b="1" dirty="0">
                <a:latin typeface="Raleway" panose="020B0503030101060003" pitchFamily="34" charset="0"/>
                <a:ea typeface="Calibri" panose="020F0502020204030204" pitchFamily="34" charset="0"/>
                <a:cs typeface="Times New Roman" panose="02020603050405020304" pitchFamily="18" charset="0"/>
              </a:rPr>
              <a:t>6. Would they welcome employee CPD to ready them for engagement?</a:t>
            </a:r>
          </a:p>
          <a:p>
            <a:pPr lvl="0">
              <a:lnSpc>
                <a:spcPct val="107000"/>
              </a:lnSpc>
              <a:spcAft>
                <a:spcPts val="800"/>
              </a:spcAft>
            </a:pPr>
            <a:r>
              <a:rPr lang="en-GB" sz="1200" b="1" dirty="0">
                <a:latin typeface="Raleway" panose="020B0503030101060003" pitchFamily="34" charset="0"/>
                <a:ea typeface="Calibri" panose="020F0502020204030204" pitchFamily="34" charset="0"/>
                <a:cs typeface="Times New Roman" panose="02020603050405020304" pitchFamily="18" charset="0"/>
              </a:rPr>
              <a:t>???</a:t>
            </a:r>
          </a:p>
          <a:p>
            <a:pPr lvl="0">
              <a:lnSpc>
                <a:spcPct val="107000"/>
              </a:lnSpc>
              <a:spcAft>
                <a:spcPts val="800"/>
              </a:spcAft>
            </a:pPr>
            <a:endParaRPr lang="en-GB" sz="2000" b="1" dirty="0">
              <a:latin typeface="Raleway" panose="020B0503030101060003" pitchFamily="34" charset="0"/>
            </a:endParaRPr>
          </a:p>
          <a:p>
            <a:endParaRPr lang="en-GB" dirty="0"/>
          </a:p>
        </p:txBody>
      </p:sp>
      <p:sp>
        <p:nvSpPr>
          <p:cNvPr id="4" name="Slide Number Placeholder 3">
            <a:extLst>
              <a:ext uri="{FF2B5EF4-FFF2-40B4-BE49-F238E27FC236}">
                <a16:creationId xmlns:a16="http://schemas.microsoft.com/office/drawing/2014/main" id="{316542FD-D556-8DA1-7845-7C5828EFD651}"/>
              </a:ext>
            </a:extLst>
          </p:cNvPr>
          <p:cNvSpPr>
            <a:spLocks noGrp="1"/>
          </p:cNvSpPr>
          <p:nvPr>
            <p:ph type="sldNum" sz="quarter" idx="5"/>
          </p:nvPr>
        </p:nvSpPr>
        <p:spPr/>
        <p:txBody>
          <a:bodyPr/>
          <a:lstStyle/>
          <a:p>
            <a:fld id="{5CC93A32-A4DE-418D-A132-6FD3CF7C4209}" type="slidenum">
              <a:rPr lang="en-GB" smtClean="0"/>
              <a:t>11</a:t>
            </a:fld>
            <a:endParaRPr lang="en-GB" dirty="0"/>
          </a:p>
        </p:txBody>
      </p:sp>
    </p:spTree>
    <p:extLst>
      <p:ext uri="{BB962C8B-B14F-4D97-AF65-F5344CB8AC3E}">
        <p14:creationId xmlns:p14="http://schemas.microsoft.com/office/powerpoint/2010/main" val="112135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C93A32-A4DE-418D-A132-6FD3CF7C4209}" type="slidenum">
              <a:rPr lang="en-GB" smtClean="0"/>
              <a:t>12</a:t>
            </a:fld>
            <a:endParaRPr lang="en-GB" dirty="0"/>
          </a:p>
        </p:txBody>
      </p:sp>
    </p:spTree>
    <p:extLst>
      <p:ext uri="{BB962C8B-B14F-4D97-AF65-F5344CB8AC3E}">
        <p14:creationId xmlns:p14="http://schemas.microsoft.com/office/powerpoint/2010/main" val="337994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Employer engagement benefits:</a:t>
            </a:r>
          </a:p>
          <a:p>
            <a:endParaRPr lang="en-US" dirty="0"/>
          </a:p>
          <a:p>
            <a:r>
              <a:rPr lang="en-US" b="1" u="sng" dirty="0"/>
              <a:t>CSR/Business objectives:</a:t>
            </a:r>
          </a:p>
          <a:p>
            <a:endParaRPr lang="en-US" b="1" u="sng" dirty="0"/>
          </a:p>
          <a:p>
            <a:pPr marL="171450" indent="-171450">
              <a:buFont typeface="Arial" panose="020B0604020202020204" pitchFamily="34" charset="0"/>
              <a:buChar char="•"/>
            </a:pPr>
            <a:r>
              <a:rPr lang="en-US" b="0" u="none" dirty="0"/>
              <a:t>The idea of the partnership was born from our company objective to recruit an increased percentage of females in emerging talent roles. Southfield is an all girls’ school local to me that felt a good place to start. Claire presented Southfield to me as a positive option with an exciting careers plan, and it felt like a partnership that could be really beneficial.</a:t>
            </a:r>
          </a:p>
          <a:p>
            <a:pPr marL="171450" indent="-171450">
              <a:buFont typeface="Arial" panose="020B0604020202020204" pitchFamily="34" charset="0"/>
              <a:buChar char="•"/>
            </a:pPr>
            <a:endParaRPr lang="en-US" b="0" u="none" dirty="0"/>
          </a:p>
          <a:p>
            <a:pPr marL="171450" indent="-171450">
              <a:buFont typeface="Arial" panose="020B0604020202020204" pitchFamily="34" charset="0"/>
              <a:buChar char="•"/>
            </a:pPr>
            <a:r>
              <a:rPr lang="en-US" b="0" u="none" dirty="0"/>
              <a:t>Positive engagement to me stems from clear, consistent and regular communication. Sophie &amp; I talk regularly, near on daily about our plans for the upcoming activity. Communication is always clear, we understand the way we both work and we share the same enthusiasm for the projects we’re working on, which has made this process feel seamless, and sometimes, dare I say it, easy!</a:t>
            </a:r>
          </a:p>
          <a:p>
            <a:pPr marL="171450" indent="-171450">
              <a:buFont typeface="Arial" panose="020B0604020202020204" pitchFamily="34" charset="0"/>
              <a:buChar char="•"/>
            </a:pPr>
            <a:r>
              <a:rPr lang="en-US" b="0" u="none" dirty="0"/>
              <a:t>I don’t have experience of when employer engagement hasn’t worked, but I know that without the communication and understanding we both have, it’d be tough. We recognize diary challenges, business challenges/requirements, and our own diary commitments too. I’m often out and about in my role but will always look to make time, in the same way that Sophie does too. </a:t>
            </a:r>
          </a:p>
          <a:p>
            <a:pPr marL="171450" indent="-171450">
              <a:buFont typeface="Arial" panose="020B0604020202020204" pitchFamily="34" charset="0"/>
              <a:buChar char="•"/>
            </a:pPr>
            <a:r>
              <a:rPr lang="en-US" b="0" u="none" dirty="0"/>
              <a:t>Benefits have included good access to a key female year group at school – a group we hope to be able to have a positive influence on in encouraging them into careers in construction.</a:t>
            </a:r>
          </a:p>
          <a:p>
            <a:pPr marL="171450" indent="-171450">
              <a:buFont typeface="Arial" panose="020B0604020202020204" pitchFamily="34" charset="0"/>
              <a:buChar char="•"/>
            </a:pPr>
            <a:endParaRPr lang="en-US" b="0" u="none" dirty="0"/>
          </a:p>
          <a:p>
            <a:pPr marL="0" indent="0">
              <a:buFont typeface="Arial" panose="020B0604020202020204" pitchFamily="34" charset="0"/>
              <a:buNone/>
            </a:pPr>
            <a:r>
              <a:rPr lang="en-US" b="1" u="sng" dirty="0"/>
              <a:t>Things to consider:</a:t>
            </a:r>
          </a:p>
          <a:p>
            <a:pPr marL="171450" indent="-171450">
              <a:buFont typeface="Arial" panose="020B0604020202020204" pitchFamily="34" charset="0"/>
              <a:buChar char="•"/>
            </a:pPr>
            <a:r>
              <a:rPr lang="en-GB" b="0" u="none" dirty="0"/>
              <a:t>Industry/job demands: my role requires me to be out regularly, on site/forums/high recruitment demand. It’s important for both sides to recognise job demands and have clear expectations on availability, but if you can have this then you can succeed. </a:t>
            </a:r>
          </a:p>
          <a:p>
            <a:pPr marL="171450" indent="-171450">
              <a:buFont typeface="Arial" panose="020B0604020202020204" pitchFamily="34" charset="0"/>
              <a:buChar char="•"/>
            </a:pPr>
            <a:r>
              <a:rPr lang="en-GB" b="0" u="none" dirty="0"/>
              <a:t>Seasonal demands also include NAW/NCW, as well as Open Doors Week (explain this)</a:t>
            </a:r>
          </a:p>
          <a:p>
            <a:pPr marL="171450" indent="-171450">
              <a:buFont typeface="Arial" panose="020B0604020202020204" pitchFamily="34" charset="0"/>
              <a:buChar char="•"/>
            </a:pPr>
            <a:r>
              <a:rPr lang="en-GB" b="0" u="none" dirty="0"/>
              <a:t>Planning ahead also allows colleague involvement, as we have had. Means higher careers advocacy from a range of people.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C37A8-70B9-4E80-9944-F733D3ADF4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33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al">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4F3A4584-FF77-3542-D635-156000FA2959}"/>
              </a:ext>
            </a:extLst>
          </p:cNvPr>
          <p:cNvSpPr txBox="1">
            <a:spLocks noGrp="1"/>
          </p:cNvSpPr>
          <p:nvPr>
            <p:ph type="body" sz="quarter" idx="4294967295"/>
          </p:nvPr>
        </p:nvSpPr>
        <p:spPr>
          <a:xfrm>
            <a:off x="1428750" y="6477390"/>
            <a:ext cx="6983711" cy="1030336"/>
          </a:xfrm>
          <a:prstGeom prst="rect">
            <a:avLst/>
          </a:prstGeom>
          <a:noFill/>
          <a:ln>
            <a:noFill/>
          </a:ln>
        </p:spPr>
        <p:txBody>
          <a:bodyPr vert="horz" wrap="square" lIns="91440" tIns="45720" rIns="91440" bIns="45720" anchor="t" anchorCtr="0" compatLnSpc="1">
            <a:noAutofit/>
          </a:bodyPr>
          <a:lstStyle>
            <a:lvl1pPr marL="0" marR="0" lvl="0" indent="0" defTabSz="1507937" fontAlgn="auto">
              <a:spcBef>
                <a:spcPts val="1650"/>
              </a:spcBef>
              <a:spcAft>
                <a:spcPts val="0"/>
              </a:spcAft>
              <a:buNone/>
              <a:tabLst/>
              <a:defRPr lang="en-US" sz="2000" b="0" i="0" u="none" strike="noStrike" cap="none" spc="0" baseline="0">
                <a:solidFill>
                  <a:srgbClr val="FFFFFF"/>
                </a:solidFill>
                <a:uFillTx/>
                <a:latin typeface="Lato" pitchFamily="34"/>
                <a:ea typeface="Lato" pitchFamily="34"/>
                <a:cs typeface="Lato" pitchFamily="34"/>
              </a:defRPr>
            </a:lvl1pPr>
          </a:lstStyle>
          <a:p>
            <a:pPr lvl="0"/>
            <a:r>
              <a:rPr lang="en-US"/>
              <a:t>[day]/[month]/[year]</a:t>
            </a:r>
          </a:p>
        </p:txBody>
      </p:sp>
    </p:spTree>
    <p:extLst>
      <p:ext uri="{BB962C8B-B14F-4D97-AF65-F5344CB8AC3E}">
        <p14:creationId xmlns:p14="http://schemas.microsoft.com/office/powerpoint/2010/main" val="31447865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ue">
    <p:bg>
      <p:bgPr>
        <a:solidFill>
          <a:srgbClr val="026891"/>
        </a:solid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03073BD0-5E20-0C23-D9D3-DB60EC4905B3}"/>
              </a:ext>
            </a:extLst>
          </p:cNvPr>
          <p:cNvSpPr txBox="1">
            <a:spLocks noGrp="1"/>
          </p:cNvSpPr>
          <p:nvPr>
            <p:ph type="body" sz="quarter" idx="4294967295"/>
          </p:nvPr>
        </p:nvSpPr>
        <p:spPr>
          <a:xfrm>
            <a:off x="1428750" y="6477390"/>
            <a:ext cx="6983711" cy="1030336"/>
          </a:xfrm>
          <a:prstGeom prst="rect">
            <a:avLst/>
          </a:prstGeom>
          <a:noFill/>
          <a:ln>
            <a:noFill/>
          </a:ln>
        </p:spPr>
        <p:txBody>
          <a:bodyPr vert="horz" wrap="square" lIns="91440" tIns="45720" rIns="91440" bIns="45720" anchor="t" anchorCtr="0" compatLnSpc="1">
            <a:noAutofit/>
          </a:bodyPr>
          <a:lstStyle>
            <a:lvl1pPr marL="0" marR="0" lvl="0" indent="0" defTabSz="1507937" fontAlgn="auto">
              <a:spcBef>
                <a:spcPts val="1650"/>
              </a:spcBef>
              <a:spcAft>
                <a:spcPts val="0"/>
              </a:spcAft>
              <a:buNone/>
              <a:tabLst/>
              <a:defRPr lang="en-US" sz="2000" b="0" i="0" u="none" strike="noStrike" cap="none" spc="0" baseline="0">
                <a:solidFill>
                  <a:srgbClr val="FFFFFF"/>
                </a:solidFill>
                <a:uFillTx/>
                <a:latin typeface="Lato" pitchFamily="34"/>
                <a:ea typeface="Lato" pitchFamily="34"/>
                <a:cs typeface="Lato" pitchFamily="34"/>
              </a:defRPr>
            </a:lvl1pPr>
          </a:lstStyle>
          <a:p>
            <a:pPr lvl="0"/>
            <a:r>
              <a:rPr lang="en-US"/>
              <a:t>[day]/[month]/[year]</a:t>
            </a:r>
          </a:p>
        </p:txBody>
      </p:sp>
    </p:spTree>
    <p:extLst>
      <p:ext uri="{BB962C8B-B14F-4D97-AF65-F5344CB8AC3E}">
        <p14:creationId xmlns:p14="http://schemas.microsoft.com/office/powerpoint/2010/main" val="4055071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urple">
    <p:bg>
      <p:bgPr>
        <a:solidFill>
          <a:srgbClr val="515E91"/>
        </a:solid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82FE3DCD-C7FF-091F-D087-7964DEB242FB}"/>
              </a:ext>
            </a:extLst>
          </p:cNvPr>
          <p:cNvSpPr txBox="1">
            <a:spLocks noGrp="1"/>
          </p:cNvSpPr>
          <p:nvPr>
            <p:ph type="body" sz="quarter" idx="4294967295"/>
          </p:nvPr>
        </p:nvSpPr>
        <p:spPr>
          <a:xfrm>
            <a:off x="1428750" y="6477390"/>
            <a:ext cx="6983711" cy="1030336"/>
          </a:xfrm>
          <a:prstGeom prst="rect">
            <a:avLst/>
          </a:prstGeom>
          <a:noFill/>
          <a:ln>
            <a:noFill/>
          </a:ln>
        </p:spPr>
        <p:txBody>
          <a:bodyPr vert="horz" wrap="square" lIns="91440" tIns="45720" rIns="91440" bIns="45720" anchor="t" anchorCtr="0" compatLnSpc="1">
            <a:noAutofit/>
          </a:bodyPr>
          <a:lstStyle>
            <a:lvl1pPr marL="0" marR="0" lvl="0" indent="0" defTabSz="1507937" fontAlgn="auto">
              <a:spcBef>
                <a:spcPts val="1650"/>
              </a:spcBef>
              <a:spcAft>
                <a:spcPts val="0"/>
              </a:spcAft>
              <a:buNone/>
              <a:tabLst/>
              <a:defRPr lang="en-US" sz="2000" b="0" i="0" u="none" strike="noStrike" cap="none" spc="0" baseline="0">
                <a:solidFill>
                  <a:srgbClr val="FFFFFF"/>
                </a:solidFill>
                <a:uFillTx/>
                <a:latin typeface="Lato" pitchFamily="34"/>
                <a:ea typeface="Lato" pitchFamily="34"/>
                <a:cs typeface="Lato" pitchFamily="34"/>
              </a:defRPr>
            </a:lvl1pPr>
          </a:lstStyle>
          <a:p>
            <a:pPr lvl="0"/>
            <a:r>
              <a:rPr lang="en-US"/>
              <a:t>[day]/[month]/[year]</a:t>
            </a:r>
          </a:p>
        </p:txBody>
      </p:sp>
    </p:spTree>
    <p:extLst>
      <p:ext uri="{BB962C8B-B14F-4D97-AF65-F5344CB8AC3E}">
        <p14:creationId xmlns:p14="http://schemas.microsoft.com/office/powerpoint/2010/main" val="166400452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een">
    <p:bg>
      <p:bgPr>
        <a:solidFill>
          <a:srgbClr val="077875"/>
        </a:solid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EC876352-8C76-DEA1-1E1A-15E2D3DD2D92}"/>
              </a:ext>
            </a:extLst>
          </p:cNvPr>
          <p:cNvSpPr txBox="1">
            <a:spLocks noGrp="1"/>
          </p:cNvSpPr>
          <p:nvPr>
            <p:ph type="body" sz="quarter" idx="4294967295"/>
          </p:nvPr>
        </p:nvSpPr>
        <p:spPr>
          <a:xfrm>
            <a:off x="1428750" y="6477390"/>
            <a:ext cx="6983711" cy="1030336"/>
          </a:xfrm>
          <a:prstGeom prst="rect">
            <a:avLst/>
          </a:prstGeom>
          <a:noFill/>
          <a:ln>
            <a:noFill/>
          </a:ln>
        </p:spPr>
        <p:txBody>
          <a:bodyPr vert="horz" wrap="square" lIns="91440" tIns="45720" rIns="91440" bIns="45720" anchor="t" anchorCtr="0" compatLnSpc="1">
            <a:noAutofit/>
          </a:bodyPr>
          <a:lstStyle>
            <a:lvl1pPr marL="0" marR="0" lvl="0" indent="0" defTabSz="1507937" fontAlgn="auto">
              <a:spcBef>
                <a:spcPts val="1650"/>
              </a:spcBef>
              <a:spcAft>
                <a:spcPts val="0"/>
              </a:spcAft>
              <a:buNone/>
              <a:tabLst/>
              <a:defRPr lang="en-US" sz="2000" b="0" i="0" u="none" strike="noStrike" cap="none" spc="0" baseline="0">
                <a:solidFill>
                  <a:srgbClr val="FFFFFF"/>
                </a:solidFill>
                <a:uFillTx/>
                <a:latin typeface="Lato" pitchFamily="34"/>
                <a:ea typeface="Lato" pitchFamily="34"/>
                <a:cs typeface="Lato" pitchFamily="34"/>
              </a:defRPr>
            </a:lvl1pPr>
          </a:lstStyle>
          <a:p>
            <a:pPr lvl="0"/>
            <a:r>
              <a:rPr lang="en-US"/>
              <a:t>[day]/[month]/[year]</a:t>
            </a:r>
          </a:p>
        </p:txBody>
      </p:sp>
    </p:spTree>
    <p:extLst>
      <p:ext uri="{BB962C8B-B14F-4D97-AF65-F5344CB8AC3E}">
        <p14:creationId xmlns:p14="http://schemas.microsoft.com/office/powerpoint/2010/main" val="16199477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7"/>
          <p:cNvSpPr txBox="1"/>
          <p:nvPr userDrawn="1"/>
        </p:nvSpPr>
        <p:spPr>
          <a:xfrm>
            <a:off x="8362065" y="10675584"/>
            <a:ext cx="2952540" cy="396904"/>
          </a:xfrm>
          <a:prstGeom prst="rect">
            <a:avLst/>
          </a:prstGeom>
          <a:noFill/>
        </p:spPr>
        <p:txBody>
          <a:bodyPr wrap="none" rtlCol="0">
            <a:spAutoFit/>
          </a:bodyPr>
          <a:lstStyle/>
          <a:p>
            <a:r>
              <a:rPr lang="en-GB" sz="1979" b="1" dirty="0">
                <a:solidFill>
                  <a:srgbClr val="C00000"/>
                </a:solidFill>
                <a:effectLst/>
                <a:latin typeface="Raleway" panose="020B0503030101060003" pitchFamily="34" charset="0"/>
                <a:ea typeface="Aptos" panose="020B0004020202020204" pitchFamily="34" charset="0"/>
                <a:cs typeface="Times New Roman" panose="02020603050405020304" pitchFamily="18" charset="0"/>
              </a:rPr>
              <a:t>Be Proud to Be Southfield </a:t>
            </a:r>
            <a:endParaRPr lang="en-GB" sz="1732" dirty="0">
              <a:solidFill>
                <a:schemeClr val="bg1">
                  <a:lumMod val="50000"/>
                </a:schemeClr>
              </a:solidFill>
              <a:latin typeface="Raleway" panose="020B0503030101060003" pitchFamily="34" charset="0"/>
            </a:endParaRPr>
          </a:p>
        </p:txBody>
      </p:sp>
      <p:cxnSp>
        <p:nvCxnSpPr>
          <p:cNvPr id="9" name="Straight Connector 8"/>
          <p:cNvCxnSpPr/>
          <p:nvPr userDrawn="1"/>
        </p:nvCxnSpPr>
        <p:spPr>
          <a:xfrm flipH="1" flipV="1">
            <a:off x="0" y="10514593"/>
            <a:ext cx="20105688" cy="18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21837" y="10353846"/>
            <a:ext cx="2299987" cy="1045666"/>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21" b="23773"/>
          <a:stretch/>
        </p:blipFill>
        <p:spPr>
          <a:xfrm>
            <a:off x="100729" y="10594547"/>
            <a:ext cx="2366368" cy="657111"/>
          </a:xfrm>
          <a:prstGeom prst="rect">
            <a:avLst/>
          </a:prstGeom>
        </p:spPr>
      </p:pic>
      <p:sp>
        <p:nvSpPr>
          <p:cNvPr id="4" name="Rectangle 2">
            <a:extLst>
              <a:ext uri="{FF2B5EF4-FFF2-40B4-BE49-F238E27FC236}">
                <a16:creationId xmlns:a16="http://schemas.microsoft.com/office/drawing/2014/main" id="{8946BAF8-018C-627C-C5AC-E0F8474D26CE}"/>
              </a:ext>
            </a:extLst>
          </p:cNvPr>
          <p:cNvSpPr>
            <a:spLocks noChangeArrowheads="1"/>
          </p:cNvSpPr>
          <p:nvPr userDrawn="1"/>
        </p:nvSpPr>
        <p:spPr bwMode="auto">
          <a:xfrm>
            <a:off x="46114" y="404601"/>
            <a:ext cx="304596" cy="6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0793" tIns="75396" rIns="150793" bIns="75396" numCol="1" anchor="ctr" anchorCtr="0" compatLnSpc="1">
            <a:prstTxWarp prst="textNoShape">
              <a:avLst/>
            </a:prstTxWarp>
            <a:spAutoFit/>
          </a:bodyPr>
          <a:lstStyle/>
          <a:p>
            <a:endParaRPr lang="en-GB" sz="2968" dirty="0"/>
          </a:p>
        </p:txBody>
      </p:sp>
      <p:sp>
        <p:nvSpPr>
          <p:cNvPr id="5" name="Rectangle 3">
            <a:extLst>
              <a:ext uri="{FF2B5EF4-FFF2-40B4-BE49-F238E27FC236}">
                <a16:creationId xmlns:a16="http://schemas.microsoft.com/office/drawing/2014/main" id="{632E3BF6-F45B-EEB7-8E1B-6E66AB534CD9}"/>
              </a:ext>
            </a:extLst>
          </p:cNvPr>
          <p:cNvSpPr>
            <a:spLocks noChangeArrowheads="1"/>
          </p:cNvSpPr>
          <p:nvPr userDrawn="1"/>
        </p:nvSpPr>
        <p:spPr bwMode="auto">
          <a:xfrm>
            <a:off x="25260" y="156185"/>
            <a:ext cx="20055194" cy="45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0793" tIns="75396" rIns="150793" bIns="75396"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ctr" defTabSz="1507937" rtl="0" eaLnBrk="0" fontAlgn="base" latinLnBrk="0" hangingPunct="0">
              <a:lnSpc>
                <a:spcPct val="100000"/>
              </a:lnSpc>
              <a:spcBef>
                <a:spcPct val="0"/>
              </a:spcBef>
              <a:spcAft>
                <a:spcPct val="0"/>
              </a:spcAft>
              <a:buClrTx/>
              <a:buSzTx/>
              <a:buFontTx/>
              <a:buNone/>
              <a:tabLst>
                <a:tab pos="4725394" algn="ctr"/>
                <a:tab pos="9450786" algn="r"/>
              </a:tabLst>
            </a:pPr>
            <a:r>
              <a:rPr kumimoji="0" lang="en-GB" altLang="en-US" sz="1979" b="1" i="0" u="none" strike="noStrike" cap="none" normalizeH="0" baseline="0" dirty="0">
                <a:ln>
                  <a:noFill/>
                </a:ln>
                <a:solidFill>
                  <a:srgbClr val="C00000"/>
                </a:solidFill>
                <a:effectLst/>
                <a:latin typeface="Raleway" panose="020B0503030101060003" pitchFamily="34" charset="0"/>
                <a:ea typeface="Aptos" panose="020B0004020202020204" pitchFamily="34" charset="0"/>
                <a:cs typeface="Times New Roman" panose="02020603050405020304" pitchFamily="18" charset="0"/>
              </a:rPr>
              <a:t>The Southfield Way						Be Ready | Be Respectful | Be Responsible</a:t>
            </a:r>
            <a:r>
              <a:rPr kumimoji="0" lang="en-GB" altLang="en-US" sz="1649"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GB" altLang="en-US" sz="2968" b="0" i="0" u="none" strike="noStrike" cap="none" normalizeH="0" baseline="0" dirty="0">
              <a:ln>
                <a:noFill/>
              </a:ln>
              <a:solidFill>
                <a:schemeClr val="tx1"/>
              </a:solidFill>
              <a:effectLst/>
              <a:latin typeface="Arial" panose="020B0604020202020204" pitchFamily="34" charset="0"/>
            </a:endParaRPr>
          </a:p>
        </p:txBody>
      </p:sp>
      <p:cxnSp>
        <p:nvCxnSpPr>
          <p:cNvPr id="6" name="Straight Connector 5">
            <a:extLst>
              <a:ext uri="{FF2B5EF4-FFF2-40B4-BE49-F238E27FC236}">
                <a16:creationId xmlns:a16="http://schemas.microsoft.com/office/drawing/2014/main" id="{4E89BA27-2424-58D1-FCAE-1FE411E0A2F1}"/>
              </a:ext>
            </a:extLst>
          </p:cNvPr>
          <p:cNvCxnSpPr/>
          <p:nvPr userDrawn="1"/>
        </p:nvCxnSpPr>
        <p:spPr>
          <a:xfrm flipH="1" flipV="1">
            <a:off x="0" y="709097"/>
            <a:ext cx="20105688" cy="18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Placeholder 1">
            <a:extLst>
              <a:ext uri="{FF2B5EF4-FFF2-40B4-BE49-F238E27FC236}">
                <a16:creationId xmlns:a16="http://schemas.microsoft.com/office/drawing/2014/main" id="{C1961D64-C675-6103-2E62-A8E58A345CA1}"/>
              </a:ext>
            </a:extLst>
          </p:cNvPr>
          <p:cNvSpPr>
            <a:spLocks noGrp="1"/>
          </p:cNvSpPr>
          <p:nvPr>
            <p:ph type="title"/>
          </p:nvPr>
        </p:nvSpPr>
        <p:spPr>
          <a:xfrm>
            <a:off x="454065" y="1054333"/>
            <a:ext cx="18886154" cy="1242808"/>
          </a:xfrm>
          <a:prstGeom prst="rect">
            <a:avLst/>
          </a:prstGeom>
        </p:spPr>
        <p:txBody>
          <a:bodyPr vert="horz" lIns="91440" tIns="45720" rIns="91440" bIns="45720" rtlCol="0" anchor="ctr">
            <a:normAutofit/>
          </a:bodyPr>
          <a:lstStyle/>
          <a:p>
            <a:r>
              <a:rPr lang="en-GB" dirty="0"/>
              <a:t>Click to edit Master title style</a:t>
            </a:r>
          </a:p>
        </p:txBody>
      </p:sp>
      <p:sp>
        <p:nvSpPr>
          <p:cNvPr id="7" name="Text Placeholder 2">
            <a:extLst>
              <a:ext uri="{FF2B5EF4-FFF2-40B4-BE49-F238E27FC236}">
                <a16:creationId xmlns:a16="http://schemas.microsoft.com/office/drawing/2014/main" id="{BB0F9D8B-2DDD-406F-B02B-804546B9427A}"/>
              </a:ext>
            </a:extLst>
          </p:cNvPr>
          <p:cNvSpPr>
            <a:spLocks noGrp="1"/>
          </p:cNvSpPr>
          <p:nvPr>
            <p:ph idx="1"/>
          </p:nvPr>
        </p:nvSpPr>
        <p:spPr>
          <a:xfrm>
            <a:off x="454065" y="2656778"/>
            <a:ext cx="18886131" cy="717668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56710616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eal">
    <p:bg>
      <p:bgPr>
        <a:solidFill>
          <a:srgbClr val="00A8A8"/>
        </a:solid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8CE81988-14DC-139A-74AE-85C4C65270AE}"/>
              </a:ext>
            </a:extLst>
          </p:cNvPr>
          <p:cNvSpPr txBox="1">
            <a:spLocks noGrp="1"/>
          </p:cNvSpPr>
          <p:nvPr>
            <p:ph type="body" sz="quarter" idx="4294967295"/>
          </p:nvPr>
        </p:nvSpPr>
        <p:spPr>
          <a:xfrm>
            <a:off x="11965766" y="4595492"/>
            <a:ext cx="6983710" cy="13967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4448" b="1" i="0" u="none" strike="noStrike" cap="none" spc="0" baseline="0">
                <a:solidFill>
                  <a:srgbClr val="484947"/>
                </a:solidFill>
                <a:uFillTx/>
                <a:latin typeface="Lato" pitchFamily="34"/>
                <a:ea typeface="Lato" pitchFamily="34"/>
                <a:cs typeface="Lato" pitchFamily="34"/>
              </a:defRPr>
            </a:lvl1pPr>
          </a:lstStyle>
          <a:p>
            <a:pPr lvl="0"/>
            <a:r>
              <a:rPr lang="en-US"/>
              <a:t>Presentation title</a:t>
            </a:r>
          </a:p>
        </p:txBody>
      </p:sp>
      <p:sp>
        <p:nvSpPr>
          <p:cNvPr id="3" name="Text Placeholder 7">
            <a:extLst>
              <a:ext uri="{FF2B5EF4-FFF2-40B4-BE49-F238E27FC236}">
                <a16:creationId xmlns:a16="http://schemas.microsoft.com/office/drawing/2014/main" id="{60DED1C5-9B7A-62AA-1329-1656194F9534}"/>
              </a:ext>
            </a:extLst>
          </p:cNvPr>
          <p:cNvSpPr txBox="1">
            <a:spLocks noGrp="1"/>
          </p:cNvSpPr>
          <p:nvPr>
            <p:ph type="body" sz="quarter" idx="4294967295"/>
          </p:nvPr>
        </p:nvSpPr>
        <p:spPr>
          <a:xfrm>
            <a:off x="11965766" y="6382137"/>
            <a:ext cx="6983710" cy="103033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484947"/>
                </a:solidFill>
                <a:uFillTx/>
                <a:latin typeface="Lato" pitchFamily="34"/>
                <a:ea typeface="Lato" pitchFamily="34"/>
                <a:cs typeface="Lato" pitchFamily="34"/>
              </a:defRPr>
            </a:lvl1pPr>
          </a:lstStyle>
          <a:p>
            <a:pPr lvl="0"/>
            <a:r>
              <a:rPr lang="en-US"/>
              <a:t>[day]/[month]/[year]</a:t>
            </a:r>
          </a:p>
        </p:txBody>
      </p:sp>
    </p:spTree>
    <p:extLst>
      <p:ext uri="{BB962C8B-B14F-4D97-AF65-F5344CB8AC3E}">
        <p14:creationId xmlns:p14="http://schemas.microsoft.com/office/powerpoint/2010/main" val="2833023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B33D-3896-BB0F-02EF-5ECD3E92D1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6595A5-666A-F8E5-933A-4E5038B483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0511D0-8C35-95E0-9881-41DA4E6A2741}"/>
              </a:ext>
            </a:extLst>
          </p:cNvPr>
          <p:cNvSpPr>
            <a:spLocks noGrp="1"/>
          </p:cNvSpPr>
          <p:nvPr>
            <p:ph type="dt" sz="half" idx="10"/>
          </p:nvPr>
        </p:nvSpPr>
        <p:spPr/>
        <p:txBody>
          <a:bodyPr/>
          <a:lstStyle/>
          <a:p>
            <a:fld id="{F5DC5E92-912A-421E-9664-CF5869D6F645}" type="datetimeFigureOut">
              <a:rPr lang="en-GB" smtClean="0"/>
              <a:t>12/03/2026</a:t>
            </a:fld>
            <a:endParaRPr lang="en-GB"/>
          </a:p>
        </p:txBody>
      </p:sp>
      <p:sp>
        <p:nvSpPr>
          <p:cNvPr id="5" name="Footer Placeholder 4">
            <a:extLst>
              <a:ext uri="{FF2B5EF4-FFF2-40B4-BE49-F238E27FC236}">
                <a16:creationId xmlns:a16="http://schemas.microsoft.com/office/drawing/2014/main" id="{9CFF19EB-677B-5F01-1304-994AFF4BCA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6EDE3-B7B8-BF77-8186-737D474D18CA}"/>
              </a:ext>
            </a:extLst>
          </p:cNvPr>
          <p:cNvSpPr>
            <a:spLocks noGrp="1"/>
          </p:cNvSpPr>
          <p:nvPr>
            <p:ph type="sldNum" sz="quarter" idx="12"/>
          </p:nvPr>
        </p:nvSpPr>
        <p:spPr/>
        <p:txBody>
          <a:bodyPr/>
          <a:lstStyle/>
          <a:p>
            <a:fld id="{EAAF66B2-2F4E-4FAD-8EE8-75E5B5860496}" type="slidenum">
              <a:rPr lang="en-GB" smtClean="0"/>
              <a:t>‹#›</a:t>
            </a:fld>
            <a:endParaRPr lang="en-GB"/>
          </a:p>
        </p:txBody>
      </p:sp>
    </p:spTree>
    <p:extLst>
      <p:ext uri="{BB962C8B-B14F-4D97-AF65-F5344CB8AC3E}">
        <p14:creationId xmlns:p14="http://schemas.microsoft.com/office/powerpoint/2010/main" val="386792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8A8"/>
        </a:solidFill>
        <a:effectLst/>
      </p:bgPr>
    </p:bg>
    <p:spTree>
      <p:nvGrpSpPr>
        <p:cNvPr id="1" name=""/>
        <p:cNvGrpSpPr/>
        <p:nvPr/>
      </p:nvGrpSpPr>
      <p:grpSpPr>
        <a:xfrm>
          <a:off x="0" y="0"/>
          <a:ext cx="0" cy="0"/>
          <a:chOff x="0" y="0"/>
          <a:chExt cx="0" cy="0"/>
        </a:xfrm>
      </p:grpSpPr>
      <p:pic>
        <p:nvPicPr>
          <p:cNvPr id="9" name="Picture 8" descr="A black and white logo&#10;&#10;Description automatically generated">
            <a:extLst>
              <a:ext uri="{FF2B5EF4-FFF2-40B4-BE49-F238E27FC236}">
                <a16:creationId xmlns:a16="http://schemas.microsoft.com/office/drawing/2014/main" id="{0187E972-DA5F-0554-AF05-76911C35598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732822" y="200909"/>
            <a:ext cx="7020000" cy="18011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764" r:id="rId5"/>
    <p:sldLayoutId id="2147483765" r:id="rId6"/>
    <p:sldLayoutId id="214748376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EDD0B-3965-9AED-1BB0-322BF68C67CE}"/>
              </a:ext>
            </a:extLst>
          </p:cNvPr>
          <p:cNvSpPr/>
          <p:nvPr/>
        </p:nvSpPr>
        <p:spPr>
          <a:xfrm>
            <a:off x="10069511"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B7271D6-0285-A844-2720-AF4F51136D18}"/>
              </a:ext>
            </a:extLst>
          </p:cNvPr>
          <p:cNvSpPr txBox="1"/>
          <p:nvPr/>
        </p:nvSpPr>
        <p:spPr>
          <a:xfrm>
            <a:off x="11518232" y="4764268"/>
            <a:ext cx="7411452" cy="2554545"/>
          </a:xfrm>
          <a:prstGeom prst="rect">
            <a:avLst/>
          </a:prstGeom>
          <a:noFill/>
        </p:spPr>
        <p:txBody>
          <a:bodyPr wrap="square">
            <a:spAutoFit/>
          </a:bodyPr>
          <a:lstStyle/>
          <a:p>
            <a:pPr algn="ctr" fontAlgn="t"/>
            <a:r>
              <a:rPr lang="en-US" sz="8000" b="1" i="0" dirty="0">
                <a:solidFill>
                  <a:schemeClr val="bg1"/>
                </a:solidFill>
                <a:effectLst/>
                <a:latin typeface="+mn-lt"/>
              </a:rPr>
              <a:t>Building Trusted Partnerships</a:t>
            </a:r>
          </a:p>
        </p:txBody>
      </p:sp>
      <p:pic>
        <p:nvPicPr>
          <p:cNvPr id="8" name="Picture 7">
            <a:extLst>
              <a:ext uri="{FF2B5EF4-FFF2-40B4-BE49-F238E27FC236}">
                <a16:creationId xmlns:a16="http://schemas.microsoft.com/office/drawing/2014/main" id="{742ACE7E-F9B1-F57B-0165-6A9B4D87A578}"/>
              </a:ext>
            </a:extLst>
          </p:cNvPr>
          <p:cNvPicPr>
            <a:picLocks noChangeAspect="1"/>
          </p:cNvPicPr>
          <p:nvPr/>
        </p:nvPicPr>
        <p:blipFill>
          <a:blip r:embed="rId2"/>
          <a:srcRect l="31436" r="15065"/>
          <a:stretch>
            <a:fillRect/>
          </a:stretch>
        </p:blipFill>
        <p:spPr>
          <a:xfrm>
            <a:off x="0" y="0"/>
            <a:ext cx="10085553" cy="1131093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E5FB9E5-B6B9-6065-BFFC-496AA71C753A}"/>
              </a:ext>
            </a:extLst>
          </p:cNvPr>
          <p:cNvSpPr txBox="1"/>
          <p:nvPr/>
        </p:nvSpPr>
        <p:spPr>
          <a:xfrm>
            <a:off x="11808247" y="3867401"/>
            <a:ext cx="6831422" cy="830997"/>
          </a:xfrm>
          <a:prstGeom prst="rect">
            <a:avLst/>
          </a:prstGeom>
          <a:noFill/>
        </p:spPr>
        <p:txBody>
          <a:bodyPr wrap="none" rtlCol="0">
            <a:spAutoFit/>
          </a:bodyPr>
          <a:lstStyle/>
          <a:p>
            <a:r>
              <a:rPr lang="en-GB" sz="4800" dirty="0">
                <a:solidFill>
                  <a:schemeClr val="bg1"/>
                </a:solidFill>
              </a:rPr>
              <a:t>EMPLOYER ENGAGEMENT </a:t>
            </a:r>
          </a:p>
        </p:txBody>
      </p:sp>
      <p:sp>
        <p:nvSpPr>
          <p:cNvPr id="4" name="TextBox 3">
            <a:extLst>
              <a:ext uri="{FF2B5EF4-FFF2-40B4-BE49-F238E27FC236}">
                <a16:creationId xmlns:a16="http://schemas.microsoft.com/office/drawing/2014/main" id="{5E7B3B1B-F98E-B104-38DD-E097DFE1A596}"/>
              </a:ext>
            </a:extLst>
          </p:cNvPr>
          <p:cNvSpPr txBox="1"/>
          <p:nvPr/>
        </p:nvSpPr>
        <p:spPr>
          <a:xfrm>
            <a:off x="11928562" y="9313695"/>
            <a:ext cx="7175234" cy="830997"/>
          </a:xfrm>
          <a:prstGeom prst="rect">
            <a:avLst/>
          </a:prstGeom>
          <a:noFill/>
        </p:spPr>
        <p:txBody>
          <a:bodyPr wrap="none" rtlCol="0">
            <a:spAutoFit/>
          </a:bodyPr>
          <a:lstStyle/>
          <a:p>
            <a:r>
              <a:rPr lang="en-GB" sz="4800" dirty="0">
                <a:solidFill>
                  <a:schemeClr val="bg1"/>
                </a:solidFill>
              </a:rPr>
              <a:t>Career Leader CPD 09.03.26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3C4B1-A11D-147D-45F9-E1B223F87B31}"/>
              </a:ext>
            </a:extLst>
          </p:cNvPr>
          <p:cNvSpPr txBox="1"/>
          <p:nvPr/>
        </p:nvSpPr>
        <p:spPr>
          <a:xfrm>
            <a:off x="4347409" y="2085930"/>
            <a:ext cx="14967285" cy="8710077"/>
          </a:xfrm>
          <a:prstGeom prst="rect">
            <a:avLst/>
          </a:prstGeom>
          <a:noFill/>
        </p:spPr>
        <p:txBody>
          <a:bodyPr wrap="square" rtlCol="0">
            <a:spAutoFit/>
          </a:bodyPr>
          <a:lstStyle/>
          <a:p>
            <a:r>
              <a:rPr lang="en-GB" sz="2800" b="1" dirty="0">
                <a:solidFill>
                  <a:schemeClr val="bg1"/>
                </a:solidFill>
              </a:rPr>
              <a:t>Working from data</a:t>
            </a:r>
          </a:p>
          <a:p>
            <a:endParaRPr lang="en-GB" sz="2800" b="1" dirty="0">
              <a:solidFill>
                <a:schemeClr val="bg1"/>
              </a:solidFill>
            </a:endParaRPr>
          </a:p>
          <a:p>
            <a:r>
              <a:rPr lang="en-GB" sz="2800" dirty="0">
                <a:solidFill>
                  <a:schemeClr val="bg1"/>
                </a:solidFill>
              </a:rPr>
              <a:t>Used the Future Skills Questionnaire to identify gaps in student knowledge:</a:t>
            </a:r>
          </a:p>
          <a:p>
            <a:pPr marL="1225199" lvl="1" indent="-471230">
              <a:buFont typeface="Arial" panose="020B0604020202020204" pitchFamily="34" charset="0"/>
              <a:buChar char="•"/>
            </a:pPr>
            <a:r>
              <a:rPr lang="en-GB" sz="2800" dirty="0">
                <a:solidFill>
                  <a:schemeClr val="bg1"/>
                </a:solidFill>
              </a:rPr>
              <a:t>51% - Are you aware of some of the types of businesses or employers in your area of the country?</a:t>
            </a:r>
          </a:p>
          <a:p>
            <a:pPr marL="1225199" lvl="1" indent="-471230">
              <a:buFont typeface="Arial" panose="020B0604020202020204" pitchFamily="34" charset="0"/>
              <a:buChar char="•"/>
            </a:pPr>
            <a:r>
              <a:rPr lang="en-GB" sz="2800" dirty="0">
                <a:solidFill>
                  <a:schemeClr val="bg1"/>
                </a:solidFill>
              </a:rPr>
              <a:t>63% - Do you know any trustworthy websites that can help you decide what to do in the future?</a:t>
            </a:r>
          </a:p>
          <a:p>
            <a:pPr marL="1225199" lvl="1" indent="-471230">
              <a:buFont typeface="Arial" panose="020B0604020202020204" pitchFamily="34" charset="0"/>
              <a:buChar char="•"/>
            </a:pPr>
            <a:r>
              <a:rPr lang="en-GB" sz="2800" dirty="0">
                <a:solidFill>
                  <a:schemeClr val="bg1"/>
                </a:solidFill>
              </a:rPr>
              <a:t>63% - Have you contacted people who work in jobs that interest you?</a:t>
            </a:r>
          </a:p>
          <a:p>
            <a:pPr marL="1225199" lvl="1" indent="-471230">
              <a:buFont typeface="Arial" panose="020B0604020202020204" pitchFamily="34" charset="0"/>
              <a:buChar char="•"/>
            </a:pPr>
            <a:r>
              <a:rPr lang="en-GB" sz="2800" dirty="0">
                <a:solidFill>
                  <a:schemeClr val="bg1"/>
                </a:solidFill>
              </a:rPr>
              <a:t>58% - Do you feel confident about your next steps after year 11?</a:t>
            </a:r>
          </a:p>
          <a:p>
            <a:pPr marL="1225199" lvl="1" indent="-471230">
              <a:buFont typeface="Arial" panose="020B0604020202020204" pitchFamily="34" charset="0"/>
              <a:buChar char="•"/>
            </a:pPr>
            <a:r>
              <a:rPr lang="en-GB" sz="2800" dirty="0">
                <a:solidFill>
                  <a:schemeClr val="bg1"/>
                </a:solidFill>
              </a:rPr>
              <a:t>66% - Do you know about different types of recruitment and selection process, including interviews and assessment centres?</a:t>
            </a:r>
          </a:p>
          <a:p>
            <a:endParaRPr lang="en-GB" sz="2800" b="1" dirty="0">
              <a:solidFill>
                <a:schemeClr val="bg1"/>
              </a:solidFill>
            </a:endParaRPr>
          </a:p>
          <a:p>
            <a:r>
              <a:rPr lang="en-GB" sz="2800" b="1" dirty="0">
                <a:solidFill>
                  <a:schemeClr val="bg1"/>
                </a:solidFill>
              </a:rPr>
              <a:t>Explored the data with SLT, Claire and Harrison (Industry Partner)</a:t>
            </a:r>
          </a:p>
          <a:p>
            <a:endParaRPr lang="en-GB" sz="2800" b="1" dirty="0">
              <a:solidFill>
                <a:schemeClr val="bg1"/>
              </a:solidFill>
            </a:endParaRPr>
          </a:p>
          <a:p>
            <a:r>
              <a:rPr lang="en-GB" sz="2800" b="1" dirty="0">
                <a:solidFill>
                  <a:schemeClr val="bg1"/>
                </a:solidFill>
              </a:rPr>
              <a:t>Developing employer relationships</a:t>
            </a:r>
          </a:p>
          <a:p>
            <a:endParaRPr lang="en-GB" sz="2800" b="1" dirty="0">
              <a:solidFill>
                <a:schemeClr val="bg1"/>
              </a:solidFill>
            </a:endParaRPr>
          </a:p>
          <a:p>
            <a:pPr marL="471230" indent="-471230">
              <a:buFont typeface="Arial" panose="020B0604020202020204" pitchFamily="34" charset="0"/>
              <a:buChar char="•"/>
            </a:pPr>
            <a:r>
              <a:rPr lang="en-GB" sz="2800" dirty="0">
                <a:solidFill>
                  <a:schemeClr val="bg1"/>
                </a:solidFill>
              </a:rPr>
              <a:t>Being available to meet employers (timetable restrictions but can be done over teams too!)</a:t>
            </a:r>
          </a:p>
          <a:p>
            <a:pPr marL="471230" indent="-471230">
              <a:buFont typeface="Arial" panose="020B0604020202020204" pitchFamily="34" charset="0"/>
              <a:buChar char="•"/>
            </a:pPr>
            <a:r>
              <a:rPr lang="en-GB" sz="2800" dirty="0">
                <a:solidFill>
                  <a:schemeClr val="bg1"/>
                </a:solidFill>
              </a:rPr>
              <a:t>Identifying their needs – Kier aim to increase the number of females coming into the industry.</a:t>
            </a:r>
          </a:p>
          <a:p>
            <a:pPr marL="471230" indent="-471230">
              <a:buFont typeface="Arial" panose="020B0604020202020204" pitchFamily="34" charset="0"/>
              <a:buChar char="•"/>
            </a:pPr>
            <a:r>
              <a:rPr lang="en-GB" sz="2800" dirty="0">
                <a:solidFill>
                  <a:schemeClr val="bg1"/>
                </a:solidFill>
              </a:rPr>
              <a:t>Establishing the level of commitment – deciding on what each party's role will be in the partnership.</a:t>
            </a:r>
          </a:p>
        </p:txBody>
      </p:sp>
      <p:sp>
        <p:nvSpPr>
          <p:cNvPr id="4" name="Rectangle 3">
            <a:extLst>
              <a:ext uri="{FF2B5EF4-FFF2-40B4-BE49-F238E27FC236}">
                <a16:creationId xmlns:a16="http://schemas.microsoft.com/office/drawing/2014/main" id="{8067C53E-454E-5ACA-E515-631DA0E96259}"/>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Businesspeople lounging together in office">
            <a:extLst>
              <a:ext uri="{FF2B5EF4-FFF2-40B4-BE49-F238E27FC236}">
                <a16:creationId xmlns:a16="http://schemas.microsoft.com/office/drawing/2014/main" id="{8FF063F6-8233-0853-11FB-EFD5B85A5913}"/>
              </a:ext>
            </a:extLst>
          </p:cNvPr>
          <p:cNvPicPr>
            <a:picLocks noChangeAspect="1"/>
          </p:cNvPicPr>
          <p:nvPr/>
        </p:nvPicPr>
        <p:blipFill>
          <a:blip r:embed="rId3">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B91C698-2850-3D75-87DE-F6FD7ADAAA91}"/>
              </a:ext>
            </a:extLst>
          </p:cNvPr>
          <p:cNvPicPr>
            <a:picLocks noChangeAspect="1"/>
          </p:cNvPicPr>
          <p:nvPr/>
        </p:nvPicPr>
        <p:blipFill>
          <a:blip r:embed="rId4"/>
          <a:stretch>
            <a:fillRect/>
          </a:stretch>
        </p:blipFill>
        <p:spPr>
          <a:xfrm>
            <a:off x="232153" y="579844"/>
            <a:ext cx="2671237" cy="727486"/>
          </a:xfrm>
          <a:prstGeom prst="rect">
            <a:avLst/>
          </a:prstGeom>
        </p:spPr>
      </p:pic>
    </p:spTree>
    <p:extLst>
      <p:ext uri="{BB962C8B-B14F-4D97-AF65-F5344CB8AC3E}">
        <p14:creationId xmlns:p14="http://schemas.microsoft.com/office/powerpoint/2010/main" val="92736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FAD6E-A909-A758-8D36-4AD1F507B96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A1B2F0C-5D40-4520-0853-D92A5799DCA2}"/>
              </a:ext>
            </a:extLst>
          </p:cNvPr>
          <p:cNvSpPr txBox="1"/>
          <p:nvPr/>
        </p:nvSpPr>
        <p:spPr>
          <a:xfrm>
            <a:off x="4634127" y="2026384"/>
            <a:ext cx="8419403" cy="8500019"/>
          </a:xfrm>
          <a:prstGeom prst="rect">
            <a:avLst/>
          </a:prstGeom>
          <a:noFill/>
        </p:spPr>
        <p:txBody>
          <a:bodyPr wrap="square">
            <a:spAutoFit/>
          </a:bodyPr>
          <a:lstStyle/>
          <a:p>
            <a:pPr lvl="0">
              <a:lnSpc>
                <a:spcPct val="107000"/>
              </a:lnSpc>
            </a:pPr>
            <a:r>
              <a:rPr lang="en-GB" sz="3200" b="1" dirty="0">
                <a:solidFill>
                  <a:schemeClr val="bg1"/>
                </a:solidFill>
                <a:ea typeface="Calibri" panose="020F0502020204030204" pitchFamily="34" charset="0"/>
                <a:cs typeface="Times New Roman" panose="02020603050405020304" pitchFamily="18" charset="0"/>
              </a:rPr>
              <a:t>Exploring ideas of engagement</a:t>
            </a:r>
          </a:p>
          <a:p>
            <a:pPr lvl="0">
              <a:lnSpc>
                <a:spcPct val="107000"/>
              </a:lnSpc>
            </a:pPr>
            <a:endParaRPr lang="en-GB" sz="3200" dirty="0">
              <a:solidFill>
                <a:schemeClr val="bg1"/>
              </a:solidFill>
              <a:ea typeface="Calibri" panose="020F0502020204030204" pitchFamily="34" charset="0"/>
              <a:cs typeface="Times New Roman" panose="02020603050405020304" pitchFamily="18" charset="0"/>
            </a:endParaRPr>
          </a:p>
          <a:p>
            <a:pPr marL="565476" indent="-565476">
              <a:lnSpc>
                <a:spcPct val="107000"/>
              </a:lnSpc>
              <a:buFont typeface="+mj-lt"/>
              <a:buAutoNum type="arabicPeriod"/>
            </a:pPr>
            <a:r>
              <a:rPr lang="en-GB" sz="3200" dirty="0">
                <a:solidFill>
                  <a:schemeClr val="bg1"/>
                </a:solidFill>
                <a:ea typeface="Calibri" panose="020F0502020204030204" pitchFamily="34" charset="0"/>
                <a:cs typeface="Times New Roman" panose="02020603050405020304" pitchFamily="18" charset="0"/>
              </a:rPr>
              <a:t>What is their motivation for working with the school?</a:t>
            </a:r>
          </a:p>
          <a:p>
            <a:pPr marL="565476" indent="-565476">
              <a:lnSpc>
                <a:spcPct val="107000"/>
              </a:lnSpc>
              <a:buFont typeface="+mj-lt"/>
              <a:buAutoNum type="arabicPeriod"/>
            </a:pPr>
            <a:endParaRPr lang="en-GB" sz="3200" dirty="0">
              <a:solidFill>
                <a:schemeClr val="bg1"/>
              </a:solidFill>
              <a:ea typeface="Calibri" panose="020F0502020204030204" pitchFamily="34" charset="0"/>
              <a:cs typeface="Times New Roman" panose="02020603050405020304" pitchFamily="18" charset="0"/>
            </a:endParaRPr>
          </a:p>
          <a:p>
            <a:pPr marL="565476" indent="-565476">
              <a:lnSpc>
                <a:spcPct val="107000"/>
              </a:lnSpc>
              <a:buFont typeface="+mj-lt"/>
              <a:buAutoNum type="arabicPeriod"/>
            </a:pPr>
            <a:r>
              <a:rPr lang="en-GB" sz="3200" dirty="0">
                <a:solidFill>
                  <a:schemeClr val="bg1"/>
                </a:solidFill>
                <a:ea typeface="Calibri" panose="020F0502020204030204" pitchFamily="34" charset="0"/>
                <a:cs typeface="Times New Roman" panose="02020603050405020304" pitchFamily="18" charset="0"/>
              </a:rPr>
              <a:t>Strategic or operational support?</a:t>
            </a:r>
          </a:p>
          <a:p>
            <a:pPr marL="565476" indent="-565476">
              <a:lnSpc>
                <a:spcPct val="107000"/>
              </a:lnSpc>
              <a:buFont typeface="+mj-lt"/>
              <a:buAutoNum type="arabicPeriod"/>
            </a:pPr>
            <a:endParaRPr lang="en-GB" sz="3200" dirty="0">
              <a:solidFill>
                <a:schemeClr val="bg1"/>
              </a:solidFill>
              <a:ea typeface="Calibri" panose="020F0502020204030204" pitchFamily="34" charset="0"/>
              <a:cs typeface="Times New Roman" panose="02020603050405020304" pitchFamily="18" charset="0"/>
            </a:endParaRPr>
          </a:p>
          <a:p>
            <a:pPr marL="565476" indent="-565476">
              <a:lnSpc>
                <a:spcPct val="107000"/>
              </a:lnSpc>
              <a:buFont typeface="+mj-lt"/>
              <a:buAutoNum type="arabicPeriod"/>
            </a:pPr>
            <a:r>
              <a:rPr lang="en-GB" sz="3200" dirty="0">
                <a:solidFill>
                  <a:schemeClr val="bg1"/>
                </a:solidFill>
                <a:ea typeface="Calibri" panose="020F0502020204030204" pitchFamily="34" charset="0"/>
                <a:cs typeface="Times New Roman" panose="02020603050405020304" pitchFamily="18" charset="0"/>
              </a:rPr>
              <a:t>Who is the employer keen to work with?</a:t>
            </a:r>
          </a:p>
          <a:p>
            <a:pPr marL="565476" indent="-565476">
              <a:lnSpc>
                <a:spcPct val="107000"/>
              </a:lnSpc>
              <a:buFont typeface="+mj-lt"/>
              <a:buAutoNum type="arabicPeriod"/>
            </a:pPr>
            <a:endParaRPr lang="en-GB" sz="3200" dirty="0">
              <a:solidFill>
                <a:schemeClr val="bg1"/>
              </a:solidFill>
              <a:ea typeface="Calibri" panose="020F0502020204030204" pitchFamily="34" charset="0"/>
              <a:cs typeface="Times New Roman" panose="02020603050405020304" pitchFamily="18" charset="0"/>
            </a:endParaRPr>
          </a:p>
          <a:p>
            <a:pPr marL="565476" indent="-565476">
              <a:lnSpc>
                <a:spcPct val="107000"/>
              </a:lnSpc>
              <a:buFont typeface="+mj-lt"/>
              <a:buAutoNum type="arabicPeriod"/>
            </a:pPr>
            <a:r>
              <a:rPr lang="en-GB" sz="3200" dirty="0">
                <a:solidFill>
                  <a:schemeClr val="bg1"/>
                </a:solidFill>
                <a:ea typeface="Calibri" panose="020F0502020204030204" pitchFamily="34" charset="0"/>
                <a:cs typeface="Times New Roman" panose="02020603050405020304" pitchFamily="18" charset="0"/>
              </a:rPr>
              <a:t>What level of commitment can they provide?</a:t>
            </a:r>
          </a:p>
          <a:p>
            <a:pPr marL="565476" indent="-565476">
              <a:lnSpc>
                <a:spcPct val="107000"/>
              </a:lnSpc>
              <a:buFont typeface="+mj-lt"/>
              <a:buAutoNum type="arabicPeriod"/>
            </a:pPr>
            <a:endParaRPr lang="en-GB" sz="3200" dirty="0">
              <a:solidFill>
                <a:schemeClr val="bg1"/>
              </a:solidFill>
              <a:ea typeface="Calibri" panose="020F0502020204030204" pitchFamily="34" charset="0"/>
              <a:cs typeface="Times New Roman" panose="02020603050405020304" pitchFamily="18" charset="0"/>
            </a:endParaRPr>
          </a:p>
          <a:p>
            <a:pPr marL="565476" indent="-565476">
              <a:lnSpc>
                <a:spcPct val="107000"/>
              </a:lnSpc>
              <a:buFont typeface="+mj-lt"/>
              <a:buAutoNum type="arabicPeriod"/>
            </a:pPr>
            <a:r>
              <a:rPr lang="en-GB" sz="3200" dirty="0">
                <a:solidFill>
                  <a:schemeClr val="bg1"/>
                </a:solidFill>
                <a:ea typeface="Calibri" panose="020F0502020204030204" pitchFamily="34" charset="0"/>
                <a:cs typeface="Times New Roman" panose="02020603050405020304" pitchFamily="18" charset="0"/>
              </a:rPr>
              <a:t>Information about their organisation? Skills, roles across the business, number of employees, how many would be willing to engage? Level of confidence or outreach experience, recruitment processes, etc.</a:t>
            </a:r>
          </a:p>
        </p:txBody>
      </p:sp>
      <p:pic>
        <p:nvPicPr>
          <p:cNvPr id="7" name="Picture 6" descr="A person standing next to a building&#10;&#10;AI-generated content may be incorrect.">
            <a:extLst>
              <a:ext uri="{FF2B5EF4-FFF2-40B4-BE49-F238E27FC236}">
                <a16:creationId xmlns:a16="http://schemas.microsoft.com/office/drawing/2014/main" id="{DCC0BEA7-8EC1-0B8A-E7C3-385A682C452B}"/>
              </a:ext>
            </a:extLst>
          </p:cNvPr>
          <p:cNvPicPr>
            <a:picLocks noChangeAspect="1"/>
          </p:cNvPicPr>
          <p:nvPr/>
        </p:nvPicPr>
        <p:blipFill>
          <a:blip r:embed="rId3">
            <a:extLst>
              <a:ext uri="{28A0092B-C50C-407E-A947-70E740481C1C}">
                <a14:useLocalDpi xmlns:a14="http://schemas.microsoft.com/office/drawing/2010/main" val="0"/>
              </a:ext>
            </a:extLst>
          </a:blip>
          <a:srcRect l="69017" t="33416" r="6667" b="9652"/>
          <a:stretch>
            <a:fillRect/>
          </a:stretch>
        </p:blipFill>
        <p:spPr>
          <a:xfrm>
            <a:off x="14303003" y="4850956"/>
            <a:ext cx="4976700" cy="5675447"/>
          </a:xfrm>
          <a:prstGeom prst="rect">
            <a:avLst/>
          </a:prstGeom>
        </p:spPr>
      </p:pic>
      <p:sp>
        <p:nvSpPr>
          <p:cNvPr id="3" name="Rectangle 2">
            <a:extLst>
              <a:ext uri="{FF2B5EF4-FFF2-40B4-BE49-F238E27FC236}">
                <a16:creationId xmlns:a16="http://schemas.microsoft.com/office/drawing/2014/main" id="{9D081616-894F-C06C-1405-CF986CBE8ACD}"/>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Businesspeople lounging together in office">
            <a:extLst>
              <a:ext uri="{FF2B5EF4-FFF2-40B4-BE49-F238E27FC236}">
                <a16:creationId xmlns:a16="http://schemas.microsoft.com/office/drawing/2014/main" id="{5881B965-D669-3333-ED18-BC9BE31105C8}"/>
              </a:ext>
            </a:extLst>
          </p:cNvPr>
          <p:cNvPicPr>
            <a:picLocks noChangeAspect="1"/>
          </p:cNvPicPr>
          <p:nvPr/>
        </p:nvPicPr>
        <p:blipFill>
          <a:blip r:embed="rId4">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7D97F033-77C4-0D8D-DA85-39F538DA52D2}"/>
              </a:ext>
            </a:extLst>
          </p:cNvPr>
          <p:cNvPicPr>
            <a:picLocks noChangeAspect="1"/>
          </p:cNvPicPr>
          <p:nvPr/>
        </p:nvPicPr>
        <p:blipFill>
          <a:blip r:embed="rId5"/>
          <a:stretch>
            <a:fillRect/>
          </a:stretch>
        </p:blipFill>
        <p:spPr>
          <a:xfrm>
            <a:off x="232153" y="611928"/>
            <a:ext cx="2671237" cy="727486"/>
          </a:xfrm>
          <a:prstGeom prst="rect">
            <a:avLst/>
          </a:prstGeom>
        </p:spPr>
      </p:pic>
    </p:spTree>
    <p:extLst>
      <p:ext uri="{BB962C8B-B14F-4D97-AF65-F5344CB8AC3E}">
        <p14:creationId xmlns:p14="http://schemas.microsoft.com/office/powerpoint/2010/main" val="260949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6C46FA-8DFC-4D6B-2A47-81F30B63A139}"/>
              </a:ext>
            </a:extLst>
          </p:cNvPr>
          <p:cNvSpPr>
            <a:spLocks noGrp="1"/>
          </p:cNvSpPr>
          <p:nvPr>
            <p:ph type="body" sz="quarter" idx="4294967295"/>
          </p:nvPr>
        </p:nvSpPr>
        <p:spPr>
          <a:xfrm>
            <a:off x="4404706" y="1955166"/>
            <a:ext cx="9893185" cy="8219611"/>
          </a:xfrm>
          <a:prstGeom prst="rect">
            <a:avLst/>
          </a:prstGeom>
        </p:spPr>
        <p:txBody>
          <a:bodyPr>
            <a:noAutofit/>
          </a:bodyPr>
          <a:lstStyle/>
          <a:p>
            <a:r>
              <a:rPr lang="en-GB" sz="2800" b="1" dirty="0"/>
              <a:t>Year 10 Mock Interview Initiative </a:t>
            </a:r>
          </a:p>
          <a:p>
            <a:endParaRPr lang="en-GB" sz="2800" b="1" dirty="0"/>
          </a:p>
          <a:p>
            <a:r>
              <a:rPr lang="en-GB" sz="2800" dirty="0">
                <a:solidFill>
                  <a:schemeClr val="bg1"/>
                </a:solidFill>
                <a:latin typeface="+mn-lt"/>
              </a:rPr>
              <a:t>From the FSQ data, found gaps in our provision.</a:t>
            </a:r>
          </a:p>
          <a:p>
            <a:r>
              <a:rPr lang="en-GB" sz="2800" dirty="0">
                <a:solidFill>
                  <a:schemeClr val="bg1"/>
                </a:solidFill>
                <a:latin typeface="+mn-lt"/>
              </a:rPr>
              <a:t>Mock interview initiative – two main days, with activity before and in between main days. </a:t>
            </a:r>
          </a:p>
          <a:p>
            <a:endParaRPr lang="en-GB" sz="2800" dirty="0">
              <a:solidFill>
                <a:schemeClr val="bg1"/>
              </a:solidFill>
              <a:latin typeface="+mn-lt"/>
            </a:endParaRPr>
          </a:p>
          <a:p>
            <a:pPr marL="457200" indent="-457200">
              <a:buFont typeface="Arial" panose="020B0604020202020204" pitchFamily="34" charset="0"/>
              <a:buChar char="•"/>
            </a:pPr>
            <a:r>
              <a:rPr lang="en-GB" sz="2800" dirty="0">
                <a:solidFill>
                  <a:schemeClr val="bg1"/>
                </a:solidFill>
                <a:latin typeface="+mn-lt"/>
              </a:rPr>
              <a:t>Monday 23</a:t>
            </a:r>
            <a:r>
              <a:rPr lang="en-GB" sz="2800" baseline="30000" dirty="0">
                <a:solidFill>
                  <a:schemeClr val="bg1"/>
                </a:solidFill>
                <a:latin typeface="+mn-lt"/>
              </a:rPr>
              <a:t>rd</a:t>
            </a:r>
            <a:r>
              <a:rPr lang="en-GB" sz="2800" dirty="0">
                <a:solidFill>
                  <a:schemeClr val="bg1"/>
                </a:solidFill>
                <a:latin typeface="+mn-lt"/>
              </a:rPr>
              <a:t> March – series of workshops delivered by Kier staff. </a:t>
            </a:r>
            <a:r>
              <a:rPr lang="en-GB" sz="2800" i="1" dirty="0">
                <a:solidFill>
                  <a:schemeClr val="bg1"/>
                </a:solidFill>
                <a:latin typeface="+mn-lt"/>
              </a:rPr>
              <a:t>Interview skills, CV writing, researching a careers site and looking at LMI. </a:t>
            </a:r>
          </a:p>
          <a:p>
            <a:pPr marL="457200" indent="-457200">
              <a:buFont typeface="Arial" panose="020B0604020202020204" pitchFamily="34" charset="0"/>
              <a:buChar char="•"/>
            </a:pPr>
            <a:endParaRPr lang="en-GB" sz="2800" i="1" dirty="0">
              <a:solidFill>
                <a:schemeClr val="bg1"/>
              </a:solidFill>
              <a:latin typeface="+mn-lt"/>
            </a:endParaRPr>
          </a:p>
          <a:p>
            <a:pPr marL="457200" indent="-457200">
              <a:buFont typeface="Arial" panose="020B0604020202020204" pitchFamily="34" charset="0"/>
              <a:buChar char="•"/>
            </a:pPr>
            <a:r>
              <a:rPr lang="en-GB" sz="2800" dirty="0">
                <a:solidFill>
                  <a:schemeClr val="bg1"/>
                </a:solidFill>
                <a:latin typeface="+mn-lt"/>
              </a:rPr>
              <a:t>Thursday 2</a:t>
            </a:r>
            <a:r>
              <a:rPr lang="en-GB" sz="2800" baseline="30000" dirty="0">
                <a:solidFill>
                  <a:schemeClr val="bg1"/>
                </a:solidFill>
                <a:latin typeface="+mn-lt"/>
              </a:rPr>
              <a:t>nd</a:t>
            </a:r>
            <a:r>
              <a:rPr lang="en-GB" sz="2800" dirty="0">
                <a:solidFill>
                  <a:schemeClr val="bg1"/>
                </a:solidFill>
                <a:latin typeface="+mn-lt"/>
              </a:rPr>
              <a:t> July – Mock interview day with 25+ Kier professionals. </a:t>
            </a:r>
            <a:r>
              <a:rPr lang="en-GB" sz="2800" i="1" dirty="0">
                <a:solidFill>
                  <a:schemeClr val="bg1"/>
                </a:solidFill>
                <a:latin typeface="+mn-lt"/>
              </a:rPr>
              <a:t>Students will interview for a job they have applied for through the Kier recruitment website and then receive feedback on their interview from the employer – ‘meaningful’.</a:t>
            </a:r>
          </a:p>
          <a:p>
            <a:pPr marL="457200" indent="-457200">
              <a:buFont typeface="Arial" panose="020B0604020202020204" pitchFamily="34" charset="0"/>
              <a:buChar char="•"/>
            </a:pPr>
            <a:endParaRPr lang="en-GB" sz="2800" i="1" dirty="0">
              <a:solidFill>
                <a:schemeClr val="bg1"/>
              </a:solidFill>
              <a:latin typeface="+mn-lt"/>
            </a:endParaRPr>
          </a:p>
          <a:p>
            <a:r>
              <a:rPr lang="en-GB" sz="2800" dirty="0">
                <a:solidFill>
                  <a:schemeClr val="bg1"/>
                </a:solidFill>
                <a:latin typeface="+mn-lt"/>
              </a:rPr>
              <a:t>Panel style assemblies in between students applying for a ‘mock’ job role through the employer website.</a:t>
            </a:r>
          </a:p>
        </p:txBody>
      </p:sp>
      <p:pic>
        <p:nvPicPr>
          <p:cNvPr id="5" name="Picture 4" descr="A group of people standing in front of a projector screen&#10;&#10;AI-generated content may be incorrect.">
            <a:extLst>
              <a:ext uri="{FF2B5EF4-FFF2-40B4-BE49-F238E27FC236}">
                <a16:creationId xmlns:a16="http://schemas.microsoft.com/office/drawing/2014/main" id="{AADBD0B7-580B-BC6D-5881-C1D567F0C52F}"/>
              </a:ext>
            </a:extLst>
          </p:cNvPr>
          <p:cNvPicPr>
            <a:picLocks noChangeAspect="1"/>
          </p:cNvPicPr>
          <p:nvPr/>
        </p:nvPicPr>
        <p:blipFill>
          <a:blip r:embed="rId3"/>
          <a:srcRect l="20199" t="1346"/>
          <a:stretch>
            <a:fillRect/>
          </a:stretch>
        </p:blipFill>
        <p:spPr>
          <a:xfrm>
            <a:off x="15170163" y="2679472"/>
            <a:ext cx="3216910" cy="4191729"/>
          </a:xfrm>
          <a:prstGeom prst="rect">
            <a:avLst/>
          </a:prstGeom>
        </p:spPr>
      </p:pic>
      <p:pic>
        <p:nvPicPr>
          <p:cNvPr id="7" name="Picture 6" descr="A person standing in front of a projector screen&#10;&#10;AI-generated content may be incorrect.">
            <a:extLst>
              <a:ext uri="{FF2B5EF4-FFF2-40B4-BE49-F238E27FC236}">
                <a16:creationId xmlns:a16="http://schemas.microsoft.com/office/drawing/2014/main" id="{7166E2E1-3C28-5BC6-E463-387AA9B85E93}"/>
              </a:ext>
            </a:extLst>
          </p:cNvPr>
          <p:cNvPicPr>
            <a:picLocks noChangeAspect="1"/>
          </p:cNvPicPr>
          <p:nvPr/>
        </p:nvPicPr>
        <p:blipFill>
          <a:blip r:embed="rId4"/>
          <a:srcRect t="30596"/>
          <a:stretch>
            <a:fillRect/>
          </a:stretch>
        </p:blipFill>
        <p:spPr>
          <a:xfrm>
            <a:off x="16221228" y="6455564"/>
            <a:ext cx="3215817" cy="3514609"/>
          </a:xfrm>
          <a:prstGeom prst="rect">
            <a:avLst/>
          </a:prstGeom>
        </p:spPr>
      </p:pic>
      <p:sp>
        <p:nvSpPr>
          <p:cNvPr id="8" name="Rectangle 7">
            <a:extLst>
              <a:ext uri="{FF2B5EF4-FFF2-40B4-BE49-F238E27FC236}">
                <a16:creationId xmlns:a16="http://schemas.microsoft.com/office/drawing/2014/main" id="{65BB93A8-3179-F60F-8302-1BC7BE3BDE19}"/>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Businesspeople lounging together in office">
            <a:extLst>
              <a:ext uri="{FF2B5EF4-FFF2-40B4-BE49-F238E27FC236}">
                <a16:creationId xmlns:a16="http://schemas.microsoft.com/office/drawing/2014/main" id="{37A7E522-A47C-CDCE-8B45-A81C306FBD86}"/>
              </a:ext>
            </a:extLst>
          </p:cNvPr>
          <p:cNvPicPr>
            <a:picLocks noChangeAspect="1"/>
          </p:cNvPicPr>
          <p:nvPr/>
        </p:nvPicPr>
        <p:blipFill>
          <a:blip r:embed="rId5">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A9E7D09-F7ED-CF3A-FF98-5330DC3ED86F}"/>
              </a:ext>
            </a:extLst>
          </p:cNvPr>
          <p:cNvPicPr>
            <a:picLocks noChangeAspect="1"/>
          </p:cNvPicPr>
          <p:nvPr/>
        </p:nvPicPr>
        <p:blipFill>
          <a:blip r:embed="rId6"/>
          <a:stretch>
            <a:fillRect/>
          </a:stretch>
        </p:blipFill>
        <p:spPr>
          <a:xfrm>
            <a:off x="220234" y="644012"/>
            <a:ext cx="2671237" cy="727486"/>
          </a:xfrm>
          <a:prstGeom prst="rect">
            <a:avLst/>
          </a:prstGeom>
        </p:spPr>
      </p:pic>
    </p:spTree>
    <p:extLst>
      <p:ext uri="{BB962C8B-B14F-4D97-AF65-F5344CB8AC3E}">
        <p14:creationId xmlns:p14="http://schemas.microsoft.com/office/powerpoint/2010/main" val="277722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21989-4EF4-48F0-AAF7-C5A37638DEB5}"/>
              </a:ext>
            </a:extLst>
          </p:cNvPr>
          <p:cNvSpPr txBox="1"/>
          <p:nvPr/>
        </p:nvSpPr>
        <p:spPr>
          <a:xfrm>
            <a:off x="354087" y="224749"/>
            <a:ext cx="10198948" cy="904415"/>
          </a:xfrm>
          <a:prstGeom prst="rect">
            <a:avLst/>
          </a:prstGeom>
          <a:noFill/>
        </p:spPr>
        <p:txBody>
          <a:bodyPr wrap="square" rtlCol="0">
            <a:spAutoFit/>
          </a:bodyPr>
          <a:lstStyle/>
          <a:p>
            <a:pPr defTabSz="1507709">
              <a:defRPr/>
            </a:pPr>
            <a:endParaRPr lang="en-GB" sz="1319" b="1" dirty="0">
              <a:solidFill>
                <a:prstClr val="white"/>
              </a:solidFill>
              <a:latin typeface="Calibri"/>
            </a:endParaRPr>
          </a:p>
          <a:p>
            <a:pPr defTabSz="1507709">
              <a:defRPr/>
            </a:pPr>
            <a:endParaRPr lang="en-US" sz="3958" dirty="0">
              <a:solidFill>
                <a:prstClr val="white"/>
              </a:solidFill>
              <a:latin typeface="Calibri"/>
            </a:endParaRPr>
          </a:p>
        </p:txBody>
      </p:sp>
      <p:sp>
        <p:nvSpPr>
          <p:cNvPr id="2" name="TextBox 1">
            <a:extLst>
              <a:ext uri="{FF2B5EF4-FFF2-40B4-BE49-F238E27FC236}">
                <a16:creationId xmlns:a16="http://schemas.microsoft.com/office/drawing/2014/main" id="{6569E1B6-0CA3-4472-B569-FECF39D3A210}"/>
              </a:ext>
            </a:extLst>
          </p:cNvPr>
          <p:cNvSpPr txBox="1"/>
          <p:nvPr/>
        </p:nvSpPr>
        <p:spPr>
          <a:xfrm>
            <a:off x="4460569" y="1867283"/>
            <a:ext cx="10198947" cy="9264075"/>
          </a:xfrm>
          <a:prstGeom prst="rect">
            <a:avLst/>
          </a:prstGeom>
          <a:noFill/>
        </p:spPr>
        <p:txBody>
          <a:bodyPr wrap="square" rtlCol="0">
            <a:spAutoFit/>
          </a:bodyPr>
          <a:lstStyle/>
          <a:p>
            <a:pPr defTabSz="1507937">
              <a:defRPr/>
            </a:pPr>
            <a:r>
              <a:rPr lang="en-GB" sz="3200" b="1" dirty="0">
                <a:solidFill>
                  <a:prstClr val="white"/>
                </a:solidFill>
                <a:latin typeface="Calibri"/>
              </a:rPr>
              <a:t>BM5 &amp; BM6: Engaging Employers</a:t>
            </a:r>
          </a:p>
          <a:p>
            <a:pPr defTabSz="1507937">
              <a:defRPr/>
            </a:pPr>
            <a:endParaRPr lang="en-GB" sz="2400" b="1" dirty="0">
              <a:solidFill>
                <a:prstClr val="white"/>
              </a:solidFill>
              <a:latin typeface="Calibri"/>
            </a:endParaRPr>
          </a:p>
          <a:p>
            <a:pPr defTabSz="1507937">
              <a:defRPr/>
            </a:pPr>
            <a:r>
              <a:rPr lang="en-GB" sz="2800" b="1" dirty="0">
                <a:solidFill>
                  <a:prstClr val="white"/>
                </a:solidFill>
                <a:latin typeface="Calibri"/>
              </a:rPr>
              <a:t>Benefits of engagement: the employers’ perspective</a:t>
            </a:r>
          </a:p>
          <a:p>
            <a:pPr defTabSz="1507937">
              <a:defRPr/>
            </a:pPr>
            <a:endParaRPr lang="en-GB" sz="2800" b="1" dirty="0">
              <a:solidFill>
                <a:prstClr val="white"/>
              </a:solidFill>
              <a:latin typeface="Calibri"/>
            </a:endParaRPr>
          </a:p>
          <a:p>
            <a:pPr marL="457200" indent="-457200" defTabSz="1507937">
              <a:buFont typeface="Arial" panose="020B0604020202020204" pitchFamily="34" charset="0"/>
              <a:buChar char="•"/>
              <a:defRPr/>
            </a:pPr>
            <a:r>
              <a:rPr lang="en-GB" sz="2800" dirty="0">
                <a:solidFill>
                  <a:prstClr val="white"/>
                </a:solidFill>
                <a:latin typeface="Calibri"/>
              </a:rPr>
              <a:t>CSR/recruitment: This year we’ve had clearer, more ambitious targets on female recruitment in emerging talent pathways – partnership born from this. </a:t>
            </a:r>
          </a:p>
          <a:p>
            <a:pPr marL="565476" indent="-565476" defTabSz="1507937">
              <a:buFont typeface="Wingdings" panose="05000000000000000000" pitchFamily="2" charset="2"/>
              <a:buChar char="§"/>
              <a:defRPr/>
            </a:pPr>
            <a:endParaRPr lang="en-GB" sz="2800" dirty="0">
              <a:solidFill>
                <a:prstClr val="white"/>
              </a:solidFill>
              <a:latin typeface="Calibri"/>
            </a:endParaRPr>
          </a:p>
          <a:p>
            <a:pPr defTabSz="1507937">
              <a:defRPr/>
            </a:pPr>
            <a:r>
              <a:rPr lang="en-GB" sz="2800" b="1" dirty="0">
                <a:solidFill>
                  <a:prstClr val="white"/>
                </a:solidFill>
                <a:latin typeface="Calibri"/>
              </a:rPr>
              <a:t>Key considerations</a:t>
            </a:r>
          </a:p>
          <a:p>
            <a:pPr defTabSz="1507937">
              <a:defRPr/>
            </a:pPr>
            <a:endParaRPr lang="en-GB" sz="2800" b="1" dirty="0">
              <a:solidFill>
                <a:prstClr val="white"/>
              </a:solidFill>
              <a:latin typeface="Calibri"/>
            </a:endParaRPr>
          </a:p>
          <a:p>
            <a:pPr marL="565476" indent="-565476" defTabSz="1507937">
              <a:buFont typeface="Arial" panose="020B0604020202020204" pitchFamily="34" charset="0"/>
              <a:buChar char="•"/>
              <a:defRPr/>
            </a:pPr>
            <a:r>
              <a:rPr lang="en-GB" sz="2800" dirty="0">
                <a:solidFill>
                  <a:prstClr val="white"/>
                </a:solidFill>
                <a:latin typeface="Calibri"/>
              </a:rPr>
              <a:t>Job demands: My role as ET Advisor requires me to be travelling/present on site, supporting graduate forums &amp; recruitment. At times seen to be not so visible. Understanding this is key to a strong partnership. </a:t>
            </a:r>
          </a:p>
          <a:p>
            <a:pPr marL="565476" indent="-565476" defTabSz="1507937">
              <a:buFont typeface="Arial" panose="020B0604020202020204" pitchFamily="34" charset="0"/>
              <a:buChar char="•"/>
              <a:defRPr/>
            </a:pPr>
            <a:endParaRPr lang="en-GB" sz="2800" dirty="0">
              <a:solidFill>
                <a:prstClr val="white"/>
              </a:solidFill>
              <a:latin typeface="Calibri"/>
            </a:endParaRPr>
          </a:p>
          <a:p>
            <a:pPr marL="565476" indent="-565476" defTabSz="1507937">
              <a:buFont typeface="Arial" panose="020B0604020202020204" pitchFamily="34" charset="0"/>
              <a:buChar char="•"/>
              <a:defRPr/>
            </a:pPr>
            <a:r>
              <a:rPr lang="en-GB" sz="2800" dirty="0">
                <a:solidFill>
                  <a:prstClr val="white"/>
                </a:solidFill>
                <a:latin typeface="Calibri"/>
              </a:rPr>
              <a:t>Seasonal demands as above – at times may be not as available depending on role.</a:t>
            </a:r>
          </a:p>
          <a:p>
            <a:pPr marL="565476" indent="-565476" defTabSz="1507937">
              <a:buFont typeface="Arial" panose="020B0604020202020204" pitchFamily="34" charset="0"/>
              <a:buChar char="•"/>
              <a:defRPr/>
            </a:pPr>
            <a:endParaRPr lang="en-GB" sz="2800" dirty="0">
              <a:solidFill>
                <a:prstClr val="white"/>
              </a:solidFill>
              <a:latin typeface="Calibri"/>
            </a:endParaRPr>
          </a:p>
          <a:p>
            <a:pPr defTabSz="1507937">
              <a:defRPr/>
            </a:pPr>
            <a:r>
              <a:rPr lang="en-GB" sz="2800" b="1" dirty="0">
                <a:solidFill>
                  <a:prstClr val="white"/>
                </a:solidFill>
                <a:latin typeface="Calibri"/>
              </a:rPr>
              <a:t>Advocacy/building momentum:</a:t>
            </a:r>
          </a:p>
          <a:p>
            <a:pPr marL="565476" indent="-565476" defTabSz="1507937">
              <a:buFont typeface="Arial" panose="020B0604020202020204" pitchFamily="34" charset="0"/>
              <a:buChar char="•"/>
              <a:defRPr/>
            </a:pPr>
            <a:r>
              <a:rPr lang="en-GB" sz="2800" dirty="0">
                <a:solidFill>
                  <a:prstClr val="white"/>
                </a:solidFill>
                <a:latin typeface="Calibri"/>
              </a:rPr>
              <a:t>Been able to build strong momentum and high advocacy through consistent promotion of campaigns. </a:t>
            </a:r>
          </a:p>
        </p:txBody>
      </p:sp>
      <p:pic>
        <p:nvPicPr>
          <p:cNvPr id="8" name="Picture 7">
            <a:extLst>
              <a:ext uri="{FF2B5EF4-FFF2-40B4-BE49-F238E27FC236}">
                <a16:creationId xmlns:a16="http://schemas.microsoft.com/office/drawing/2014/main" id="{7E46E0E4-E0FC-41D2-DE64-6FE88CB4A6D3}"/>
              </a:ext>
            </a:extLst>
          </p:cNvPr>
          <p:cNvPicPr>
            <a:picLocks noChangeAspect="1"/>
          </p:cNvPicPr>
          <p:nvPr/>
        </p:nvPicPr>
        <p:blipFill>
          <a:blip r:embed="rId3">
            <a:extLst>
              <a:ext uri="{28A0092B-C50C-407E-A947-70E740481C1C}">
                <a14:useLocalDpi xmlns:a14="http://schemas.microsoft.com/office/drawing/2010/main" val="0"/>
              </a:ext>
            </a:extLst>
          </a:blip>
          <a:srcRect l="9830" t="28740" r="24125" b="28510"/>
          <a:stretch>
            <a:fillRect/>
          </a:stretch>
        </p:blipFill>
        <p:spPr>
          <a:xfrm>
            <a:off x="15425482" y="5655469"/>
            <a:ext cx="4145675" cy="4769755"/>
          </a:xfrm>
          <a:prstGeom prst="rect">
            <a:avLst/>
          </a:prstGeom>
        </p:spPr>
      </p:pic>
      <p:sp>
        <p:nvSpPr>
          <p:cNvPr id="10" name="Rectangle 9">
            <a:extLst>
              <a:ext uri="{FF2B5EF4-FFF2-40B4-BE49-F238E27FC236}">
                <a16:creationId xmlns:a16="http://schemas.microsoft.com/office/drawing/2014/main" id="{9EC93563-3633-8915-45BF-CDF905E91DDF}"/>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Businesspeople lounging together in office">
            <a:extLst>
              <a:ext uri="{FF2B5EF4-FFF2-40B4-BE49-F238E27FC236}">
                <a16:creationId xmlns:a16="http://schemas.microsoft.com/office/drawing/2014/main" id="{81C6BF3C-3C5F-CA12-4E2F-1D01AF295E23}"/>
              </a:ext>
            </a:extLst>
          </p:cNvPr>
          <p:cNvPicPr>
            <a:picLocks noChangeAspect="1"/>
          </p:cNvPicPr>
          <p:nvPr/>
        </p:nvPicPr>
        <p:blipFill>
          <a:blip r:embed="rId4">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0C9AE09-F674-2FB3-6EE4-1A6F4BBB07FA}"/>
              </a:ext>
            </a:extLst>
          </p:cNvPr>
          <p:cNvPicPr>
            <a:picLocks noChangeAspect="1"/>
          </p:cNvPicPr>
          <p:nvPr/>
        </p:nvPicPr>
        <p:blipFill>
          <a:blip r:embed="rId5"/>
          <a:stretch>
            <a:fillRect/>
          </a:stretch>
        </p:blipFill>
        <p:spPr>
          <a:xfrm>
            <a:off x="232153" y="676956"/>
            <a:ext cx="2671237" cy="727486"/>
          </a:xfrm>
          <a:prstGeom prst="rect">
            <a:avLst/>
          </a:prstGeom>
        </p:spPr>
      </p:pic>
    </p:spTree>
    <p:extLst>
      <p:ext uri="{BB962C8B-B14F-4D97-AF65-F5344CB8AC3E}">
        <p14:creationId xmlns:p14="http://schemas.microsoft.com/office/powerpoint/2010/main" val="1017265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F806-DB5C-CD2B-5861-63D5BBFBBA1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721270C-18C6-E318-BD9A-9E8F10EAC5D7}"/>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Businesspeople lounging together in office">
            <a:extLst>
              <a:ext uri="{FF2B5EF4-FFF2-40B4-BE49-F238E27FC236}">
                <a16:creationId xmlns:a16="http://schemas.microsoft.com/office/drawing/2014/main" id="{5D73CF88-E713-6DDF-E9C2-F7DABEB27558}"/>
              </a:ext>
            </a:extLst>
          </p:cNvPr>
          <p:cNvPicPr>
            <a:picLocks noChangeAspect="1"/>
          </p:cNvPicPr>
          <p:nvPr/>
        </p:nvPicPr>
        <p:blipFill>
          <a:blip r:embed="rId2">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34116C95-DAF6-CA6D-AC23-17283CBFDA4A}"/>
              </a:ext>
            </a:extLst>
          </p:cNvPr>
          <p:cNvSpPr txBox="1"/>
          <p:nvPr/>
        </p:nvSpPr>
        <p:spPr>
          <a:xfrm>
            <a:off x="4187372" y="5192065"/>
            <a:ext cx="12774294" cy="830997"/>
          </a:xfrm>
          <a:prstGeom prst="rect">
            <a:avLst/>
          </a:prstGeom>
          <a:noFill/>
        </p:spPr>
        <p:txBody>
          <a:bodyPr wrap="square">
            <a:spAutoFit/>
          </a:bodyPr>
          <a:lstStyle/>
          <a:p>
            <a:r>
              <a:rPr lang="en-GB" sz="4800" dirty="0">
                <a:solidFill>
                  <a:schemeClr val="bg1"/>
                </a:solidFill>
              </a:rPr>
              <a:t>What does a ‘trusted partnership’ look like to you?</a:t>
            </a:r>
          </a:p>
        </p:txBody>
      </p:sp>
      <p:sp>
        <p:nvSpPr>
          <p:cNvPr id="3" name="TextBox 2">
            <a:extLst>
              <a:ext uri="{FF2B5EF4-FFF2-40B4-BE49-F238E27FC236}">
                <a16:creationId xmlns:a16="http://schemas.microsoft.com/office/drawing/2014/main" id="{A7752167-52C2-5F18-CCC1-0B15229811F3}"/>
              </a:ext>
            </a:extLst>
          </p:cNvPr>
          <p:cNvSpPr txBox="1"/>
          <p:nvPr/>
        </p:nvSpPr>
        <p:spPr>
          <a:xfrm>
            <a:off x="4187372" y="3441407"/>
            <a:ext cx="10050378" cy="1015663"/>
          </a:xfrm>
          <a:prstGeom prst="rect">
            <a:avLst/>
          </a:prstGeom>
          <a:noFill/>
        </p:spPr>
        <p:txBody>
          <a:bodyPr wrap="square">
            <a:spAutoFit/>
          </a:bodyPr>
          <a:lstStyle/>
          <a:p>
            <a:pPr fontAlgn="t">
              <a:buNone/>
            </a:pPr>
            <a:r>
              <a:rPr lang="en-US" sz="6000" b="1" i="0" dirty="0">
                <a:solidFill>
                  <a:schemeClr val="bg1"/>
                </a:solidFill>
                <a:effectLst/>
              </a:rPr>
              <a:t>Q&amp;A and discussion</a:t>
            </a:r>
          </a:p>
        </p:txBody>
      </p:sp>
    </p:spTree>
    <p:extLst>
      <p:ext uri="{BB962C8B-B14F-4D97-AF65-F5344CB8AC3E}">
        <p14:creationId xmlns:p14="http://schemas.microsoft.com/office/powerpoint/2010/main" val="406743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C4A009-6901-7812-9184-D9AF19B351B9}"/>
              </a:ext>
            </a:extLst>
          </p:cNvPr>
          <p:cNvSpPr/>
          <p:nvPr/>
        </p:nvSpPr>
        <p:spPr>
          <a:xfrm>
            <a:off x="4116073" y="6158161"/>
            <a:ext cx="4889835" cy="2929745"/>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ext Placeholder 1">
            <a:extLst>
              <a:ext uri="{FF2B5EF4-FFF2-40B4-BE49-F238E27FC236}">
                <a16:creationId xmlns:a16="http://schemas.microsoft.com/office/drawing/2014/main" id="{DFBF0BD1-DBB6-46A3-FEE1-CD3A31429841}"/>
              </a:ext>
            </a:extLst>
          </p:cNvPr>
          <p:cNvSpPr txBox="1">
            <a:spLocks noGrp="1"/>
          </p:cNvSpPr>
          <p:nvPr>
            <p:ph type="body" sz="quarter" idx="4294967295"/>
          </p:nvPr>
        </p:nvSpPr>
        <p:spPr>
          <a:xfrm>
            <a:off x="1428750" y="6477390"/>
            <a:ext cx="6983711" cy="1030336"/>
          </a:xfrm>
          <a:prstGeom prst="rect">
            <a:avLst/>
          </a:prstGeom>
          <a:noFill/>
          <a:ln>
            <a:noFill/>
          </a:ln>
        </p:spPr>
        <p:txBody>
          <a:bodyPr vert="horz" wrap="square" lIns="91440" tIns="45720" rIns="91440" bIns="45720" anchor="t" anchorCtr="0" compatLnSpc="1">
            <a:noAutofit/>
          </a:bodyPr>
          <a:lstStyle/>
          <a:p>
            <a:endParaRPr lang="en-GB" dirty="0"/>
          </a:p>
          <a:p>
            <a:endParaRPr lang="en-GB" dirty="0"/>
          </a:p>
        </p:txBody>
      </p:sp>
      <p:sp>
        <p:nvSpPr>
          <p:cNvPr id="8" name="TextBox 7">
            <a:extLst>
              <a:ext uri="{FF2B5EF4-FFF2-40B4-BE49-F238E27FC236}">
                <a16:creationId xmlns:a16="http://schemas.microsoft.com/office/drawing/2014/main" id="{DC3D0C53-1547-0DF0-D668-6212CAF5A01E}"/>
              </a:ext>
            </a:extLst>
          </p:cNvPr>
          <p:cNvSpPr txBox="1"/>
          <p:nvPr/>
        </p:nvSpPr>
        <p:spPr>
          <a:xfrm>
            <a:off x="4455073" y="6477390"/>
            <a:ext cx="4299284" cy="2246769"/>
          </a:xfrm>
          <a:prstGeom prst="rect">
            <a:avLst/>
          </a:prstGeom>
          <a:noFill/>
        </p:spPr>
        <p:txBody>
          <a:bodyPr wrap="square">
            <a:spAutoFit/>
          </a:bodyPr>
          <a:lstStyle/>
          <a:p>
            <a:pPr fontAlgn="t">
              <a:buNone/>
            </a:pPr>
            <a:r>
              <a:rPr lang="en-US" sz="2800" b="1" i="0" dirty="0">
                <a:solidFill>
                  <a:srgbClr val="002060"/>
                </a:solidFill>
                <a:effectLst/>
              </a:rPr>
              <a:t>Introduction</a:t>
            </a:r>
          </a:p>
          <a:p>
            <a:pPr fontAlgn="t">
              <a:buNone/>
            </a:pPr>
            <a:r>
              <a:rPr lang="en-US" sz="2800" i="1" dirty="0">
                <a:solidFill>
                  <a:srgbClr val="002060"/>
                </a:solidFill>
                <a:effectLst/>
              </a:rPr>
              <a:t>5 minutes</a:t>
            </a:r>
          </a:p>
          <a:p>
            <a:pPr fontAlgn="t">
              <a:buNone/>
            </a:pPr>
            <a:endParaRPr lang="en-US" sz="2800" i="1" dirty="0">
              <a:solidFill>
                <a:srgbClr val="002060"/>
              </a:solidFill>
              <a:effectLst/>
            </a:endParaRPr>
          </a:p>
          <a:p>
            <a:pPr fontAlgn="t">
              <a:buNone/>
            </a:pPr>
            <a:r>
              <a:rPr lang="en-US" sz="2800" dirty="0">
                <a:solidFill>
                  <a:srgbClr val="002060"/>
                </a:solidFill>
              </a:rPr>
              <a:t>Please introduce yourselves in the chat!</a:t>
            </a:r>
            <a:endParaRPr lang="en-US" sz="2800" dirty="0">
              <a:solidFill>
                <a:srgbClr val="002060"/>
              </a:solidFill>
              <a:effectLst/>
            </a:endParaRPr>
          </a:p>
        </p:txBody>
      </p:sp>
      <p:sp>
        <p:nvSpPr>
          <p:cNvPr id="5" name="TextBox 4">
            <a:extLst>
              <a:ext uri="{FF2B5EF4-FFF2-40B4-BE49-F238E27FC236}">
                <a16:creationId xmlns:a16="http://schemas.microsoft.com/office/drawing/2014/main" id="{59D85E83-C85E-E39D-A716-6364424B90F5}"/>
              </a:ext>
            </a:extLst>
          </p:cNvPr>
          <p:cNvSpPr txBox="1"/>
          <p:nvPr/>
        </p:nvSpPr>
        <p:spPr>
          <a:xfrm>
            <a:off x="4123716" y="2223032"/>
            <a:ext cx="10050378" cy="1015663"/>
          </a:xfrm>
          <a:prstGeom prst="rect">
            <a:avLst/>
          </a:prstGeom>
          <a:noFill/>
        </p:spPr>
        <p:txBody>
          <a:bodyPr wrap="square">
            <a:spAutoFit/>
          </a:bodyPr>
          <a:lstStyle/>
          <a:p>
            <a:pPr fontAlgn="t">
              <a:buNone/>
            </a:pPr>
            <a:r>
              <a:rPr lang="en-US" sz="6000" b="1" i="0" dirty="0">
                <a:solidFill>
                  <a:schemeClr val="bg1"/>
                </a:solidFill>
                <a:effectLst/>
              </a:rPr>
              <a:t>Purpose of the Session</a:t>
            </a:r>
          </a:p>
        </p:txBody>
      </p:sp>
      <p:sp>
        <p:nvSpPr>
          <p:cNvPr id="6" name="Rectangle 5">
            <a:extLst>
              <a:ext uri="{FF2B5EF4-FFF2-40B4-BE49-F238E27FC236}">
                <a16:creationId xmlns:a16="http://schemas.microsoft.com/office/drawing/2014/main" id="{8C1A4FC3-9C74-5815-9498-AC254690B4BE}"/>
              </a:ext>
            </a:extLst>
          </p:cNvPr>
          <p:cNvSpPr/>
          <p:nvPr/>
        </p:nvSpPr>
        <p:spPr>
          <a:xfrm>
            <a:off x="14452446" y="6158161"/>
            <a:ext cx="4889834" cy="2929745"/>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3061BCE9-662D-E8B3-D5C6-F41025098AF6}"/>
              </a:ext>
            </a:extLst>
          </p:cNvPr>
          <p:cNvSpPr/>
          <p:nvPr/>
        </p:nvSpPr>
        <p:spPr>
          <a:xfrm>
            <a:off x="9284260" y="6158161"/>
            <a:ext cx="4889834" cy="29297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C49312BF-B704-C8BA-2F9C-E7436ADB49DB}"/>
              </a:ext>
            </a:extLst>
          </p:cNvPr>
          <p:cNvSpPr txBox="1"/>
          <p:nvPr/>
        </p:nvSpPr>
        <p:spPr>
          <a:xfrm>
            <a:off x="14768526" y="6527733"/>
            <a:ext cx="4257674" cy="2413994"/>
          </a:xfrm>
          <a:prstGeom prst="rect">
            <a:avLst/>
          </a:prstGeom>
          <a:noFill/>
        </p:spPr>
        <p:txBody>
          <a:bodyPr wrap="square">
            <a:spAutoFit/>
          </a:bodyPr>
          <a:lstStyle/>
          <a:p>
            <a:pPr fontAlgn="t">
              <a:buNone/>
            </a:pPr>
            <a:r>
              <a:rPr lang="en-US" sz="2800" b="1" dirty="0">
                <a:solidFill>
                  <a:srgbClr val="002060"/>
                </a:solidFill>
              </a:rPr>
              <a:t>Q&amp;A and discussion</a:t>
            </a:r>
            <a:endParaRPr lang="en-GB" sz="1050" i="1" dirty="0">
              <a:solidFill>
                <a:srgbClr val="002060"/>
              </a:solidFill>
            </a:endParaRPr>
          </a:p>
          <a:p>
            <a:pPr>
              <a:lnSpc>
                <a:spcPct val="115000"/>
              </a:lnSpc>
              <a:spcAft>
                <a:spcPts val="800"/>
              </a:spcAft>
              <a:buNone/>
            </a:pPr>
            <a:r>
              <a:rPr lang="en-GB" sz="2800" i="1" dirty="0">
                <a:solidFill>
                  <a:srgbClr val="002060"/>
                </a:solidFill>
              </a:rPr>
              <a:t>15-20 minutes</a:t>
            </a:r>
            <a:endParaRPr lang="en-GB" sz="2800" b="0" i="1" dirty="0">
              <a:solidFill>
                <a:srgbClr val="002060"/>
              </a:solidFill>
              <a:effectLst/>
            </a:endParaRPr>
          </a:p>
          <a:p>
            <a:pPr fontAlgn="t">
              <a:buNone/>
            </a:pPr>
            <a:endParaRPr lang="en-GB" sz="2800" dirty="0">
              <a:solidFill>
                <a:schemeClr val="accent1">
                  <a:lumMod val="50000"/>
                </a:schemeClr>
              </a:solidFill>
            </a:endParaRPr>
          </a:p>
          <a:p>
            <a:pPr fontAlgn="t">
              <a:buNone/>
            </a:pPr>
            <a:r>
              <a:rPr lang="en-GB" sz="2800" dirty="0">
                <a:solidFill>
                  <a:schemeClr val="accent1">
                    <a:lumMod val="50000"/>
                  </a:schemeClr>
                </a:solidFill>
              </a:rPr>
              <a:t>Add your thoughts to </a:t>
            </a:r>
            <a:r>
              <a:rPr lang="en-GB" sz="2800">
                <a:solidFill>
                  <a:schemeClr val="accent1">
                    <a:lumMod val="50000"/>
                  </a:schemeClr>
                </a:solidFill>
              </a:rPr>
              <a:t>the chat </a:t>
            </a:r>
            <a:endParaRPr lang="en-GB" sz="2800" dirty="0">
              <a:solidFill>
                <a:schemeClr val="accent1">
                  <a:lumMod val="50000"/>
                </a:schemeClr>
              </a:solidFill>
            </a:endParaRPr>
          </a:p>
        </p:txBody>
      </p:sp>
      <p:sp>
        <p:nvSpPr>
          <p:cNvPr id="10" name="TextBox 9">
            <a:extLst>
              <a:ext uri="{FF2B5EF4-FFF2-40B4-BE49-F238E27FC236}">
                <a16:creationId xmlns:a16="http://schemas.microsoft.com/office/drawing/2014/main" id="{7DE2E2D3-1046-04CF-CFEA-B9D844B6D7C6}"/>
              </a:ext>
            </a:extLst>
          </p:cNvPr>
          <p:cNvSpPr txBox="1"/>
          <p:nvPr/>
        </p:nvSpPr>
        <p:spPr>
          <a:xfrm>
            <a:off x="9546691" y="6518518"/>
            <a:ext cx="4399666" cy="2185855"/>
          </a:xfrm>
          <a:prstGeom prst="rect">
            <a:avLst/>
          </a:prstGeom>
          <a:noFill/>
        </p:spPr>
        <p:txBody>
          <a:bodyPr wrap="square">
            <a:spAutoFit/>
          </a:bodyPr>
          <a:lstStyle/>
          <a:p>
            <a:pPr fontAlgn="t">
              <a:buNone/>
            </a:pPr>
            <a:r>
              <a:rPr lang="en-GB" sz="2800" b="1" i="0" dirty="0">
                <a:solidFill>
                  <a:srgbClr val="002060"/>
                </a:solidFill>
                <a:effectLst/>
              </a:rPr>
              <a:t>Case studies</a:t>
            </a:r>
          </a:p>
          <a:p>
            <a:pPr>
              <a:lnSpc>
                <a:spcPct val="115000"/>
              </a:lnSpc>
              <a:spcAft>
                <a:spcPts val="800"/>
              </a:spcAft>
              <a:buNone/>
            </a:pPr>
            <a:r>
              <a:rPr lang="en-GB" sz="2800" i="1" dirty="0">
                <a:solidFill>
                  <a:srgbClr val="002060"/>
                </a:solidFill>
              </a:rPr>
              <a:t>20-25 minutes</a:t>
            </a:r>
          </a:p>
          <a:p>
            <a:pPr>
              <a:lnSpc>
                <a:spcPct val="115000"/>
              </a:lnSpc>
              <a:spcAft>
                <a:spcPts val="800"/>
              </a:spcAft>
              <a:buNone/>
            </a:pPr>
            <a:endParaRPr lang="en-GB" sz="2800" b="0" i="1" dirty="0">
              <a:solidFill>
                <a:srgbClr val="002060"/>
              </a:solidFill>
              <a:effectLst/>
            </a:endParaRPr>
          </a:p>
          <a:p>
            <a:pPr>
              <a:lnSpc>
                <a:spcPct val="115000"/>
              </a:lnSpc>
              <a:spcAft>
                <a:spcPts val="800"/>
              </a:spcAft>
              <a:buNone/>
            </a:pPr>
            <a:endParaRPr lang="en-GB" sz="2800" b="0" i="1" dirty="0">
              <a:solidFill>
                <a:srgbClr val="002060"/>
              </a:solidFill>
              <a:effectLst/>
            </a:endParaRPr>
          </a:p>
        </p:txBody>
      </p:sp>
      <p:sp>
        <p:nvSpPr>
          <p:cNvPr id="11" name="Rectangle 10">
            <a:extLst>
              <a:ext uri="{FF2B5EF4-FFF2-40B4-BE49-F238E27FC236}">
                <a16:creationId xmlns:a16="http://schemas.microsoft.com/office/drawing/2014/main" id="{81E7E7D2-67F9-23C9-80A2-ADDA46F4812E}"/>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Businesspeople lounging together in office">
            <a:extLst>
              <a:ext uri="{FF2B5EF4-FFF2-40B4-BE49-F238E27FC236}">
                <a16:creationId xmlns:a16="http://schemas.microsoft.com/office/drawing/2014/main" id="{989DDA60-DC36-6289-1861-4F3296040A09}"/>
              </a:ext>
            </a:extLst>
          </p:cNvPr>
          <p:cNvPicPr>
            <a:picLocks noChangeAspect="1"/>
          </p:cNvPicPr>
          <p:nvPr/>
        </p:nvPicPr>
        <p:blipFill>
          <a:blip r:embed="rId2">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E89A4F3A-0460-C795-A9BD-167008263B16}"/>
              </a:ext>
            </a:extLst>
          </p:cNvPr>
          <p:cNvSpPr txBox="1"/>
          <p:nvPr/>
        </p:nvSpPr>
        <p:spPr>
          <a:xfrm>
            <a:off x="3995378" y="4344605"/>
            <a:ext cx="14276579" cy="1077218"/>
          </a:xfrm>
          <a:prstGeom prst="rect">
            <a:avLst/>
          </a:prstGeom>
          <a:noFill/>
        </p:spPr>
        <p:txBody>
          <a:bodyPr wrap="square">
            <a:spAutoFit/>
          </a:bodyPr>
          <a:lstStyle/>
          <a:p>
            <a:pPr marL="457200" indent="-457200">
              <a:buFont typeface="Arial" panose="020B0604020202020204" pitchFamily="34" charset="0"/>
              <a:buChar char="•"/>
            </a:pPr>
            <a:r>
              <a:rPr lang="en-GB" sz="3200" dirty="0">
                <a:solidFill>
                  <a:schemeClr val="bg1"/>
                </a:solidFill>
                <a:effectLst/>
                <a:latin typeface="Calibri" panose="020F0502020204030204" pitchFamily="34" charset="0"/>
                <a:ea typeface="Aptos" panose="020B0004020202020204" pitchFamily="34" charset="0"/>
              </a:rPr>
              <a:t>The importance of making positive employer connections.</a:t>
            </a:r>
          </a:p>
          <a:p>
            <a:pPr marL="457200" indent="-457200">
              <a:buFont typeface="Arial" panose="020B0604020202020204" pitchFamily="34" charset="0"/>
              <a:buChar char="•"/>
            </a:pPr>
            <a:r>
              <a:rPr lang="en-GB" sz="3200" dirty="0">
                <a:solidFill>
                  <a:schemeClr val="bg1"/>
                </a:solidFill>
                <a:effectLst/>
                <a:latin typeface="Calibri" panose="020F0502020204030204" pitchFamily="34" charset="0"/>
                <a:ea typeface="Aptos" panose="020B0004020202020204" pitchFamily="34" charset="0"/>
              </a:rPr>
              <a:t>Committing to connections by actively developing partnerships.</a:t>
            </a:r>
            <a:endParaRPr lang="en-GB" sz="3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492C-4512-4588-B91B-C7790E964F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0EB0DC-81A3-EE45-8F8F-C447EDEF8C52}"/>
              </a:ext>
            </a:extLst>
          </p:cNvPr>
          <p:cNvSpPr txBox="1">
            <a:spLocks noGrp="1"/>
          </p:cNvSpPr>
          <p:nvPr>
            <p:ph type="body" sz="quarter" idx="4294967295"/>
          </p:nvPr>
        </p:nvSpPr>
        <p:spPr>
          <a:xfrm>
            <a:off x="1428750" y="6477390"/>
            <a:ext cx="6983711" cy="1030336"/>
          </a:xfrm>
          <a:prstGeom prst="rect">
            <a:avLst/>
          </a:prstGeom>
          <a:noFill/>
          <a:ln>
            <a:noFill/>
          </a:ln>
        </p:spPr>
        <p:txBody>
          <a:bodyPr vert="horz" wrap="square" lIns="91440" tIns="45720" rIns="91440" bIns="45720" anchor="t" anchorCtr="0" compatLnSpc="1">
            <a:noAutofit/>
          </a:bodyPr>
          <a:lstStyle/>
          <a:p>
            <a:endParaRPr lang="en-GB" dirty="0"/>
          </a:p>
          <a:p>
            <a:endParaRPr lang="en-GB" dirty="0"/>
          </a:p>
        </p:txBody>
      </p:sp>
      <p:sp>
        <p:nvSpPr>
          <p:cNvPr id="11" name="Rectangle 10">
            <a:extLst>
              <a:ext uri="{FF2B5EF4-FFF2-40B4-BE49-F238E27FC236}">
                <a16:creationId xmlns:a16="http://schemas.microsoft.com/office/drawing/2014/main" id="{2CEFF8D4-A9E7-90D4-50B6-4765562B5ACA}"/>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Businesspeople lounging together in office">
            <a:extLst>
              <a:ext uri="{FF2B5EF4-FFF2-40B4-BE49-F238E27FC236}">
                <a16:creationId xmlns:a16="http://schemas.microsoft.com/office/drawing/2014/main" id="{43355A5B-B9E2-9944-D9BF-899116B304F0}"/>
              </a:ext>
            </a:extLst>
          </p:cNvPr>
          <p:cNvPicPr>
            <a:picLocks noChangeAspect="1"/>
          </p:cNvPicPr>
          <p:nvPr/>
        </p:nvPicPr>
        <p:blipFill>
          <a:blip r:embed="rId2">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68936F61-925D-B609-3BF5-EA3085D297E3}"/>
              </a:ext>
            </a:extLst>
          </p:cNvPr>
          <p:cNvGrpSpPr/>
          <p:nvPr/>
        </p:nvGrpSpPr>
        <p:grpSpPr>
          <a:xfrm>
            <a:off x="5535528" y="3442594"/>
            <a:ext cx="12479755" cy="5871663"/>
            <a:chOff x="4364455" y="3015661"/>
            <a:chExt cx="12479755" cy="5871663"/>
          </a:xfrm>
        </p:grpSpPr>
        <p:sp>
          <p:nvSpPr>
            <p:cNvPr id="6" name="Rectangle 5">
              <a:extLst>
                <a:ext uri="{FF2B5EF4-FFF2-40B4-BE49-F238E27FC236}">
                  <a16:creationId xmlns:a16="http://schemas.microsoft.com/office/drawing/2014/main" id="{9A4F2498-399B-8ABE-68E4-01030D11F853}"/>
                </a:ext>
              </a:extLst>
            </p:cNvPr>
            <p:cNvSpPr/>
            <p:nvPr/>
          </p:nvSpPr>
          <p:spPr>
            <a:xfrm>
              <a:off x="5099925" y="3254033"/>
              <a:ext cx="11744285" cy="5633291"/>
            </a:xfrm>
            <a:prstGeom prst="rect">
              <a:avLst/>
            </a:prstGeom>
            <a:solidFill>
              <a:schemeClr val="accent1">
                <a:lumMod val="40000"/>
                <a:lumOff val="6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6D13063-155F-6F99-D06E-C365DF8A7374}"/>
                </a:ext>
              </a:extLst>
            </p:cNvPr>
            <p:cNvPicPr>
              <a:picLocks noChangeAspect="1"/>
            </p:cNvPicPr>
            <p:nvPr/>
          </p:nvPicPr>
          <p:blipFill>
            <a:blip r:embed="rId3"/>
            <a:stretch>
              <a:fillRect/>
            </a:stretch>
          </p:blipFill>
          <p:spPr>
            <a:xfrm>
              <a:off x="4605087" y="3045487"/>
              <a:ext cx="11983098" cy="5633291"/>
            </a:xfrm>
            <a:prstGeom prst="rect">
              <a:avLst/>
            </a:prstGeom>
          </p:spPr>
        </p:pic>
        <p:sp>
          <p:nvSpPr>
            <p:cNvPr id="7" name="Rectangle 6">
              <a:extLst>
                <a:ext uri="{FF2B5EF4-FFF2-40B4-BE49-F238E27FC236}">
                  <a16:creationId xmlns:a16="http://schemas.microsoft.com/office/drawing/2014/main" id="{603AA44A-BA38-AF0A-0E4B-C79DB215E275}"/>
                </a:ext>
              </a:extLst>
            </p:cNvPr>
            <p:cNvSpPr/>
            <p:nvPr/>
          </p:nvSpPr>
          <p:spPr>
            <a:xfrm>
              <a:off x="4605087" y="3015661"/>
              <a:ext cx="11744285" cy="1788061"/>
            </a:xfrm>
            <a:prstGeom prst="rect">
              <a:avLst/>
            </a:prstGeom>
            <a:solidFill>
              <a:srgbClr val="FFFF00">
                <a:alpha val="23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87D2A79-AFD2-4BE3-79BE-9103EFA9055B}"/>
                </a:ext>
              </a:extLst>
            </p:cNvPr>
            <p:cNvSpPr/>
            <p:nvPr/>
          </p:nvSpPr>
          <p:spPr>
            <a:xfrm>
              <a:off x="4364455" y="6790078"/>
              <a:ext cx="11744285" cy="1788061"/>
            </a:xfrm>
            <a:prstGeom prst="rect">
              <a:avLst/>
            </a:prstGeom>
            <a:solidFill>
              <a:srgbClr val="FFFF00">
                <a:alpha val="23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15" name="Graphic 14" descr="Closed quotation mark outline">
            <a:extLst>
              <a:ext uri="{FF2B5EF4-FFF2-40B4-BE49-F238E27FC236}">
                <a16:creationId xmlns:a16="http://schemas.microsoft.com/office/drawing/2014/main" id="{AC7A40D9-1ACE-5807-4B4E-1FC0B018F7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813198" y="8308149"/>
            <a:ext cx="1393845" cy="1393845"/>
          </a:xfrm>
          <a:prstGeom prst="rect">
            <a:avLst/>
          </a:prstGeom>
        </p:spPr>
      </p:pic>
      <p:pic>
        <p:nvPicPr>
          <p:cNvPr id="17" name="Graphic 16" descr="Open quotation mark outline">
            <a:extLst>
              <a:ext uri="{FF2B5EF4-FFF2-40B4-BE49-F238E27FC236}">
                <a16:creationId xmlns:a16="http://schemas.microsoft.com/office/drawing/2014/main" id="{C2249D47-9173-9B88-37FC-E797A013FD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54021" y="2950490"/>
            <a:ext cx="1460952" cy="1460952"/>
          </a:xfrm>
          <a:prstGeom prst="rect">
            <a:avLst/>
          </a:prstGeom>
        </p:spPr>
      </p:pic>
    </p:spTree>
    <p:extLst>
      <p:ext uri="{BB962C8B-B14F-4D97-AF65-F5344CB8AC3E}">
        <p14:creationId xmlns:p14="http://schemas.microsoft.com/office/powerpoint/2010/main" val="162685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4CBC-C473-321C-97DC-F23B845874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3D2135-F113-FA22-2075-23727FF2CEEE}"/>
              </a:ext>
            </a:extLst>
          </p:cNvPr>
          <p:cNvSpPr txBox="1">
            <a:spLocks noGrp="1"/>
          </p:cNvSpPr>
          <p:nvPr>
            <p:ph type="body" sz="quarter" idx="4294967295"/>
          </p:nvPr>
        </p:nvSpPr>
        <p:spPr>
          <a:xfrm>
            <a:off x="1428750" y="6477390"/>
            <a:ext cx="6983711" cy="1030336"/>
          </a:xfrm>
          <a:prstGeom prst="rect">
            <a:avLst/>
          </a:prstGeom>
          <a:noFill/>
          <a:ln>
            <a:noFill/>
          </a:ln>
        </p:spPr>
        <p:txBody>
          <a:bodyPr vert="horz" wrap="square" lIns="91440" tIns="45720" rIns="91440" bIns="45720" anchor="t" anchorCtr="0" compatLnSpc="1">
            <a:noAutofit/>
          </a:bodyPr>
          <a:lstStyle/>
          <a:p>
            <a:endParaRPr lang="en-GB" dirty="0"/>
          </a:p>
          <a:p>
            <a:endParaRPr lang="en-GB" dirty="0"/>
          </a:p>
        </p:txBody>
      </p:sp>
      <p:sp>
        <p:nvSpPr>
          <p:cNvPr id="11" name="Rectangle 10">
            <a:extLst>
              <a:ext uri="{FF2B5EF4-FFF2-40B4-BE49-F238E27FC236}">
                <a16:creationId xmlns:a16="http://schemas.microsoft.com/office/drawing/2014/main" id="{B62710DA-35D8-02B6-C06E-8220DB37FD18}"/>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Businesspeople lounging together in office">
            <a:extLst>
              <a:ext uri="{FF2B5EF4-FFF2-40B4-BE49-F238E27FC236}">
                <a16:creationId xmlns:a16="http://schemas.microsoft.com/office/drawing/2014/main" id="{2BCB43C0-CA21-81CC-933D-DBED7F9AF999}"/>
              </a:ext>
            </a:extLst>
          </p:cNvPr>
          <p:cNvPicPr>
            <a:picLocks noChangeAspect="1"/>
          </p:cNvPicPr>
          <p:nvPr/>
        </p:nvPicPr>
        <p:blipFill>
          <a:blip r:embed="rId2">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sp>
        <p:nvSpPr>
          <p:cNvPr id="3" name="Rectangle 1">
            <a:extLst>
              <a:ext uri="{FF2B5EF4-FFF2-40B4-BE49-F238E27FC236}">
                <a16:creationId xmlns:a16="http://schemas.microsoft.com/office/drawing/2014/main" id="{38403FC4-9BAB-E5D5-F2D3-9AB585564A41}"/>
              </a:ext>
            </a:extLst>
          </p:cNvPr>
          <p:cNvSpPr>
            <a:spLocks noChangeArrowheads="1"/>
          </p:cNvSpPr>
          <p:nvPr/>
        </p:nvSpPr>
        <p:spPr bwMode="auto">
          <a:xfrm>
            <a:off x="4088091" y="2633153"/>
            <a:ext cx="8648740" cy="81363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bg1"/>
                </a:solidFill>
                <a:effectLst/>
                <a:latin typeface="+mn-lt"/>
              </a:rPr>
              <a:t>Operational Best Practices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latin typeface="+mn-lt"/>
            </a:endParaRPr>
          </a:p>
          <a:p>
            <a:r>
              <a:rPr lang="en-US" altLang="en-US" sz="2800" b="1" dirty="0">
                <a:solidFill>
                  <a:schemeClr val="bg1"/>
                </a:solidFill>
                <a:latin typeface="+mn-lt"/>
              </a:rPr>
              <a:t>Cornerstone Employers:</a:t>
            </a:r>
            <a:r>
              <a:rPr lang="en-US" altLang="en-US" sz="2800" dirty="0">
                <a:solidFill>
                  <a:schemeClr val="bg1"/>
                </a:solidFill>
                <a:latin typeface="+mn-lt"/>
              </a:rPr>
              <a:t> </a:t>
            </a:r>
            <a:r>
              <a:rPr lang="en-US" altLang="en-US" sz="2800" i="1" dirty="0">
                <a:solidFill>
                  <a:schemeClr val="bg1"/>
                </a:solidFill>
                <a:latin typeface="+mn-lt"/>
              </a:rPr>
              <a:t>Engage with local Cornerstone Employers to access high-quality, strategic partnerships.</a:t>
            </a:r>
          </a:p>
          <a:p>
            <a:endParaRPr lang="en-US" altLang="en-US" sz="2800" dirty="0">
              <a:solidFill>
                <a:schemeClr val="bg1"/>
              </a:solidFill>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bg1"/>
                </a:solidFill>
                <a:effectLst/>
                <a:latin typeface="+mn-lt"/>
              </a:rPr>
              <a:t>Make it Simple:</a:t>
            </a:r>
            <a:r>
              <a:rPr kumimoji="0" lang="en-US" altLang="en-US" sz="2800" b="0" i="0" u="none" strike="noStrike" cap="none" normalizeH="0" baseline="0" dirty="0">
                <a:ln>
                  <a:noFill/>
                </a:ln>
                <a:solidFill>
                  <a:schemeClr val="bg1"/>
                </a:solidFill>
                <a:effectLst/>
                <a:latin typeface="+mn-lt"/>
              </a:rPr>
              <a:t> </a:t>
            </a:r>
            <a:r>
              <a:rPr kumimoji="0" lang="en-US" altLang="en-US" sz="2800" b="0" i="1" u="none" strike="noStrike" cap="none" normalizeH="0" baseline="0" dirty="0">
                <a:ln>
                  <a:noFill/>
                </a:ln>
                <a:solidFill>
                  <a:schemeClr val="bg1"/>
                </a:solidFill>
                <a:effectLst/>
                <a:latin typeface="+mn-lt"/>
              </a:rPr>
              <a:t>Provide clear, concise information and, for SMEs, keep requests to 90 minutes or less.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bg1"/>
                </a:solidFill>
                <a:effectLst/>
                <a:latin typeface="+mn-lt"/>
              </a:rPr>
              <a:t>Create Meaningful Experiences:</a:t>
            </a:r>
            <a:r>
              <a:rPr kumimoji="0" lang="en-US" altLang="en-US" sz="2800" b="0" i="0" u="none" strike="noStrike" cap="none" normalizeH="0" baseline="0" dirty="0">
                <a:ln>
                  <a:noFill/>
                </a:ln>
                <a:solidFill>
                  <a:schemeClr val="bg1"/>
                </a:solidFill>
                <a:effectLst/>
                <a:latin typeface="+mn-lt"/>
              </a:rPr>
              <a:t> </a:t>
            </a:r>
            <a:r>
              <a:rPr lang="en-US" altLang="en-US" sz="2800" i="1" dirty="0">
                <a:solidFill>
                  <a:schemeClr val="bg1"/>
                </a:solidFill>
                <a:latin typeface="+mn-lt"/>
              </a:rPr>
              <a:t>Opportunities for </a:t>
            </a:r>
            <a:r>
              <a:rPr kumimoji="0" lang="en-US" altLang="en-US" sz="2800" b="0" i="1" u="none" strike="noStrike" cap="none" normalizeH="0" baseline="0" dirty="0">
                <a:ln>
                  <a:noFill/>
                </a:ln>
                <a:solidFill>
                  <a:schemeClr val="bg1"/>
                </a:solidFill>
                <a:effectLst/>
                <a:latin typeface="+mn-lt"/>
              </a:rPr>
              <a:t>active engagement like workshops or mentoring.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bg1"/>
                </a:solidFill>
                <a:effectLst/>
                <a:latin typeface="+mn-lt"/>
              </a:rPr>
              <a:t>Prepare Both Sides:</a:t>
            </a:r>
            <a:r>
              <a:rPr kumimoji="0" lang="en-US" altLang="en-US" sz="2800" b="0" i="0" u="none" strike="noStrike" cap="none" normalizeH="0" baseline="0" dirty="0">
                <a:ln>
                  <a:noFill/>
                </a:ln>
                <a:solidFill>
                  <a:schemeClr val="bg1"/>
                </a:solidFill>
                <a:effectLst/>
                <a:latin typeface="+mn-lt"/>
              </a:rPr>
              <a:t> </a:t>
            </a:r>
            <a:r>
              <a:rPr kumimoji="0" lang="en-US" altLang="en-US" sz="2800" b="0" i="1" u="none" strike="noStrike" cap="none" normalizeH="0" baseline="0" dirty="0">
                <a:ln>
                  <a:noFill/>
                </a:ln>
                <a:solidFill>
                  <a:schemeClr val="bg1"/>
                </a:solidFill>
                <a:effectLst/>
                <a:latin typeface="+mn-lt"/>
              </a:rPr>
              <a:t>Brief employers on the pupils, objectives, and the Gatsby Benchmarks, and ensure teachers participate in the interaction.</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bg1"/>
                </a:solidFill>
                <a:effectLst/>
                <a:latin typeface="+mn-lt"/>
              </a:rPr>
              <a:t>Evaluate Impact:</a:t>
            </a:r>
            <a:r>
              <a:rPr kumimoji="0" lang="en-US" altLang="en-US" sz="2800" b="0" i="0" u="none" strike="noStrike" cap="none" normalizeH="0" baseline="0" dirty="0">
                <a:ln>
                  <a:noFill/>
                </a:ln>
                <a:solidFill>
                  <a:schemeClr val="bg1"/>
                </a:solidFill>
                <a:effectLst/>
                <a:latin typeface="+mn-lt"/>
              </a:rPr>
              <a:t> </a:t>
            </a:r>
            <a:r>
              <a:rPr kumimoji="0" lang="en-US" altLang="en-US" sz="2800" b="0" i="1" u="none" strike="noStrike" cap="none" normalizeH="0" baseline="0" dirty="0">
                <a:ln>
                  <a:noFill/>
                </a:ln>
                <a:solidFill>
                  <a:schemeClr val="bg1"/>
                </a:solidFill>
                <a:effectLst/>
                <a:latin typeface="+mn-lt"/>
              </a:rPr>
              <a:t>Use the Future Skills Questionnaire in Compass+ to measure the impact on student confidence and career awareness. </a:t>
            </a:r>
            <a:endParaRPr kumimoji="0" lang="en-US" altLang="en-US" sz="2800" b="1" i="1"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A00C046A-CEA7-3C5C-4C80-3D3AEE5841FF}"/>
              </a:ext>
            </a:extLst>
          </p:cNvPr>
          <p:cNvPicPr>
            <a:picLocks noChangeAspect="1"/>
          </p:cNvPicPr>
          <p:nvPr/>
        </p:nvPicPr>
        <p:blipFill>
          <a:blip r:embed="rId3"/>
          <a:stretch>
            <a:fillRect/>
          </a:stretch>
        </p:blipFill>
        <p:spPr>
          <a:xfrm>
            <a:off x="13427242" y="2723813"/>
            <a:ext cx="6128932" cy="7955019"/>
          </a:xfrm>
          <a:prstGeom prst="rect">
            <a:avLst/>
          </a:prstGeom>
        </p:spPr>
      </p:pic>
    </p:spTree>
    <p:extLst>
      <p:ext uri="{BB962C8B-B14F-4D97-AF65-F5344CB8AC3E}">
        <p14:creationId xmlns:p14="http://schemas.microsoft.com/office/powerpoint/2010/main" val="311188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D4213-04BE-BF3F-E11A-F388D646380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918ED7D-7918-3DB2-B1C7-A1755732B44A}"/>
              </a:ext>
            </a:extLst>
          </p:cNvPr>
          <p:cNvSpPr/>
          <p:nvPr/>
        </p:nvSpPr>
        <p:spPr>
          <a:xfrm>
            <a:off x="3821203" y="6762375"/>
            <a:ext cx="13140464" cy="4066047"/>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ext Placeholder 1">
            <a:extLst>
              <a:ext uri="{FF2B5EF4-FFF2-40B4-BE49-F238E27FC236}">
                <a16:creationId xmlns:a16="http://schemas.microsoft.com/office/drawing/2014/main" id="{3728BA9C-47B9-0261-8E4A-ADB8A3684B94}"/>
              </a:ext>
            </a:extLst>
          </p:cNvPr>
          <p:cNvSpPr txBox="1">
            <a:spLocks noGrp="1"/>
          </p:cNvSpPr>
          <p:nvPr>
            <p:ph type="body" sz="quarter" idx="4294967295"/>
          </p:nvPr>
        </p:nvSpPr>
        <p:spPr>
          <a:xfrm>
            <a:off x="1428750" y="6477390"/>
            <a:ext cx="6983711" cy="1030336"/>
          </a:xfrm>
          <a:prstGeom prst="rect">
            <a:avLst/>
          </a:prstGeom>
          <a:noFill/>
          <a:ln>
            <a:noFill/>
          </a:ln>
        </p:spPr>
        <p:txBody>
          <a:bodyPr vert="horz" wrap="square" lIns="91440" tIns="45720" rIns="91440" bIns="45720" anchor="t" anchorCtr="0" compatLnSpc="1">
            <a:noAutofit/>
          </a:bodyPr>
          <a:lstStyle/>
          <a:p>
            <a:endParaRPr lang="en-GB" dirty="0"/>
          </a:p>
          <a:p>
            <a:endParaRPr lang="en-GB" dirty="0"/>
          </a:p>
        </p:txBody>
      </p:sp>
      <p:sp>
        <p:nvSpPr>
          <p:cNvPr id="11" name="Rectangle 10">
            <a:extLst>
              <a:ext uri="{FF2B5EF4-FFF2-40B4-BE49-F238E27FC236}">
                <a16:creationId xmlns:a16="http://schemas.microsoft.com/office/drawing/2014/main" id="{0FE0CD19-CAB6-9B30-EF4B-266962CA70AE}"/>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Businesspeople lounging together in office">
            <a:extLst>
              <a:ext uri="{FF2B5EF4-FFF2-40B4-BE49-F238E27FC236}">
                <a16:creationId xmlns:a16="http://schemas.microsoft.com/office/drawing/2014/main" id="{24E5A5B0-0C24-7496-AA6B-BD73EC320E48}"/>
              </a:ext>
            </a:extLst>
          </p:cNvPr>
          <p:cNvPicPr>
            <a:picLocks noChangeAspect="1"/>
          </p:cNvPicPr>
          <p:nvPr/>
        </p:nvPicPr>
        <p:blipFill>
          <a:blip r:embed="rId2">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4A50C903-8297-E586-B095-15EBF40C0454}"/>
              </a:ext>
            </a:extLst>
          </p:cNvPr>
          <p:cNvSpPr txBox="1"/>
          <p:nvPr/>
        </p:nvSpPr>
        <p:spPr>
          <a:xfrm>
            <a:off x="4187373" y="6994905"/>
            <a:ext cx="12774294" cy="3600986"/>
          </a:xfrm>
          <a:prstGeom prst="rect">
            <a:avLst/>
          </a:prstGeom>
          <a:noFill/>
        </p:spPr>
        <p:txBody>
          <a:bodyPr wrap="square">
            <a:spAutoFit/>
          </a:bodyPr>
          <a:lstStyle/>
          <a:p>
            <a:r>
              <a:rPr lang="en-GB" sz="3200" b="1" dirty="0">
                <a:solidFill>
                  <a:srgbClr val="026891"/>
                </a:solidFill>
              </a:rPr>
              <a:t>Example - Latimer Arts College</a:t>
            </a:r>
            <a:endParaRPr lang="en-GB" sz="3200" dirty="0">
              <a:solidFill>
                <a:srgbClr val="026891"/>
              </a:solidFill>
            </a:endParaRPr>
          </a:p>
          <a:p>
            <a:r>
              <a:rPr lang="en-GB" sz="3200" b="1" dirty="0">
                <a:solidFill>
                  <a:srgbClr val="026891"/>
                </a:solidFill>
              </a:rPr>
              <a:t>Employer Engagement/Teacher CPD Inset day: Friday 5</a:t>
            </a:r>
            <a:r>
              <a:rPr lang="en-GB" sz="3200" b="1" baseline="30000" dirty="0">
                <a:solidFill>
                  <a:srgbClr val="026891"/>
                </a:solidFill>
              </a:rPr>
              <a:t>th</a:t>
            </a:r>
            <a:r>
              <a:rPr lang="en-GB" sz="3200" b="1" dirty="0">
                <a:solidFill>
                  <a:srgbClr val="026891"/>
                </a:solidFill>
              </a:rPr>
              <a:t> December 2025</a:t>
            </a:r>
            <a:endParaRPr lang="en-GB" sz="3200" dirty="0">
              <a:solidFill>
                <a:srgbClr val="026891"/>
              </a:solidFill>
            </a:endParaRPr>
          </a:p>
          <a:p>
            <a:endParaRPr lang="en-GB" sz="3600" dirty="0">
              <a:solidFill>
                <a:srgbClr val="026891"/>
              </a:solidFill>
            </a:endParaRPr>
          </a:p>
          <a:p>
            <a:pPr marL="571500" indent="-571500">
              <a:buFont typeface="Arial" panose="020B0604020202020204" pitchFamily="34" charset="0"/>
              <a:buChar char="•"/>
            </a:pPr>
            <a:r>
              <a:rPr lang="en-GB" sz="3200" dirty="0">
                <a:solidFill>
                  <a:srgbClr val="026891"/>
                </a:solidFill>
              </a:rPr>
              <a:t>Head of Careers/Assistant Principal: Kerry Gallon</a:t>
            </a:r>
          </a:p>
          <a:p>
            <a:pPr marL="571500" indent="-571500">
              <a:buFont typeface="Arial" panose="020B0604020202020204" pitchFamily="34" charset="0"/>
              <a:buChar char="•"/>
            </a:pPr>
            <a:r>
              <a:rPr lang="en-GB" sz="3200" dirty="0">
                <a:solidFill>
                  <a:srgbClr val="026891"/>
                </a:solidFill>
              </a:rPr>
              <a:t>Careers Administrator: Vicky Stanyon</a:t>
            </a:r>
          </a:p>
          <a:p>
            <a:pPr marL="571500" indent="-571500">
              <a:buFont typeface="Arial" panose="020B0604020202020204" pitchFamily="34" charset="0"/>
              <a:buChar char="•"/>
            </a:pPr>
            <a:r>
              <a:rPr lang="en-GB" sz="3200" dirty="0">
                <a:solidFill>
                  <a:srgbClr val="026891"/>
                </a:solidFill>
              </a:rPr>
              <a:t>Industry Partner: </a:t>
            </a:r>
            <a:r>
              <a:rPr lang="en-GB" sz="3200" b="1" dirty="0">
                <a:solidFill>
                  <a:srgbClr val="026891"/>
                </a:solidFill>
              </a:rPr>
              <a:t>Vikki Overson</a:t>
            </a:r>
            <a:r>
              <a:rPr lang="en-GB" sz="3200" dirty="0">
                <a:solidFill>
                  <a:srgbClr val="026891"/>
                </a:solidFill>
              </a:rPr>
              <a:t>, Project Manager for Unilever</a:t>
            </a:r>
          </a:p>
          <a:p>
            <a:pPr marL="571500" indent="-571500">
              <a:buFont typeface="Arial" panose="020B0604020202020204" pitchFamily="34" charset="0"/>
              <a:buChar char="•"/>
            </a:pPr>
            <a:r>
              <a:rPr lang="en-GB" sz="3200" dirty="0">
                <a:solidFill>
                  <a:srgbClr val="026891"/>
                </a:solidFill>
              </a:rPr>
              <a:t>Careers Consultant: Claire Coles</a:t>
            </a:r>
          </a:p>
        </p:txBody>
      </p:sp>
    </p:spTree>
    <p:extLst>
      <p:ext uri="{BB962C8B-B14F-4D97-AF65-F5344CB8AC3E}">
        <p14:creationId xmlns:p14="http://schemas.microsoft.com/office/powerpoint/2010/main" val="24493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F11D0-D0DB-533A-23AA-8361F95073D9}"/>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A315DB1-F4C5-22C7-1355-7E2E8C2D769F}"/>
              </a:ext>
            </a:extLst>
          </p:cNvPr>
          <p:cNvGraphicFramePr/>
          <p:nvPr>
            <p:extLst>
              <p:ext uri="{D42A27DB-BD31-4B8C-83A1-F6EECF244321}">
                <p14:modId xmlns:p14="http://schemas.microsoft.com/office/powerpoint/2010/main" val="532206658"/>
              </p:ext>
            </p:extLst>
          </p:nvPr>
        </p:nvGraphicFramePr>
        <p:xfrm>
          <a:off x="449179" y="1299411"/>
          <a:ext cx="17509126" cy="9688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8AE34AC-0626-FC7C-649F-3016162199E5}"/>
              </a:ext>
            </a:extLst>
          </p:cNvPr>
          <p:cNvPicPr>
            <a:picLocks noChangeAspect="1"/>
          </p:cNvPicPr>
          <p:nvPr/>
        </p:nvPicPr>
        <p:blipFill>
          <a:blip r:embed="rId7"/>
          <a:stretch>
            <a:fillRect/>
          </a:stretch>
        </p:blipFill>
        <p:spPr>
          <a:xfrm>
            <a:off x="12015557" y="8512126"/>
            <a:ext cx="5942748" cy="2331241"/>
          </a:xfrm>
          <a:prstGeom prst="rect">
            <a:avLst/>
          </a:prstGeom>
        </p:spPr>
      </p:pic>
      <p:sp>
        <p:nvSpPr>
          <p:cNvPr id="5" name="TextBox 4">
            <a:extLst>
              <a:ext uri="{FF2B5EF4-FFF2-40B4-BE49-F238E27FC236}">
                <a16:creationId xmlns:a16="http://schemas.microsoft.com/office/drawing/2014/main" id="{6340D180-CFDB-1C10-59CC-63F4786778EE}"/>
              </a:ext>
            </a:extLst>
          </p:cNvPr>
          <p:cNvSpPr txBox="1"/>
          <p:nvPr/>
        </p:nvSpPr>
        <p:spPr>
          <a:xfrm>
            <a:off x="930442" y="323192"/>
            <a:ext cx="12143874" cy="707886"/>
          </a:xfrm>
          <a:prstGeom prst="rect">
            <a:avLst/>
          </a:prstGeom>
          <a:noFill/>
        </p:spPr>
        <p:txBody>
          <a:bodyPr wrap="square" rtlCol="0">
            <a:spAutoFit/>
          </a:bodyPr>
          <a:lstStyle/>
          <a:p>
            <a:r>
              <a:rPr lang="en-GB" sz="4000" b="1" dirty="0">
                <a:solidFill>
                  <a:schemeClr val="bg1"/>
                </a:solidFill>
              </a:rPr>
              <a:t>Employer Engagement: Business Networking Event</a:t>
            </a:r>
          </a:p>
        </p:txBody>
      </p:sp>
    </p:spTree>
    <p:extLst>
      <p:ext uri="{BB962C8B-B14F-4D97-AF65-F5344CB8AC3E}">
        <p14:creationId xmlns:p14="http://schemas.microsoft.com/office/powerpoint/2010/main" val="383508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956F27-49C3-4A73-7998-CC36681888F2}"/>
              </a:ext>
            </a:extLst>
          </p:cNvPr>
          <p:cNvGraphicFramePr>
            <a:graphicFrameLocks noGrp="1"/>
          </p:cNvGraphicFramePr>
          <p:nvPr>
            <p:ph idx="4294967295"/>
            <p:extLst>
              <p:ext uri="{D42A27DB-BD31-4B8C-83A1-F6EECF244321}">
                <p14:modId xmlns:p14="http://schemas.microsoft.com/office/powerpoint/2010/main" val="1031138543"/>
              </p:ext>
            </p:extLst>
          </p:nvPr>
        </p:nvGraphicFramePr>
        <p:xfrm>
          <a:off x="517501" y="1292450"/>
          <a:ext cx="19256031" cy="9797457"/>
        </p:xfrm>
        <a:graphic>
          <a:graphicData uri="http://schemas.openxmlformats.org/drawingml/2006/table">
            <a:tbl>
              <a:tblPr>
                <a:tableStyleId>{073A0DAA-6AF3-43AB-8588-CEC1D06C72B9}</a:tableStyleId>
              </a:tblPr>
              <a:tblGrid>
                <a:gridCol w="5066749">
                  <a:extLst>
                    <a:ext uri="{9D8B030D-6E8A-4147-A177-3AD203B41FA5}">
                      <a16:colId xmlns:a16="http://schemas.microsoft.com/office/drawing/2014/main" val="1882330360"/>
                    </a:ext>
                  </a:extLst>
                </a:gridCol>
                <a:gridCol w="14189282">
                  <a:extLst>
                    <a:ext uri="{9D8B030D-6E8A-4147-A177-3AD203B41FA5}">
                      <a16:colId xmlns:a16="http://schemas.microsoft.com/office/drawing/2014/main" val="2119966589"/>
                    </a:ext>
                  </a:extLst>
                </a:gridCol>
              </a:tblGrid>
              <a:tr h="1040347">
                <a:tc>
                  <a:txBody>
                    <a:bodyPr/>
                    <a:lstStyle/>
                    <a:p>
                      <a:pPr>
                        <a:buNone/>
                      </a:pPr>
                      <a:r>
                        <a:rPr lang="en-US" sz="3000" dirty="0">
                          <a:solidFill>
                            <a:schemeClr val="bg1"/>
                          </a:solidFill>
                          <a:effectLst/>
                        </a:rPr>
                        <a:t>🎯 </a:t>
                      </a:r>
                      <a:r>
                        <a:rPr lang="en-US" sz="3000" b="1" dirty="0">
                          <a:solidFill>
                            <a:schemeClr val="bg1"/>
                          </a:solidFill>
                          <a:effectLst/>
                        </a:rPr>
                        <a:t>Strategic Purpose</a:t>
                      </a:r>
                      <a:endParaRPr lang="en-US" sz="3000" dirty="0">
                        <a:solidFill>
                          <a:schemeClr val="bg1"/>
                        </a:solidFill>
                        <a:effectLst/>
                      </a:endParaRPr>
                    </a:p>
                  </a:txBody>
                  <a:tcPr marL="77997" marR="77997" marT="38999" marB="38999" anchor="ctr">
                    <a:solidFill>
                      <a:srgbClr val="00A8A8"/>
                    </a:solidFill>
                  </a:tcPr>
                </a:tc>
                <a:tc>
                  <a:txBody>
                    <a:bodyPr/>
                    <a:lstStyle/>
                    <a:p>
                      <a:pPr>
                        <a:buNone/>
                      </a:pPr>
                      <a:r>
                        <a:rPr lang="en-US" sz="2800" b="1" dirty="0">
                          <a:solidFill>
                            <a:schemeClr val="bg1"/>
                          </a:solidFill>
                          <a:effectLst/>
                        </a:rPr>
                        <a:t>Refreshed &amp; aligned employer engagement </a:t>
                      </a:r>
                      <a:r>
                        <a:rPr lang="en-US" sz="2800" dirty="0">
                          <a:solidFill>
                            <a:schemeClr val="bg1"/>
                          </a:solidFill>
                          <a:effectLst/>
                        </a:rPr>
                        <a:t>with the school’s strategic plan and </a:t>
                      </a:r>
                      <a:r>
                        <a:rPr lang="en-US" sz="2800" b="1" dirty="0">
                          <a:solidFill>
                            <a:schemeClr val="bg1"/>
                          </a:solidFill>
                          <a:effectLst/>
                        </a:rPr>
                        <a:t>Gatsby Benchmark 4</a:t>
                      </a:r>
                      <a:endParaRPr lang="en-US" sz="2800" dirty="0">
                        <a:solidFill>
                          <a:schemeClr val="bg1"/>
                        </a:solidFill>
                        <a:effectLst/>
                      </a:endParaRPr>
                    </a:p>
                  </a:txBody>
                  <a:tcPr marL="77997" marR="77997" marT="38999" marB="38999" anchor="ctr">
                    <a:solidFill>
                      <a:srgbClr val="00A8A8"/>
                    </a:solidFill>
                  </a:tcPr>
                </a:tc>
                <a:extLst>
                  <a:ext uri="{0D108BD9-81ED-4DB2-BD59-A6C34878D82A}">
                    <a16:rowId xmlns:a16="http://schemas.microsoft.com/office/drawing/2014/main" val="3686398201"/>
                  </a:ext>
                </a:extLst>
              </a:tr>
              <a:tr h="1280427">
                <a:tc>
                  <a:txBody>
                    <a:bodyPr/>
                    <a:lstStyle/>
                    <a:p>
                      <a:pPr>
                        <a:buNone/>
                      </a:pPr>
                      <a:r>
                        <a:rPr lang="en-US" sz="3000" dirty="0">
                          <a:solidFill>
                            <a:schemeClr val="bg1"/>
                          </a:solidFill>
                          <a:effectLst/>
                        </a:rPr>
                        <a:t>👥 </a:t>
                      </a:r>
                      <a:r>
                        <a:rPr lang="en-US" sz="3000" b="1" dirty="0">
                          <a:solidFill>
                            <a:schemeClr val="bg1"/>
                          </a:solidFill>
                          <a:effectLst/>
                        </a:rPr>
                        <a:t>Leadership Support</a:t>
                      </a:r>
                      <a:endParaRPr lang="en-US" sz="3000" dirty="0">
                        <a:solidFill>
                          <a:schemeClr val="bg1"/>
                        </a:solidFill>
                        <a:effectLst/>
                      </a:endParaRPr>
                    </a:p>
                  </a:txBody>
                  <a:tcPr marL="77997" marR="77997" marT="38999" marB="38999" anchor="ctr">
                    <a:solidFill>
                      <a:srgbClr val="00A8A8"/>
                    </a:solidFill>
                  </a:tcPr>
                </a:tc>
                <a:tc>
                  <a:txBody>
                    <a:bodyPr/>
                    <a:lstStyle/>
                    <a:p>
                      <a:pPr>
                        <a:buNone/>
                      </a:pPr>
                      <a:r>
                        <a:rPr lang="en-US" sz="2800" b="1" dirty="0">
                          <a:solidFill>
                            <a:schemeClr val="bg1"/>
                          </a:solidFill>
                          <a:effectLst/>
                        </a:rPr>
                        <a:t>Fully endorsed by the Principal and SLT</a:t>
                      </a:r>
                      <a:r>
                        <a:rPr lang="en-US" sz="2800" dirty="0">
                          <a:solidFill>
                            <a:schemeClr val="bg1"/>
                          </a:solidFill>
                          <a:effectLst/>
                        </a:rPr>
                        <a:t>, embedding employer engagement into whole‑school practice</a:t>
                      </a:r>
                    </a:p>
                  </a:txBody>
                  <a:tcPr marL="77997" marR="77997" marT="38999" marB="38999" anchor="ctr">
                    <a:solidFill>
                      <a:srgbClr val="00A8A8"/>
                    </a:solidFill>
                  </a:tcPr>
                </a:tc>
                <a:extLst>
                  <a:ext uri="{0D108BD9-81ED-4DB2-BD59-A6C34878D82A}">
                    <a16:rowId xmlns:a16="http://schemas.microsoft.com/office/drawing/2014/main" val="636913194"/>
                  </a:ext>
                </a:extLst>
              </a:tr>
              <a:tr h="1280427">
                <a:tc>
                  <a:txBody>
                    <a:bodyPr/>
                    <a:lstStyle/>
                    <a:p>
                      <a:pPr>
                        <a:buNone/>
                      </a:pPr>
                      <a:r>
                        <a:rPr lang="en-US" sz="3000" dirty="0">
                          <a:solidFill>
                            <a:schemeClr val="bg1"/>
                          </a:solidFill>
                          <a:effectLst/>
                        </a:rPr>
                        <a:t>🔗 </a:t>
                      </a:r>
                      <a:r>
                        <a:rPr lang="en-US" sz="3000" b="1" dirty="0">
                          <a:solidFill>
                            <a:schemeClr val="bg1"/>
                          </a:solidFill>
                          <a:effectLst/>
                        </a:rPr>
                        <a:t>Employer–Teacher Links</a:t>
                      </a:r>
                      <a:endParaRPr lang="en-US" sz="3000" dirty="0">
                        <a:solidFill>
                          <a:schemeClr val="bg1"/>
                        </a:solidFill>
                        <a:effectLst/>
                      </a:endParaRPr>
                    </a:p>
                  </a:txBody>
                  <a:tcPr marL="77997" marR="77997" marT="38999" marB="38999" anchor="ctr">
                    <a:solidFill>
                      <a:srgbClr val="00A8A8"/>
                    </a:solidFill>
                  </a:tcPr>
                </a:tc>
                <a:tc>
                  <a:txBody>
                    <a:bodyPr/>
                    <a:lstStyle/>
                    <a:p>
                      <a:pPr>
                        <a:buNone/>
                      </a:pPr>
                      <a:r>
                        <a:rPr lang="en-US" sz="2800" b="1" dirty="0">
                          <a:solidFill>
                            <a:schemeClr val="bg1"/>
                          </a:solidFill>
                          <a:effectLst/>
                        </a:rPr>
                        <a:t>Meaningful staff–employer connections created</a:t>
                      </a:r>
                      <a:r>
                        <a:rPr lang="en-US" sz="2800" dirty="0">
                          <a:solidFill>
                            <a:schemeClr val="bg1"/>
                          </a:solidFill>
                          <a:effectLst/>
                        </a:rPr>
                        <a:t>, with curriculum teams pursuing follow‑up collaborations</a:t>
                      </a:r>
                    </a:p>
                  </a:txBody>
                  <a:tcPr marL="77997" marR="77997" marT="38999" marB="38999" anchor="ctr">
                    <a:solidFill>
                      <a:srgbClr val="00A8A8"/>
                    </a:solidFill>
                  </a:tcPr>
                </a:tc>
                <a:extLst>
                  <a:ext uri="{0D108BD9-81ED-4DB2-BD59-A6C34878D82A}">
                    <a16:rowId xmlns:a16="http://schemas.microsoft.com/office/drawing/2014/main" val="3575507903"/>
                  </a:ext>
                </a:extLst>
              </a:tr>
              <a:tr h="1040347">
                <a:tc>
                  <a:txBody>
                    <a:bodyPr/>
                    <a:lstStyle/>
                    <a:p>
                      <a:pPr>
                        <a:buNone/>
                      </a:pPr>
                      <a:r>
                        <a:rPr lang="en-US" sz="3000" dirty="0">
                          <a:solidFill>
                            <a:schemeClr val="bg1"/>
                          </a:solidFill>
                          <a:effectLst/>
                        </a:rPr>
                        <a:t>📈 </a:t>
                      </a:r>
                      <a:r>
                        <a:rPr lang="en-US" sz="3000" b="1" dirty="0">
                          <a:solidFill>
                            <a:schemeClr val="bg1"/>
                          </a:solidFill>
                          <a:effectLst/>
                        </a:rPr>
                        <a:t>Staff Development</a:t>
                      </a:r>
                      <a:endParaRPr lang="en-US" sz="3000" dirty="0">
                        <a:solidFill>
                          <a:schemeClr val="bg1"/>
                        </a:solidFill>
                        <a:effectLst/>
                      </a:endParaRPr>
                    </a:p>
                  </a:txBody>
                  <a:tcPr marL="77997" marR="77997" marT="38999" marB="38999" anchor="ctr">
                    <a:solidFill>
                      <a:srgbClr val="00A8A8"/>
                    </a:solidFill>
                  </a:tcPr>
                </a:tc>
                <a:tc>
                  <a:txBody>
                    <a:bodyPr/>
                    <a:lstStyle/>
                    <a:p>
                      <a:pPr>
                        <a:buNone/>
                      </a:pPr>
                      <a:r>
                        <a:rPr lang="en-US" sz="2800" b="1" dirty="0">
                          <a:solidFill>
                            <a:schemeClr val="bg1"/>
                          </a:solidFill>
                          <a:effectLst/>
                        </a:rPr>
                        <a:t>CPD delivered </a:t>
                      </a:r>
                      <a:r>
                        <a:rPr lang="en-US" sz="2800" dirty="0">
                          <a:solidFill>
                            <a:schemeClr val="bg1"/>
                          </a:solidFill>
                          <a:effectLst/>
                        </a:rPr>
                        <a:t>on networking skills and embedding careers into the curriculum</a:t>
                      </a:r>
                    </a:p>
                  </a:txBody>
                  <a:tcPr marL="77997" marR="77997" marT="38999" marB="38999" anchor="ctr">
                    <a:solidFill>
                      <a:srgbClr val="00A8A8"/>
                    </a:solidFill>
                  </a:tcPr>
                </a:tc>
                <a:extLst>
                  <a:ext uri="{0D108BD9-81ED-4DB2-BD59-A6C34878D82A}">
                    <a16:rowId xmlns:a16="http://schemas.microsoft.com/office/drawing/2014/main" val="1194550922"/>
                  </a:ext>
                </a:extLst>
              </a:tr>
              <a:tr h="1159433">
                <a:tc>
                  <a:txBody>
                    <a:bodyPr/>
                    <a:lstStyle/>
                    <a:p>
                      <a:pPr>
                        <a:buNone/>
                      </a:pPr>
                      <a:r>
                        <a:rPr lang="en-US" sz="3000" dirty="0">
                          <a:solidFill>
                            <a:schemeClr val="bg1"/>
                          </a:solidFill>
                          <a:effectLst/>
                        </a:rPr>
                        <a:t>🏢 </a:t>
                      </a:r>
                      <a:r>
                        <a:rPr lang="en-US" sz="3000" b="1" dirty="0">
                          <a:solidFill>
                            <a:schemeClr val="bg1"/>
                          </a:solidFill>
                          <a:effectLst/>
                        </a:rPr>
                        <a:t>Employer Awareness</a:t>
                      </a:r>
                      <a:endParaRPr lang="en-US" sz="3000" dirty="0">
                        <a:solidFill>
                          <a:schemeClr val="bg1"/>
                        </a:solidFill>
                        <a:effectLst/>
                      </a:endParaRPr>
                    </a:p>
                  </a:txBody>
                  <a:tcPr marL="77997" marR="77997" marT="38999" marB="38999" anchor="ctr">
                    <a:solidFill>
                      <a:srgbClr val="00A8A8"/>
                    </a:solidFill>
                  </a:tcPr>
                </a:tc>
                <a:tc>
                  <a:txBody>
                    <a:bodyPr/>
                    <a:lstStyle/>
                    <a:p>
                      <a:pPr>
                        <a:buNone/>
                      </a:pPr>
                      <a:r>
                        <a:rPr lang="en-US" sz="2800" b="1" dirty="0">
                          <a:solidFill>
                            <a:schemeClr val="bg1"/>
                          </a:solidFill>
                          <a:effectLst/>
                        </a:rPr>
                        <a:t>Improved employer understanding of the Careers </a:t>
                      </a:r>
                      <a:r>
                        <a:rPr lang="en-US" sz="2800" b="1" dirty="0" err="1">
                          <a:solidFill>
                            <a:schemeClr val="bg1"/>
                          </a:solidFill>
                          <a:effectLst/>
                        </a:rPr>
                        <a:t>Programme</a:t>
                      </a:r>
                      <a:r>
                        <a:rPr lang="en-US" sz="2800" b="1" dirty="0">
                          <a:solidFill>
                            <a:schemeClr val="bg1"/>
                          </a:solidFill>
                          <a:effectLst/>
                        </a:rPr>
                        <a:t> </a:t>
                      </a:r>
                      <a:r>
                        <a:rPr lang="en-US" sz="2800" dirty="0">
                          <a:solidFill>
                            <a:schemeClr val="bg1"/>
                          </a:solidFill>
                          <a:effectLst/>
                        </a:rPr>
                        <a:t>and how they can contribute</a:t>
                      </a:r>
                    </a:p>
                  </a:txBody>
                  <a:tcPr marL="77997" marR="77997" marT="38999" marB="38999" anchor="ctr">
                    <a:solidFill>
                      <a:srgbClr val="00A8A8"/>
                    </a:solidFill>
                  </a:tcPr>
                </a:tc>
                <a:extLst>
                  <a:ext uri="{0D108BD9-81ED-4DB2-BD59-A6C34878D82A}">
                    <a16:rowId xmlns:a16="http://schemas.microsoft.com/office/drawing/2014/main" val="1420745378"/>
                  </a:ext>
                </a:extLst>
              </a:tr>
              <a:tr h="1432497">
                <a:tc>
                  <a:txBody>
                    <a:bodyPr/>
                    <a:lstStyle/>
                    <a:p>
                      <a:pPr>
                        <a:buNone/>
                      </a:pPr>
                      <a:r>
                        <a:rPr lang="en-US" sz="3000" dirty="0">
                          <a:solidFill>
                            <a:schemeClr val="bg1"/>
                          </a:solidFill>
                          <a:effectLst/>
                        </a:rPr>
                        <a:t>🎓 </a:t>
                      </a:r>
                      <a:r>
                        <a:rPr lang="en-US" sz="3000" b="1" dirty="0">
                          <a:solidFill>
                            <a:schemeClr val="bg1"/>
                          </a:solidFill>
                          <a:effectLst/>
                        </a:rPr>
                        <a:t>Student Benefits</a:t>
                      </a:r>
                      <a:endParaRPr lang="en-US" sz="3000" dirty="0">
                        <a:solidFill>
                          <a:schemeClr val="bg1"/>
                        </a:solidFill>
                        <a:effectLst/>
                      </a:endParaRPr>
                    </a:p>
                  </a:txBody>
                  <a:tcPr marL="77997" marR="77997" marT="38999" marB="38999" anchor="ctr">
                    <a:solidFill>
                      <a:srgbClr val="00A8A8"/>
                    </a:solidFill>
                  </a:tcPr>
                </a:tc>
                <a:tc>
                  <a:txBody>
                    <a:bodyPr/>
                    <a:lstStyle/>
                    <a:p>
                      <a:pPr>
                        <a:buNone/>
                      </a:pPr>
                      <a:r>
                        <a:rPr lang="en-US" sz="2800" dirty="0">
                          <a:solidFill>
                            <a:schemeClr val="bg1"/>
                          </a:solidFill>
                          <a:effectLst/>
                        </a:rPr>
                        <a:t>• A presentation from the </a:t>
                      </a:r>
                      <a:r>
                        <a:rPr lang="en-US" sz="2800" b="1" dirty="0">
                          <a:solidFill>
                            <a:schemeClr val="bg1"/>
                          </a:solidFill>
                          <a:effectLst/>
                        </a:rPr>
                        <a:t>Mayor</a:t>
                      </a:r>
                      <a:r>
                        <a:rPr lang="en-US" sz="2800" dirty="0">
                          <a:solidFill>
                            <a:schemeClr val="bg1"/>
                          </a:solidFill>
                          <a:effectLst/>
                        </a:rPr>
                        <a:t> to </a:t>
                      </a:r>
                      <a:r>
                        <a:rPr lang="en-US" sz="2800" b="1" dirty="0">
                          <a:solidFill>
                            <a:schemeClr val="bg1"/>
                          </a:solidFill>
                          <a:effectLst/>
                        </a:rPr>
                        <a:t>Year 12 Politics </a:t>
                      </a:r>
                      <a:r>
                        <a:rPr lang="en-US" sz="2800" dirty="0">
                          <a:solidFill>
                            <a:schemeClr val="bg1"/>
                          </a:solidFill>
                          <a:effectLst/>
                        </a:rPr>
                        <a:t>students</a:t>
                      </a:r>
                      <a:br>
                        <a:rPr lang="en-US" sz="2800" dirty="0">
                          <a:solidFill>
                            <a:schemeClr val="bg1"/>
                          </a:solidFill>
                          <a:effectLst/>
                        </a:rPr>
                      </a:br>
                      <a:r>
                        <a:rPr lang="en-US" sz="2800" dirty="0">
                          <a:solidFill>
                            <a:schemeClr val="bg1"/>
                          </a:solidFill>
                          <a:effectLst/>
                        </a:rPr>
                        <a:t>• A workshop from an employer who runs </a:t>
                      </a:r>
                      <a:r>
                        <a:rPr lang="en-US" sz="2800" b="1" dirty="0">
                          <a:solidFill>
                            <a:schemeClr val="bg1"/>
                          </a:solidFill>
                          <a:effectLst/>
                        </a:rPr>
                        <a:t>a Fitness Company </a:t>
                      </a:r>
                      <a:r>
                        <a:rPr lang="en-US" sz="2800" dirty="0">
                          <a:solidFill>
                            <a:schemeClr val="bg1"/>
                          </a:solidFill>
                          <a:effectLst/>
                        </a:rPr>
                        <a:t>and </a:t>
                      </a:r>
                      <a:r>
                        <a:rPr lang="en-US" sz="2800" b="1" dirty="0">
                          <a:solidFill>
                            <a:schemeClr val="bg1"/>
                          </a:solidFill>
                          <a:effectLst/>
                        </a:rPr>
                        <a:t>provided a team building activity</a:t>
                      </a:r>
                      <a:br>
                        <a:rPr lang="en-US" sz="2800" dirty="0">
                          <a:solidFill>
                            <a:schemeClr val="bg1"/>
                          </a:solidFill>
                          <a:effectLst/>
                        </a:rPr>
                      </a:br>
                      <a:r>
                        <a:rPr lang="en-US" sz="2800" dirty="0">
                          <a:solidFill>
                            <a:schemeClr val="bg1"/>
                          </a:solidFill>
                          <a:effectLst/>
                        </a:rPr>
                        <a:t>• A visit for </a:t>
                      </a:r>
                      <a:r>
                        <a:rPr lang="en-US" sz="2800" b="1" dirty="0">
                          <a:solidFill>
                            <a:schemeClr val="bg1"/>
                          </a:solidFill>
                          <a:effectLst/>
                        </a:rPr>
                        <a:t>Year 12 Design </a:t>
                      </a:r>
                      <a:r>
                        <a:rPr lang="en-US" sz="2800" dirty="0">
                          <a:solidFill>
                            <a:schemeClr val="bg1"/>
                          </a:solidFill>
                          <a:effectLst/>
                        </a:rPr>
                        <a:t>students to </a:t>
                      </a:r>
                      <a:r>
                        <a:rPr lang="en-US" sz="2800" b="1" dirty="0">
                          <a:solidFill>
                            <a:schemeClr val="bg1"/>
                          </a:solidFill>
                          <a:effectLst/>
                        </a:rPr>
                        <a:t>Satra</a:t>
                      </a:r>
                      <a:r>
                        <a:rPr lang="en-US" sz="2800" dirty="0">
                          <a:solidFill>
                            <a:schemeClr val="bg1"/>
                          </a:solidFill>
                          <a:effectLst/>
                        </a:rPr>
                        <a:t> (a footwear testing facility in Kettering)</a:t>
                      </a:r>
                    </a:p>
                  </a:txBody>
                  <a:tcPr marL="77997" marR="77997" marT="38999" marB="38999" anchor="ctr">
                    <a:solidFill>
                      <a:srgbClr val="00A8A8"/>
                    </a:solidFill>
                  </a:tcPr>
                </a:tc>
                <a:extLst>
                  <a:ext uri="{0D108BD9-81ED-4DB2-BD59-A6C34878D82A}">
                    <a16:rowId xmlns:a16="http://schemas.microsoft.com/office/drawing/2014/main" val="3530001193"/>
                  </a:ext>
                </a:extLst>
              </a:tr>
              <a:tr h="1687004">
                <a:tc>
                  <a:txBody>
                    <a:bodyPr/>
                    <a:lstStyle/>
                    <a:p>
                      <a:pPr>
                        <a:buNone/>
                      </a:pPr>
                      <a:r>
                        <a:rPr lang="en-US" sz="3000" b="1" dirty="0">
                          <a:solidFill>
                            <a:schemeClr val="bg1"/>
                          </a:solidFill>
                          <a:effectLst/>
                        </a:rPr>
                        <a:t>        Keeping the momentum</a:t>
                      </a:r>
                    </a:p>
                  </a:txBody>
                  <a:tcPr marL="77997" marR="77997" marT="38999" marB="38999" anchor="ctr">
                    <a:solidFill>
                      <a:srgbClr val="00A8A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dirty="0">
                          <a:solidFill>
                            <a:schemeClr val="bg1"/>
                          </a:solidFill>
                          <a:effectLst/>
                        </a:rPr>
                        <a:t>• </a:t>
                      </a:r>
                      <a:r>
                        <a:rPr lang="en-US" sz="2800" b="1" dirty="0">
                          <a:solidFill>
                            <a:schemeClr val="bg1"/>
                          </a:solidFill>
                        </a:rPr>
                        <a:t>Working group of employers </a:t>
                      </a:r>
                      <a:r>
                        <a:rPr lang="en-US" sz="2800" b="0" dirty="0">
                          <a:solidFill>
                            <a:schemeClr val="bg1"/>
                          </a:solidFill>
                        </a:rPr>
                        <a:t>(co‑develop curriculum resources and modern work‑experience opportunities).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dirty="0">
                          <a:solidFill>
                            <a:schemeClr val="bg1"/>
                          </a:solidFill>
                          <a:effectLst/>
                        </a:rPr>
                        <a:t>• Curriculum audit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dirty="0">
                          <a:solidFill>
                            <a:schemeClr val="bg1"/>
                          </a:solidFill>
                          <a:effectLst/>
                        </a:rPr>
                        <a:t>• Parental engagement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dirty="0">
                          <a:solidFill>
                            <a:schemeClr val="bg1"/>
                          </a:solidFill>
                          <a:effectLst/>
                        </a:rPr>
                        <a:t>• Internal Leadership review</a:t>
                      </a:r>
                    </a:p>
                  </a:txBody>
                  <a:tcPr marL="77997" marR="77997" marT="38999" marB="38999" anchor="ctr">
                    <a:solidFill>
                      <a:srgbClr val="00A8A8"/>
                    </a:solidFill>
                  </a:tcPr>
                </a:tc>
                <a:extLst>
                  <a:ext uri="{0D108BD9-81ED-4DB2-BD59-A6C34878D82A}">
                    <a16:rowId xmlns:a16="http://schemas.microsoft.com/office/drawing/2014/main" val="4291037725"/>
                  </a:ext>
                </a:extLst>
              </a:tr>
            </a:tbl>
          </a:graphicData>
        </a:graphic>
      </p:graphicFrame>
      <p:pic>
        <p:nvPicPr>
          <p:cNvPr id="6" name="Graphic 5" descr="Fast Forward with solid fill">
            <a:extLst>
              <a:ext uri="{FF2B5EF4-FFF2-40B4-BE49-F238E27FC236}">
                <a16:creationId xmlns:a16="http://schemas.microsoft.com/office/drawing/2014/main" id="{61C90E72-9712-3917-FDCC-9099DC19E8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501" y="9818985"/>
            <a:ext cx="474875" cy="399005"/>
          </a:xfrm>
          <a:prstGeom prst="rect">
            <a:avLst/>
          </a:prstGeom>
        </p:spPr>
      </p:pic>
      <p:sp>
        <p:nvSpPr>
          <p:cNvPr id="9" name="TextBox 8">
            <a:extLst>
              <a:ext uri="{FF2B5EF4-FFF2-40B4-BE49-F238E27FC236}">
                <a16:creationId xmlns:a16="http://schemas.microsoft.com/office/drawing/2014/main" id="{EB5067BA-6F21-2772-4A18-8F48FAAF1713}"/>
              </a:ext>
            </a:extLst>
          </p:cNvPr>
          <p:cNvSpPr txBox="1"/>
          <p:nvPr/>
        </p:nvSpPr>
        <p:spPr>
          <a:xfrm>
            <a:off x="517501" y="523009"/>
            <a:ext cx="14863848" cy="769441"/>
          </a:xfrm>
          <a:prstGeom prst="rect">
            <a:avLst/>
          </a:prstGeom>
          <a:noFill/>
        </p:spPr>
        <p:txBody>
          <a:bodyPr wrap="square" rtlCol="0">
            <a:spAutoFit/>
          </a:bodyPr>
          <a:lstStyle/>
          <a:p>
            <a:r>
              <a:rPr lang="en-GB" sz="4400" b="1" dirty="0">
                <a:solidFill>
                  <a:schemeClr val="bg1"/>
                </a:solidFill>
              </a:rPr>
              <a:t>Employer Engagement: Business Networking Event</a:t>
            </a:r>
          </a:p>
        </p:txBody>
      </p:sp>
    </p:spTree>
    <p:extLst>
      <p:ext uri="{BB962C8B-B14F-4D97-AF65-F5344CB8AC3E}">
        <p14:creationId xmlns:p14="http://schemas.microsoft.com/office/powerpoint/2010/main" val="181872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52040-4C4D-7E34-1BDB-2AE2E38EC71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A568D04-EC66-130F-807E-EA91EBBFE1D8}"/>
              </a:ext>
            </a:extLst>
          </p:cNvPr>
          <p:cNvSpPr/>
          <p:nvPr/>
        </p:nvSpPr>
        <p:spPr>
          <a:xfrm>
            <a:off x="3821202" y="6079959"/>
            <a:ext cx="11499009" cy="4748464"/>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EB989A4C-43C3-016A-535C-9137CCA0E214}"/>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Businesspeople lounging together in office">
            <a:extLst>
              <a:ext uri="{FF2B5EF4-FFF2-40B4-BE49-F238E27FC236}">
                <a16:creationId xmlns:a16="http://schemas.microsoft.com/office/drawing/2014/main" id="{4927090A-3682-A86F-1267-FA0D52B49DC6}"/>
              </a:ext>
            </a:extLst>
          </p:cNvPr>
          <p:cNvPicPr>
            <a:picLocks noChangeAspect="1"/>
          </p:cNvPicPr>
          <p:nvPr/>
        </p:nvPicPr>
        <p:blipFill>
          <a:blip r:embed="rId2">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6DC6624A-9A42-6633-49E3-F8501A5F9425}"/>
              </a:ext>
            </a:extLst>
          </p:cNvPr>
          <p:cNvSpPr txBox="1"/>
          <p:nvPr/>
        </p:nvSpPr>
        <p:spPr>
          <a:xfrm>
            <a:off x="4273261" y="6283589"/>
            <a:ext cx="11621586" cy="4544834"/>
          </a:xfrm>
          <a:prstGeom prst="rect">
            <a:avLst/>
          </a:prstGeom>
          <a:noFill/>
        </p:spPr>
        <p:txBody>
          <a:bodyPr wrap="square">
            <a:spAutoFit/>
          </a:bodyPr>
          <a:lstStyle/>
          <a:p>
            <a:pPr>
              <a:spcAft>
                <a:spcPts val="800"/>
              </a:spcAft>
              <a:buNone/>
            </a:pPr>
            <a:r>
              <a:rPr lang="en-GB" sz="3200" b="1" dirty="0">
                <a:solidFill>
                  <a:srgbClr val="026891"/>
                </a:solidFill>
                <a:effectLst/>
                <a:ea typeface="Calibri" panose="020F0502020204030204" pitchFamily="34" charset="0"/>
                <a:cs typeface="Times New Roman" panose="02020603050405020304" pitchFamily="18" charset="0"/>
              </a:rPr>
              <a:t>Example – Southfield School for Girls</a:t>
            </a:r>
            <a:endParaRPr lang="en-GB" sz="3200" dirty="0">
              <a:solidFill>
                <a:srgbClr val="026891"/>
              </a:solidFill>
              <a:effectLst/>
              <a:ea typeface="Calibri" panose="020F0502020204030204" pitchFamily="34" charset="0"/>
              <a:cs typeface="Times New Roman" panose="02020603050405020304" pitchFamily="18" charset="0"/>
            </a:endParaRPr>
          </a:p>
          <a:p>
            <a:pPr>
              <a:spcAft>
                <a:spcPts val="800"/>
              </a:spcAft>
              <a:buNone/>
            </a:pPr>
            <a:r>
              <a:rPr lang="en-GB" sz="3200" b="1" i="1" dirty="0">
                <a:solidFill>
                  <a:srgbClr val="026891"/>
                </a:solidFill>
                <a:effectLst/>
                <a:ea typeface="Calibri" panose="020F0502020204030204" pitchFamily="34" charset="0"/>
                <a:cs typeface="Times New Roman" panose="02020603050405020304" pitchFamily="18" charset="0"/>
              </a:rPr>
              <a:t>Employer Engagement/Job Application initiative</a:t>
            </a:r>
            <a:endParaRPr lang="en-GB" sz="3200" b="1" i="1" dirty="0">
              <a:solidFill>
                <a:srgbClr val="026891"/>
              </a:solidFill>
              <a:ea typeface="Calibri" panose="020F0502020204030204" pitchFamily="34" charset="0"/>
              <a:cs typeface="Times New Roman" panose="02020603050405020304" pitchFamily="18" charset="0"/>
            </a:endParaRPr>
          </a:p>
          <a:p>
            <a:pPr>
              <a:spcAft>
                <a:spcPts val="800"/>
              </a:spcAft>
              <a:buNone/>
            </a:pPr>
            <a:endParaRPr lang="en-GB" sz="3200" dirty="0">
              <a:solidFill>
                <a:srgbClr val="026891"/>
              </a:solidFill>
              <a:effectLst/>
              <a:ea typeface="Calibri" panose="020F0502020204030204" pitchFamily="34" charset="0"/>
              <a:cs typeface="Times New Roman" panose="02020603050405020304" pitchFamily="18" charset="0"/>
            </a:endParaRPr>
          </a:p>
          <a:p>
            <a:pPr marL="457200" indent="-457200">
              <a:spcAft>
                <a:spcPts val="800"/>
              </a:spcAft>
              <a:buFont typeface="Arial" panose="020B0604020202020204" pitchFamily="34" charset="0"/>
              <a:buChar char="•"/>
            </a:pPr>
            <a:r>
              <a:rPr lang="en-GB" sz="3200" dirty="0">
                <a:solidFill>
                  <a:srgbClr val="026891"/>
                </a:solidFill>
                <a:effectLst/>
                <a:ea typeface="Calibri" panose="020F0502020204030204" pitchFamily="34" charset="0"/>
                <a:cs typeface="Times New Roman" panose="02020603050405020304" pitchFamily="18" charset="0"/>
              </a:rPr>
              <a:t>Careers Leader: </a:t>
            </a:r>
            <a:r>
              <a:rPr lang="en-GB" sz="3200" b="1" dirty="0">
                <a:solidFill>
                  <a:srgbClr val="026891"/>
                </a:solidFill>
                <a:effectLst/>
                <a:ea typeface="Calibri" panose="020F0502020204030204" pitchFamily="34" charset="0"/>
                <a:cs typeface="Times New Roman" panose="02020603050405020304" pitchFamily="18" charset="0"/>
              </a:rPr>
              <a:t>Sophie Kursat</a:t>
            </a:r>
          </a:p>
          <a:p>
            <a:pPr marL="457200" indent="-457200">
              <a:spcAft>
                <a:spcPts val="800"/>
              </a:spcAft>
              <a:buFont typeface="Arial" panose="020B0604020202020204" pitchFamily="34" charset="0"/>
              <a:buChar char="•"/>
            </a:pPr>
            <a:r>
              <a:rPr lang="en-GB" sz="3200" dirty="0">
                <a:solidFill>
                  <a:srgbClr val="026891"/>
                </a:solidFill>
                <a:effectLst/>
                <a:ea typeface="Calibri" panose="020F0502020204030204" pitchFamily="34" charset="0"/>
                <a:cs typeface="Times New Roman" panose="02020603050405020304" pitchFamily="18" charset="0"/>
              </a:rPr>
              <a:t>SLT Careers Lead: Adam Barratt</a:t>
            </a:r>
          </a:p>
          <a:p>
            <a:pPr marL="457200" indent="-457200">
              <a:buFont typeface="Arial" panose="020B0604020202020204" pitchFamily="34" charset="0"/>
              <a:buChar char="•"/>
            </a:pPr>
            <a:r>
              <a:rPr lang="en-GB" sz="3200" dirty="0">
                <a:solidFill>
                  <a:srgbClr val="026891"/>
                </a:solidFill>
                <a:effectLst/>
                <a:ea typeface="Calibri" panose="020F0502020204030204" pitchFamily="34" charset="0"/>
              </a:rPr>
              <a:t>Industry Partner: </a:t>
            </a:r>
            <a:r>
              <a:rPr lang="en-GB" sz="3200" b="1" dirty="0">
                <a:solidFill>
                  <a:srgbClr val="026891"/>
                </a:solidFill>
                <a:effectLst/>
                <a:ea typeface="Calibri" panose="020F0502020204030204" pitchFamily="34" charset="0"/>
              </a:rPr>
              <a:t>Harrison Barlett</a:t>
            </a:r>
            <a:r>
              <a:rPr lang="en-GB" sz="3200" dirty="0">
                <a:solidFill>
                  <a:srgbClr val="026891"/>
                </a:solidFill>
                <a:effectLst/>
                <a:ea typeface="Calibri" panose="020F0502020204030204" pitchFamily="34" charset="0"/>
              </a:rPr>
              <a:t>, </a:t>
            </a:r>
            <a:r>
              <a:rPr lang="en-GB" sz="3200" dirty="0">
                <a:solidFill>
                  <a:srgbClr val="026891"/>
                </a:solidFill>
                <a:effectLst/>
                <a:ea typeface="Calibri" panose="020F0502020204030204" pitchFamily="34" charset="0"/>
                <a:cs typeface="Calibri" panose="020F0502020204030204" pitchFamily="34" charset="0"/>
              </a:rPr>
              <a:t>Emerging Talent Advisor (Nuclear &amp; Energy, Environment), Kier</a:t>
            </a:r>
            <a:endParaRPr lang="en-GB" sz="3200" dirty="0">
              <a:solidFill>
                <a:srgbClr val="026891"/>
              </a:solidFill>
              <a:effectLst/>
              <a:ea typeface="Calibri" panose="020F0502020204030204" pitchFamily="34" charset="0"/>
            </a:endParaRPr>
          </a:p>
          <a:p>
            <a:pPr marL="457200" indent="-457200">
              <a:spcAft>
                <a:spcPts val="800"/>
              </a:spcAft>
              <a:buFont typeface="Arial" panose="020B0604020202020204" pitchFamily="34" charset="0"/>
              <a:buChar char="•"/>
            </a:pPr>
            <a:r>
              <a:rPr lang="en-GB" sz="3200" dirty="0">
                <a:solidFill>
                  <a:srgbClr val="026891"/>
                </a:solidFill>
                <a:effectLst/>
                <a:ea typeface="Calibri" panose="020F0502020204030204" pitchFamily="34" charset="0"/>
                <a:cs typeface="Times New Roman" panose="02020603050405020304" pitchFamily="18" charset="0"/>
              </a:rPr>
              <a:t>Careers Consultant: Claire Coles</a:t>
            </a:r>
          </a:p>
        </p:txBody>
      </p:sp>
    </p:spTree>
    <p:extLst>
      <p:ext uri="{BB962C8B-B14F-4D97-AF65-F5344CB8AC3E}">
        <p14:creationId xmlns:p14="http://schemas.microsoft.com/office/powerpoint/2010/main" val="114485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in front of a sign&#10;&#10;AI-generated content may be incorrect.">
            <a:extLst>
              <a:ext uri="{FF2B5EF4-FFF2-40B4-BE49-F238E27FC236}">
                <a16:creationId xmlns:a16="http://schemas.microsoft.com/office/drawing/2014/main" id="{86AE8CAD-D5FA-E0B5-93F4-E25DDE818737}"/>
              </a:ext>
            </a:extLst>
          </p:cNvPr>
          <p:cNvPicPr>
            <a:picLocks noChangeAspect="1"/>
          </p:cNvPicPr>
          <p:nvPr/>
        </p:nvPicPr>
        <p:blipFill>
          <a:blip r:embed="rId2"/>
          <a:srcRect l="21269" t="8322"/>
          <a:stretch>
            <a:fillRect/>
          </a:stretch>
        </p:blipFill>
        <p:spPr>
          <a:xfrm>
            <a:off x="13268014" y="2911581"/>
            <a:ext cx="3342571" cy="3320549"/>
          </a:xfrm>
          <a:prstGeom prst="rect">
            <a:avLst/>
          </a:prstGeom>
        </p:spPr>
      </p:pic>
      <p:pic>
        <p:nvPicPr>
          <p:cNvPr id="13" name="Picture 12" descr="A group of people standing together&#10;&#10;AI-generated content may be incorrect.">
            <a:extLst>
              <a:ext uri="{FF2B5EF4-FFF2-40B4-BE49-F238E27FC236}">
                <a16:creationId xmlns:a16="http://schemas.microsoft.com/office/drawing/2014/main" id="{644ADB0E-BB7F-1561-251B-03ED9665C056}"/>
              </a:ext>
            </a:extLst>
          </p:cNvPr>
          <p:cNvPicPr>
            <a:picLocks noChangeAspect="1"/>
          </p:cNvPicPr>
          <p:nvPr/>
        </p:nvPicPr>
        <p:blipFill>
          <a:blip r:embed="rId3"/>
          <a:stretch>
            <a:fillRect/>
          </a:stretch>
        </p:blipFill>
        <p:spPr>
          <a:xfrm>
            <a:off x="13294887" y="6696665"/>
            <a:ext cx="6033216" cy="3882665"/>
          </a:xfrm>
          <a:prstGeom prst="rect">
            <a:avLst/>
          </a:prstGeom>
        </p:spPr>
      </p:pic>
      <p:pic>
        <p:nvPicPr>
          <p:cNvPr id="10" name="Picture 9" descr="A group of people standing in a room&#10;&#10;AI-generated content may be incorrect.">
            <a:extLst>
              <a:ext uri="{FF2B5EF4-FFF2-40B4-BE49-F238E27FC236}">
                <a16:creationId xmlns:a16="http://schemas.microsoft.com/office/drawing/2014/main" id="{1EFC44ED-87E5-D691-D4AE-C7D967F4D2AE}"/>
              </a:ext>
            </a:extLst>
          </p:cNvPr>
          <p:cNvPicPr>
            <a:picLocks noChangeAspect="1"/>
          </p:cNvPicPr>
          <p:nvPr/>
        </p:nvPicPr>
        <p:blipFill>
          <a:blip r:embed="rId4"/>
          <a:stretch>
            <a:fillRect/>
          </a:stretch>
        </p:blipFill>
        <p:spPr>
          <a:xfrm>
            <a:off x="15883460" y="2495171"/>
            <a:ext cx="3444643" cy="4739817"/>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3D5DB5C-EC4C-14A6-70AA-0390E1A20538}"/>
              </a:ext>
            </a:extLst>
          </p:cNvPr>
          <p:cNvSpPr txBox="1"/>
          <p:nvPr/>
        </p:nvSpPr>
        <p:spPr>
          <a:xfrm>
            <a:off x="4132970" y="678790"/>
            <a:ext cx="8894412" cy="10095071"/>
          </a:xfrm>
          <a:prstGeom prst="rect">
            <a:avLst/>
          </a:prstGeom>
          <a:noFill/>
        </p:spPr>
        <p:txBody>
          <a:bodyPr wrap="square" rtlCol="0">
            <a:spAutoFit/>
          </a:bodyPr>
          <a:lstStyle/>
          <a:p>
            <a:r>
              <a:rPr lang="en-GB" sz="3000" b="1" dirty="0">
                <a:solidFill>
                  <a:schemeClr val="bg1"/>
                </a:solidFill>
              </a:rPr>
              <a:t>Young Inspirers Event</a:t>
            </a:r>
          </a:p>
          <a:p>
            <a:endParaRPr lang="en-GB" sz="3000" b="1" dirty="0">
              <a:solidFill>
                <a:schemeClr val="bg1"/>
              </a:solidFill>
            </a:endParaRPr>
          </a:p>
          <a:p>
            <a:r>
              <a:rPr lang="en-GB" sz="3000" b="1" dirty="0">
                <a:solidFill>
                  <a:schemeClr val="bg1"/>
                </a:solidFill>
              </a:rPr>
              <a:t>Networking:</a:t>
            </a:r>
          </a:p>
          <a:p>
            <a:pPr marL="471230" indent="-471230">
              <a:buFont typeface="Arial" panose="020B0604020202020204" pitchFamily="34" charset="0"/>
              <a:buChar char="•"/>
            </a:pPr>
            <a:r>
              <a:rPr lang="en-GB" sz="3000" dirty="0">
                <a:solidFill>
                  <a:schemeClr val="bg1"/>
                </a:solidFill>
              </a:rPr>
              <a:t>Using social media to make connections</a:t>
            </a:r>
          </a:p>
          <a:p>
            <a:pPr marL="471230" indent="-471230">
              <a:buFont typeface="Arial" panose="020B0604020202020204" pitchFamily="34" charset="0"/>
              <a:buChar char="•"/>
            </a:pPr>
            <a:r>
              <a:rPr lang="en-GB" sz="3000" dirty="0">
                <a:solidFill>
                  <a:schemeClr val="bg1"/>
                </a:solidFill>
              </a:rPr>
              <a:t>Alumni – inviting past students back into school to support current students.</a:t>
            </a:r>
          </a:p>
          <a:p>
            <a:pPr marL="471230" indent="-471230">
              <a:buFont typeface="Arial" panose="020B0604020202020204" pitchFamily="34" charset="0"/>
              <a:buChar char="•"/>
            </a:pPr>
            <a:r>
              <a:rPr lang="en-GB" sz="3000" dirty="0">
                <a:solidFill>
                  <a:schemeClr val="bg1"/>
                </a:solidFill>
              </a:rPr>
              <a:t>Following up on Careers Hub Events and trialling various ways of making contact with ‘Young Inspirers’.</a:t>
            </a:r>
          </a:p>
          <a:p>
            <a:pPr marL="471230" indent="-471230">
              <a:buFont typeface="Arial" panose="020B0604020202020204" pitchFamily="34" charset="0"/>
              <a:buChar char="•"/>
            </a:pPr>
            <a:endParaRPr lang="en-GB" sz="3000" dirty="0">
              <a:solidFill>
                <a:schemeClr val="bg1"/>
              </a:solidFill>
            </a:endParaRPr>
          </a:p>
          <a:p>
            <a:r>
              <a:rPr lang="en-GB" sz="3000" b="1" dirty="0">
                <a:solidFill>
                  <a:schemeClr val="bg1"/>
                </a:solidFill>
              </a:rPr>
              <a:t>Making time to meet:</a:t>
            </a:r>
          </a:p>
          <a:p>
            <a:pPr marL="565476" indent="-565476">
              <a:buFont typeface="Arial" panose="020B0604020202020204" pitchFamily="34" charset="0"/>
              <a:buChar char="•"/>
            </a:pPr>
            <a:r>
              <a:rPr lang="en-GB" sz="3000" dirty="0">
                <a:solidFill>
                  <a:schemeClr val="bg1"/>
                </a:solidFill>
              </a:rPr>
              <a:t>Arranging teams calls to ‘meet and greet’ virtually.</a:t>
            </a:r>
          </a:p>
          <a:p>
            <a:pPr marL="565476" indent="-565476">
              <a:buFont typeface="Arial" panose="020B0604020202020204" pitchFamily="34" charset="0"/>
              <a:buChar char="•"/>
            </a:pPr>
            <a:r>
              <a:rPr lang="en-GB" sz="3000" dirty="0">
                <a:solidFill>
                  <a:schemeClr val="bg1"/>
                </a:solidFill>
              </a:rPr>
              <a:t>Preparing slides on their roles – support students to understand their roles better and who they are. </a:t>
            </a:r>
          </a:p>
          <a:p>
            <a:pPr marL="565476" indent="-565476">
              <a:buFont typeface="Arial" panose="020B0604020202020204" pitchFamily="34" charset="0"/>
              <a:buChar char="•"/>
            </a:pPr>
            <a:r>
              <a:rPr lang="en-GB" sz="3000" dirty="0">
                <a:solidFill>
                  <a:schemeClr val="bg1"/>
                </a:solidFill>
              </a:rPr>
              <a:t>Ensuring SLT are there to greet visitors on the day.</a:t>
            </a:r>
          </a:p>
          <a:p>
            <a:pPr marL="565476" indent="-565476">
              <a:buFont typeface="Arial" panose="020B0604020202020204" pitchFamily="34" charset="0"/>
              <a:buChar char="•"/>
            </a:pPr>
            <a:r>
              <a:rPr lang="en-GB" sz="3000" dirty="0">
                <a:solidFill>
                  <a:schemeClr val="bg1"/>
                </a:solidFill>
              </a:rPr>
              <a:t>Hospitality.</a:t>
            </a:r>
          </a:p>
          <a:p>
            <a:endParaRPr lang="en-GB" sz="3000" b="1" dirty="0">
              <a:solidFill>
                <a:schemeClr val="bg1"/>
              </a:solidFill>
            </a:endParaRPr>
          </a:p>
          <a:p>
            <a:r>
              <a:rPr lang="en-GB" sz="3000" b="1" dirty="0">
                <a:solidFill>
                  <a:schemeClr val="bg1"/>
                </a:solidFill>
              </a:rPr>
              <a:t>Alumni:</a:t>
            </a:r>
          </a:p>
          <a:p>
            <a:pPr marL="565476" indent="-565476">
              <a:buFont typeface="Arial" panose="020B0604020202020204" pitchFamily="34" charset="0"/>
              <a:buChar char="•"/>
            </a:pPr>
            <a:r>
              <a:rPr lang="en-GB" sz="3000" dirty="0">
                <a:solidFill>
                  <a:schemeClr val="bg1"/>
                </a:solidFill>
              </a:rPr>
              <a:t>Continue to build the relationship with alumni, through coffee afternoons to get to know people better. </a:t>
            </a:r>
          </a:p>
          <a:p>
            <a:endParaRPr lang="en-GB" sz="2000" dirty="0">
              <a:latin typeface="Raleway" panose="020B0503030101060003" pitchFamily="34" charset="0"/>
            </a:endParaRPr>
          </a:p>
        </p:txBody>
      </p:sp>
      <p:sp>
        <p:nvSpPr>
          <p:cNvPr id="3" name="AutoShape 2">
            <a:extLst>
              <a:ext uri="{FF2B5EF4-FFF2-40B4-BE49-F238E27FC236}">
                <a16:creationId xmlns:a16="http://schemas.microsoft.com/office/drawing/2014/main" id="{704AC091-1E03-6ADD-A886-E7F6BD0C1564}"/>
              </a:ext>
            </a:extLst>
          </p:cNvPr>
          <p:cNvSpPr>
            <a:spLocks noChangeAspect="1" noChangeArrowheads="1"/>
          </p:cNvSpPr>
          <p:nvPr/>
        </p:nvSpPr>
        <p:spPr bwMode="auto">
          <a:xfrm>
            <a:off x="9899650" y="550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a:extLst>
              <a:ext uri="{FF2B5EF4-FFF2-40B4-BE49-F238E27FC236}">
                <a16:creationId xmlns:a16="http://schemas.microsoft.com/office/drawing/2014/main" id="{516C197F-2BF1-86D8-3C19-F656C47198CB}"/>
              </a:ext>
            </a:extLst>
          </p:cNvPr>
          <p:cNvSpPr/>
          <p:nvPr/>
        </p:nvSpPr>
        <p:spPr>
          <a:xfrm>
            <a:off x="3144022" y="0"/>
            <a:ext cx="240632" cy="11310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usinesspeople lounging together in office">
            <a:extLst>
              <a:ext uri="{FF2B5EF4-FFF2-40B4-BE49-F238E27FC236}">
                <a16:creationId xmlns:a16="http://schemas.microsoft.com/office/drawing/2014/main" id="{FC0D05B2-2214-B622-8583-B5726B7A52C2}"/>
              </a:ext>
            </a:extLst>
          </p:cNvPr>
          <p:cNvPicPr>
            <a:picLocks noChangeAspect="1"/>
          </p:cNvPicPr>
          <p:nvPr/>
        </p:nvPicPr>
        <p:blipFill>
          <a:blip r:embed="rId5">
            <a:extLst>
              <a:ext uri="{28A0092B-C50C-407E-A947-70E740481C1C}">
                <a14:useLocalDpi xmlns:a14="http://schemas.microsoft.com/office/drawing/2010/main" val="0"/>
              </a:ext>
            </a:extLst>
          </a:blip>
          <a:srcRect l="48520" r="32763"/>
          <a:stretch>
            <a:fillRect/>
          </a:stretch>
        </p:blipFill>
        <p:spPr>
          <a:xfrm>
            <a:off x="-32315" y="0"/>
            <a:ext cx="3176337" cy="11310938"/>
          </a:xfrm>
          <a:prstGeom prst="rect">
            <a:avLst/>
          </a:prstGeom>
          <a:ln>
            <a:no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672102B0-5333-2E4C-8259-43D033E94668}"/>
              </a:ext>
            </a:extLst>
          </p:cNvPr>
          <p:cNvPicPr>
            <a:picLocks noChangeAspect="1"/>
          </p:cNvPicPr>
          <p:nvPr/>
        </p:nvPicPr>
        <p:blipFill>
          <a:blip r:embed="rId6"/>
          <a:stretch>
            <a:fillRect/>
          </a:stretch>
        </p:blipFill>
        <p:spPr>
          <a:xfrm>
            <a:off x="220234" y="563802"/>
            <a:ext cx="2671237" cy="727486"/>
          </a:xfrm>
          <a:prstGeom prst="rect">
            <a:avLst/>
          </a:prstGeom>
        </p:spPr>
      </p:pic>
    </p:spTree>
    <p:extLst>
      <p:ext uri="{BB962C8B-B14F-4D97-AF65-F5344CB8AC3E}">
        <p14:creationId xmlns:p14="http://schemas.microsoft.com/office/powerpoint/2010/main" val="2997288603"/>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303E00B1D2A6489FA49A3284897530" ma:contentTypeVersion="19" ma:contentTypeDescription="Create a new document." ma:contentTypeScope="" ma:versionID="c7e0ce1909ff1f80a6520b91d71c887b">
  <xsd:schema xmlns:xsd="http://www.w3.org/2001/XMLSchema" xmlns:xs="http://www.w3.org/2001/XMLSchema" xmlns:p="http://schemas.microsoft.com/office/2006/metadata/properties" xmlns:ns2="836070ae-bedd-4c8b-98d2-72b5379e158e" xmlns:ns3="b3e6cb3d-b9a4-4d6c-b20d-c65c846de810" targetNamespace="http://schemas.microsoft.com/office/2006/metadata/properties" ma:root="true" ma:fieldsID="72ff8496c6e66cc4172939d8818ccfa9" ns2:_="" ns3:_="">
    <xsd:import namespace="836070ae-bedd-4c8b-98d2-72b5379e158e"/>
    <xsd:import namespace="b3e6cb3d-b9a4-4d6c-b20d-c65c846de8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070ae-bedd-4c8b-98d2-72b5379e1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3e5031-7500-42a2-b1b9-89fc153e5d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e6cb3d-b9a4-4d6c-b20d-c65c846de81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3b67ef8-2bbb-458a-afda-b9486a83c130}" ma:internalName="TaxCatchAll" ma:showField="CatchAllData" ma:web="b3e6cb3d-b9a4-4d6c-b20d-c65c846de8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e6cb3d-b9a4-4d6c-b20d-c65c846de810" xsi:nil="true"/>
    <lcf76f155ced4ddcb4097134ff3c332f xmlns="836070ae-bedd-4c8b-98d2-72b5379e158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1ACFB9-AC4C-40A3-AD97-C68FA5B5D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070ae-bedd-4c8b-98d2-72b5379e158e"/>
    <ds:schemaRef ds:uri="b3e6cb3d-b9a4-4d6c-b20d-c65c846de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289CA5-76DF-4908-9F25-6F8FC497E27D}">
  <ds:schemaRefs>
    <ds:schemaRef ds:uri="836070ae-bedd-4c8b-98d2-72b5379e158e"/>
    <ds:schemaRef ds:uri="b3e6cb3d-b9a4-4d6c-b20d-c65c846de81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9899700-2F3F-410A-87C5-2BFED75922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Office%20Theme</Template>
  <TotalTime>8946</TotalTime>
  <Words>1797</Words>
  <Application>Microsoft Office PowerPoint</Application>
  <PresentationFormat>Custom</PresentationFormat>
  <Paragraphs>185</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Lato</vt:lpstr>
      <vt:lpstr>Raleway</vt:lpstr>
      <vt:lpstr>Wingdings</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Tostevin</dc:creator>
  <cp:lastModifiedBy>Samuel Baker</cp:lastModifiedBy>
  <cp:revision>70</cp:revision>
  <dcterms:created xsi:type="dcterms:W3CDTF">2020-01-08T09:41:35Z</dcterms:created>
  <dcterms:modified xsi:type="dcterms:W3CDTF">2026-03-12T09:40:54Z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300.000000000000</vt:lpwstr>
  </property>
  <property fmtid="{D5CDD505-2E9C-101B-9397-08002B2CF9AE}" pid="3" name="ContentTypeId">
    <vt:lpwstr>0x010100F2303E00B1D2A6489FA49A3284897530</vt:lpwstr>
  </property>
  <property fmtid="{D5CDD505-2E9C-101B-9397-08002B2CF9AE}" pid="4" name="MediaServiceImageTags">
    <vt:lpwstr/>
  </property>
</Properties>
</file>