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315" r:id="rId3"/>
    <p:sldId id="320" r:id="rId4"/>
    <p:sldId id="317" r:id="rId5"/>
    <p:sldId id="319" r:id="rId6"/>
    <p:sldId id="322" r:id="rId7"/>
    <p:sldId id="321" r:id="rId8"/>
    <p:sldId id="324" r:id="rId9"/>
    <p:sldId id="323" r:id="rId10"/>
    <p:sldId id="326" r:id="rId11"/>
    <p:sldId id="32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34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 Lin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9BB8099-B8E2-7218-BA7A-A36F7BBCF2BB}"/>
              </a:ext>
            </a:extLst>
          </p:cNvPr>
          <p:cNvSpPr/>
          <p:nvPr/>
        </p:nvSpPr>
        <p:spPr>
          <a:xfrm>
            <a:off x="0" y="0"/>
            <a:ext cx="560390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799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93363437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 Lin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1E55D93-44F5-5B5F-CBA3-FF14EC560BD9}"/>
              </a:ext>
            </a:extLst>
          </p:cNvPr>
          <p:cNvSpPr/>
          <p:nvPr/>
        </p:nvSpPr>
        <p:spPr>
          <a:xfrm>
            <a:off x="0" y="6264270"/>
            <a:ext cx="12191996" cy="593729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799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02896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Lin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15BE563-AF62-2D85-48BA-994D3872E6B3}"/>
              </a:ext>
            </a:extLst>
          </p:cNvPr>
          <p:cNvSpPr/>
          <p:nvPr/>
        </p:nvSpPr>
        <p:spPr>
          <a:xfrm>
            <a:off x="0" y="6264270"/>
            <a:ext cx="12191996" cy="593729"/>
          </a:xfrm>
          <a:prstGeom prst="rect">
            <a:avLst/>
          </a:prstGeom>
          <a:solidFill>
            <a:srgbClr val="02689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799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757434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Lin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BA692D4-216D-E900-DFE9-B9EA30C6073C}"/>
              </a:ext>
            </a:extLst>
          </p:cNvPr>
          <p:cNvSpPr/>
          <p:nvPr/>
        </p:nvSpPr>
        <p:spPr>
          <a:xfrm>
            <a:off x="0" y="6264270"/>
            <a:ext cx="12191996" cy="593729"/>
          </a:xfrm>
          <a:prstGeom prst="rect">
            <a:avLst/>
          </a:prstGeom>
          <a:solidFill>
            <a:srgbClr val="ED6D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799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45614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 Teal Graphic 1">
    <p:bg>
      <p:bgPr>
        <a:solidFill>
          <a:srgbClr val="EBF0F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3306D72-D521-7945-FDBD-0FC56D63860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BF0F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60727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Teal">
    <p:bg>
      <p:bgPr>
        <a:solidFill>
          <a:srgbClr val="C3D2D3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A84D514-0739-3586-295E-B8C9A367BEA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00797B">
              <a:alpha val="2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8835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eal"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E772254-6639-00CC-C571-466A167FA399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27446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0918352-D5D7-81A5-394B-3D627E2C5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352" y="334963"/>
            <a:ext cx="1908179" cy="7724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D3557043-49B8-0C70-E315-CD0984665B4C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05515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2975201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98B91AF-80B6-C29E-CB82-281A5E849A2B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894585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Teal 1/2 Pal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900F27-B41B-7CAC-527C-D455BC144FDA}"/>
              </a:ext>
            </a:extLst>
          </p:cNvPr>
          <p:cNvSpPr/>
          <p:nvPr/>
        </p:nvSpPr>
        <p:spPr>
          <a:xfrm>
            <a:off x="6096003" y="0"/>
            <a:ext cx="6096003" cy="6858000"/>
          </a:xfrm>
          <a:prstGeom prst="rect">
            <a:avLst/>
          </a:prstGeom>
          <a:solidFill>
            <a:srgbClr val="00797B">
              <a:alpha val="1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F2D4523-EEEE-80E7-D27A-EE85C388408E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891149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White 1/2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D604E15-B986-1E89-2AA1-A9EDE668C87B}"/>
              </a:ext>
            </a:extLst>
          </p:cNvPr>
          <p:cNvSpPr/>
          <p:nvPr/>
        </p:nvSpPr>
        <p:spPr>
          <a:xfrm>
            <a:off x="6096003" y="0"/>
            <a:ext cx="6096003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549885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Pale Teal 1/2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B8E3C78-ACC5-9CA3-5FE3-E589C7196F42}"/>
              </a:ext>
            </a:extLst>
          </p:cNvPr>
          <p:cNvSpPr/>
          <p:nvPr/>
        </p:nvSpPr>
        <p:spPr>
          <a:xfrm>
            <a:off x="6096003" y="0"/>
            <a:ext cx="6096003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2C0849-8F31-D246-4380-3A769475E068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0797B">
              <a:alpha val="1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876653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Teal and Line Shad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8CA522-A77A-BAA7-590F-D73984FBBCBE}"/>
              </a:ext>
            </a:extLst>
          </p:cNvPr>
          <p:cNvSpPr/>
          <p:nvPr/>
        </p:nvSpPr>
        <p:spPr>
          <a:xfrm>
            <a:off x="0" y="0"/>
            <a:ext cx="4295778" cy="6858000"/>
          </a:xfrm>
          <a:prstGeom prst="rect">
            <a:avLst/>
          </a:prstGeom>
          <a:solidFill>
            <a:srgbClr val="05515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  <p:pic>
        <p:nvPicPr>
          <p:cNvPr id="3" name="Graphic 4">
            <a:extLst>
              <a:ext uri="{FF2B5EF4-FFF2-40B4-BE49-F238E27FC236}">
                <a16:creationId xmlns:a16="http://schemas.microsoft.com/office/drawing/2014/main" id="{B9B92D62-B8E5-142D-F3AD-1C04AD8609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1607" t="32365" r="37077" b="41599"/>
          <a:stretch>
            <a:fillRect/>
          </a:stretch>
        </p:blipFill>
        <p:spPr>
          <a:xfrm>
            <a:off x="4289459" y="560600"/>
            <a:ext cx="310091" cy="629739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40188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Teal and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2F156F5-5F4B-EF08-D119-B9AADFC65658}"/>
              </a:ext>
            </a:extLst>
          </p:cNvPr>
          <p:cNvSpPr/>
          <p:nvPr/>
        </p:nvSpPr>
        <p:spPr>
          <a:xfrm>
            <a:off x="0" y="11868"/>
            <a:ext cx="6096003" cy="6858000"/>
          </a:xfrm>
          <a:prstGeom prst="rect">
            <a:avLst/>
          </a:prstGeom>
          <a:solidFill>
            <a:srgbClr val="05515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170769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Teal and Line Shad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2746720-19D4-7475-2FAD-95BC392A4131}"/>
              </a:ext>
            </a:extLst>
          </p:cNvPr>
          <p:cNvSpPr/>
          <p:nvPr/>
        </p:nvSpPr>
        <p:spPr>
          <a:xfrm>
            <a:off x="0" y="0"/>
            <a:ext cx="6096003" cy="6858000"/>
          </a:xfrm>
          <a:prstGeom prst="rect">
            <a:avLst/>
          </a:prstGeom>
          <a:solidFill>
            <a:srgbClr val="05515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  <p:pic>
        <p:nvPicPr>
          <p:cNvPr id="3" name="Graphic 4">
            <a:extLst>
              <a:ext uri="{FF2B5EF4-FFF2-40B4-BE49-F238E27FC236}">
                <a16:creationId xmlns:a16="http://schemas.microsoft.com/office/drawing/2014/main" id="{8D32B3F8-DB08-A3FD-68C2-EF233CDEA3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1607" t="32365" r="37077" b="41599"/>
          <a:stretch>
            <a:fillRect/>
          </a:stretch>
        </p:blipFill>
        <p:spPr>
          <a:xfrm>
            <a:off x="6076123" y="560600"/>
            <a:ext cx="310091" cy="629739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40871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/3 Teal and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30E1DF48-E9E3-2D17-CCF2-AC64366FD409}"/>
              </a:ext>
            </a:extLst>
          </p:cNvPr>
          <p:cNvSpPr/>
          <p:nvPr/>
        </p:nvSpPr>
        <p:spPr>
          <a:xfrm>
            <a:off x="0" y="0"/>
            <a:ext cx="8004172" cy="6858000"/>
          </a:xfrm>
          <a:prstGeom prst="rect">
            <a:avLst/>
          </a:prstGeom>
          <a:solidFill>
            <a:srgbClr val="05515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036376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/3 Teal and Line Shad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4CA3150-AF64-52A8-BAD8-3F68923E87E5}"/>
              </a:ext>
            </a:extLst>
          </p:cNvPr>
          <p:cNvSpPr/>
          <p:nvPr/>
        </p:nvSpPr>
        <p:spPr>
          <a:xfrm>
            <a:off x="0" y="0"/>
            <a:ext cx="8004172" cy="6858000"/>
          </a:xfrm>
          <a:prstGeom prst="rect">
            <a:avLst/>
          </a:prstGeom>
          <a:solidFill>
            <a:srgbClr val="05515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E9169141-25C3-FDCF-06D9-1FE74D9D5C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1607" t="32365" r="37077" b="41599"/>
          <a:stretch>
            <a:fillRect/>
          </a:stretch>
        </p:blipFill>
        <p:spPr>
          <a:xfrm>
            <a:off x="7994233" y="560600"/>
            <a:ext cx="310091" cy="629739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8452293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EB93BE90-F9AA-D1FE-5B5F-F245B8D99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t="25212" b="14323"/>
          <a:stretch>
            <a:fillRect/>
          </a:stretch>
        </p:blipFill>
        <p:spPr>
          <a:xfrm>
            <a:off x="0" y="0"/>
            <a:ext cx="8005791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3A12B62D-DD6F-005E-E660-AB48CF5A9B94}"/>
              </a:ext>
            </a:extLst>
          </p:cNvPr>
          <p:cNvSpPr/>
          <p:nvPr/>
        </p:nvSpPr>
        <p:spPr>
          <a:xfrm>
            <a:off x="4187823" y="0"/>
            <a:ext cx="8004172" cy="6858000"/>
          </a:xfrm>
          <a:prstGeom prst="rect">
            <a:avLst/>
          </a:prstGeom>
          <a:solidFill>
            <a:srgbClr val="05515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252995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Teal 2/3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F3BB16E-B7D7-C450-EAC6-A506033CF5B1}"/>
              </a:ext>
            </a:extLst>
          </p:cNvPr>
          <p:cNvSpPr/>
          <p:nvPr/>
        </p:nvSpPr>
        <p:spPr>
          <a:xfrm>
            <a:off x="0" y="0"/>
            <a:ext cx="4251329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115057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Teal 2/3 Pal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8A5B95-CAA3-5194-CEB2-0902F4AD6BA5}"/>
              </a:ext>
            </a:extLst>
          </p:cNvPr>
          <p:cNvSpPr/>
          <p:nvPr/>
        </p:nvSpPr>
        <p:spPr>
          <a:xfrm>
            <a:off x="4251329" y="0"/>
            <a:ext cx="7940677" cy="6858000"/>
          </a:xfrm>
          <a:prstGeom prst="rect">
            <a:avLst/>
          </a:prstGeom>
          <a:solidFill>
            <a:srgbClr val="00797B">
              <a:alpha val="1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48744D5-88C1-D570-6C34-62D086107E30}"/>
              </a:ext>
            </a:extLst>
          </p:cNvPr>
          <p:cNvSpPr/>
          <p:nvPr/>
        </p:nvSpPr>
        <p:spPr>
          <a:xfrm>
            <a:off x="0" y="0"/>
            <a:ext cx="4251329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527494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/3 White 1/3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5AE69F8-4D27-05E3-1C4E-A67D37F95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352" y="334963"/>
            <a:ext cx="1908179" cy="7724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C2A3826E-396F-5645-6D18-121CA55365F9}"/>
              </a:ext>
            </a:extLst>
          </p:cNvPr>
          <p:cNvSpPr/>
          <p:nvPr/>
        </p:nvSpPr>
        <p:spPr>
          <a:xfrm>
            <a:off x="7940677" y="0"/>
            <a:ext cx="4251329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6991767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/3 Pale Teal 1/3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80E5E5A-2246-19E9-9B93-2FFB42A3C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352" y="334963"/>
            <a:ext cx="1908179" cy="7724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F3D34638-59AA-EB23-CEBC-696B2CDDDF5A}"/>
              </a:ext>
            </a:extLst>
          </p:cNvPr>
          <p:cNvSpPr/>
          <p:nvPr/>
        </p:nvSpPr>
        <p:spPr>
          <a:xfrm>
            <a:off x="7940677" y="0"/>
            <a:ext cx="4251329" cy="6858000"/>
          </a:xfrm>
          <a:prstGeom prst="rect">
            <a:avLst/>
          </a:prstGeom>
          <a:solidFill>
            <a:srgbClr val="00797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D852D99-C2C6-C433-37FD-27D32417248C}"/>
              </a:ext>
            </a:extLst>
          </p:cNvPr>
          <p:cNvSpPr/>
          <p:nvPr/>
        </p:nvSpPr>
        <p:spPr>
          <a:xfrm>
            <a:off x="0" y="0"/>
            <a:ext cx="7940677" cy="6858000"/>
          </a:xfrm>
          <a:prstGeom prst="rect">
            <a:avLst/>
          </a:prstGeom>
          <a:solidFill>
            <a:srgbClr val="00797B">
              <a:alpha val="1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935032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AC594F10-C468-DE00-7353-33F2051F206D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02689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52270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EC43FC5-159F-F30E-4531-0F4DB08FED3B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515F9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223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eersandenterprise.co.uk/educators/careers-impact-syste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hyperlink" Target="https://resources.careersandenterprise.co.uk/resources/careers-impact-system-peer-peer-review" TargetMode="External"/><Relationship Id="rId4" Type="http://schemas.openxmlformats.org/officeDocument/2006/relationships/hyperlink" Target="https://resources.careersandenterprise.co.uk/careers-impact-internal-leadership-review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FC19143-A982-1DC6-FD67-E5C2F0B0BAD1}"/>
              </a:ext>
            </a:extLst>
          </p:cNvPr>
          <p:cNvSpPr txBox="1"/>
          <p:nvPr/>
        </p:nvSpPr>
        <p:spPr>
          <a:xfrm>
            <a:off x="505617" y="512822"/>
            <a:ext cx="5788243" cy="41549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Strategic Leadership Building &amp; Careers Impact System: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ILR/P2P Showcase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6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As you arrive: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Take a minute to complete the (very) brief questionnaire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20EB671-85A5-502D-734E-ABF04139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0EF380F9-8375-8913-BDAC-780DD0D70D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4" t="2199" r="2532" b="3489"/>
          <a:stretch>
            <a:fillRect/>
          </a:stretch>
        </p:blipFill>
        <p:spPr>
          <a:xfrm>
            <a:off x="8398782" y="1653079"/>
            <a:ext cx="3592641" cy="355183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551701B2-1FC5-D634-5610-BA13F3E75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6150E2B6-5485-FA68-F4CF-971ADA5BD85C}"/>
              </a:ext>
            </a:extLst>
          </p:cNvPr>
          <p:cNvSpPr txBox="1"/>
          <p:nvPr/>
        </p:nvSpPr>
        <p:spPr>
          <a:xfrm>
            <a:off x="1076230" y="1750728"/>
            <a:ext cx="10039545" cy="38369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MS Mincho" pitchFamily="49"/>
                <a:cs typeface="Calibri" pitchFamily="34"/>
              </a:rPr>
              <a:t>Using ILR/P2P to:</a:t>
            </a:r>
          </a:p>
          <a:p>
            <a:pPr marL="342900" marR="0" lvl="0" indent="-34290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MS Mincho" pitchFamily="49"/>
                <a:cs typeface="Calibri" pitchFamily="34"/>
              </a:rPr>
              <a:t>Drive continuous improvement in the quality of careers education</a:t>
            </a: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Mincho" pitchFamily="49"/>
              <a:cs typeface="Times New Roman" pitchFamily="18"/>
            </a:endParaRPr>
          </a:p>
          <a:p>
            <a:pPr marL="342900" marR="0" lvl="0" indent="-34290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MS Mincho" pitchFamily="49"/>
                <a:cs typeface="Times New Roman" pitchFamily="18"/>
              </a:rPr>
              <a:t>Establish a sustainable and strategic approach to careers leadership</a:t>
            </a: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Mincho" pitchFamily="49"/>
              <a:cs typeface="Times New Roman" pitchFamily="18"/>
            </a:endParaRPr>
          </a:p>
          <a:p>
            <a:pPr marL="342900" marR="0" lvl="0" indent="-34290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Wingdings" pitchFamily="2"/>
              <a:buChar char="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MS Mincho" pitchFamily="49"/>
                <a:cs typeface="Calibri" pitchFamily="34"/>
              </a:rPr>
              <a:t>Link careers to school and college improvement priorities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MS Mincho" pitchFamily="49"/>
                <a:cs typeface="Calibri" pitchFamily="34"/>
              </a:rPr>
              <a:t>​</a:t>
            </a: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Mincho" pitchFamily="49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CE62A0F-FCD0-A940-4901-22C764523EB6}"/>
              </a:ext>
            </a:extLst>
          </p:cNvPr>
          <p:cNvSpPr txBox="1"/>
          <p:nvPr/>
        </p:nvSpPr>
        <p:spPr>
          <a:xfrm>
            <a:off x="1076230" y="378278"/>
            <a:ext cx="6094430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Session aims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124E73-99D4-6E91-A21E-748FF6CD91B9}"/>
              </a:ext>
            </a:extLst>
          </p:cNvPr>
          <p:cNvSpPr txBox="1"/>
          <p:nvPr/>
        </p:nvSpPr>
        <p:spPr>
          <a:xfrm>
            <a:off x="1076230" y="378278"/>
            <a:ext cx="6094430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Session plan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E52C5B6-6CA9-5E3B-36C4-4F1111215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DAA20B-2FF1-7C20-29DA-F9E36A9FB7AF}"/>
              </a:ext>
            </a:extLst>
          </p:cNvPr>
          <p:cNvSpPr txBox="1"/>
          <p:nvPr/>
        </p:nvSpPr>
        <p:spPr>
          <a:xfrm>
            <a:off x="1076230" y="1318025"/>
            <a:ext cx="10039545" cy="52629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Round Table 1: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Table Host introduction: 2 minutes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Internal Leadership Review discussion: </a:t>
            </a:r>
            <a:r>
              <a:rPr lang="en-GB" sz="2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8</a:t>
            </a: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minutes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Peer to Peer Review discussion 10 minutes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Round Table 2: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Table Host introduction: 2 minutes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Internal Leadership Review discussion: </a:t>
            </a:r>
            <a:r>
              <a:rPr lang="en-GB" sz="2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8</a:t>
            </a: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minutes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Peer to Peer Review discussion 10 minutes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Session Wrap-up &amp; feedback (All) 5 minutes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Next step support &amp; follow up (Claire) 2 minutes</a:t>
            </a: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8735A0E-4086-3306-D397-CDA7E5115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9B67CE-0B67-90D5-2F24-CE7B21B47619}"/>
              </a:ext>
            </a:extLst>
          </p:cNvPr>
          <p:cNvSpPr txBox="1"/>
          <p:nvPr/>
        </p:nvSpPr>
        <p:spPr>
          <a:xfrm>
            <a:off x="373925" y="1548737"/>
            <a:ext cx="6226579" cy="3724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Kempston Academy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Assistant Headteacher: Sebastian Sagnia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Malcolm Academy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Assistant Principal: Dan Weller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DRET Trust Lead: Joanne Woodhouse</a:t>
            </a: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Moulton College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Careers Education &amp; Guidance Lead: Paige Hodson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Southfield School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Deputy Headteacher: Jyoti Pankhania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Careers Leader: Sophie Kursat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7AE6CC88-CE93-83E3-C217-2D6ECD7420A0}"/>
              </a:ext>
            </a:extLst>
          </p:cNvPr>
          <p:cNvSpPr txBox="1"/>
          <p:nvPr/>
        </p:nvSpPr>
        <p:spPr>
          <a:xfrm>
            <a:off x="6201104" y="1599395"/>
            <a:ext cx="5253118" cy="28930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The Duston School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Assistant Principal: Simon Beal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Careers Leader: Diane Fisher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Watling Academy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0" cap="none" spc="0" baseline="0">
                <a:solidFill>
                  <a:srgbClr val="FFFFFF"/>
                </a:solidFill>
                <a:uFillTx/>
                <a:latin typeface="Aptos"/>
              </a:rPr>
              <a:t>Deputy Headteacher – Post 16 and Vocational Education: Jo Harris</a:t>
            </a: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Careers &amp; Opportunity Lead: Nadia Mahmood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234733B-F2C3-A9FB-5FC5-9781CC873C96}"/>
              </a:ext>
            </a:extLst>
          </p:cNvPr>
          <p:cNvSpPr txBox="1"/>
          <p:nvPr/>
        </p:nvSpPr>
        <p:spPr>
          <a:xfrm>
            <a:off x="373925" y="378278"/>
            <a:ext cx="6768443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Table Host Introductions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A513647B-9E8D-1B0D-7894-3DA2D4525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1C7BE0BE-4033-FD6E-D3E0-C3A668C0E46B}"/>
              </a:ext>
            </a:extLst>
          </p:cNvPr>
          <p:cNvSpPr txBox="1"/>
          <p:nvPr/>
        </p:nvSpPr>
        <p:spPr>
          <a:xfrm>
            <a:off x="933254" y="1741218"/>
            <a:ext cx="10039545" cy="54784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sng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Table Hosts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Introduction to: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why?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approach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who was involved?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outcomes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nything unexpected occur?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Anything you’d do differently (next time)?</a:t>
            </a:r>
            <a:endParaRPr lang="en-GB" sz="3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(5 minutes)</a:t>
            </a:r>
            <a:endParaRPr lang="en-GB" sz="4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7D9483-5296-2AD2-DC8B-DA16463907E6}"/>
              </a:ext>
            </a:extLst>
          </p:cNvPr>
          <p:cNvSpPr txBox="1"/>
          <p:nvPr/>
        </p:nvSpPr>
        <p:spPr>
          <a:xfrm>
            <a:off x="933254" y="239298"/>
            <a:ext cx="7296345" cy="1323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Internal Leadership Review Introduction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26913F1-B58D-2579-F856-386A45B37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0C2D82BA-BDF2-361A-5A76-C5515CACBDF5}"/>
              </a:ext>
            </a:extLst>
          </p:cNvPr>
          <p:cNvSpPr txBox="1"/>
          <p:nvPr/>
        </p:nvSpPr>
        <p:spPr>
          <a:xfrm>
            <a:off x="722723" y="239298"/>
            <a:ext cx="7296345" cy="1323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Internal Leadership Review Discussion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23C93535-A3CD-A945-F072-95245EFD5583}"/>
              </a:ext>
            </a:extLst>
          </p:cNvPr>
          <p:cNvSpPr txBox="1"/>
          <p:nvPr/>
        </p:nvSpPr>
        <p:spPr>
          <a:xfrm>
            <a:off x="722723" y="2067110"/>
            <a:ext cx="10985373" cy="39395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sng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Table Hosts/Participants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Facilitated conversation around: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the process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overcoming challenges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welcoming colleagues onboard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(</a:t>
            </a:r>
            <a:r>
              <a:rPr lang="en-GB" sz="3200" b="1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8</a:t>
            </a:r>
            <a:r>
              <a:rPr lang="en-GB" sz="32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minutes)</a:t>
            </a:r>
            <a:endParaRPr lang="en-GB" sz="40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7CE9A9-8BAE-7F75-6932-0FA57779163E}"/>
              </a:ext>
            </a:extLst>
          </p:cNvPr>
          <p:cNvSpPr txBox="1"/>
          <p:nvPr/>
        </p:nvSpPr>
        <p:spPr>
          <a:xfrm>
            <a:off x="933254" y="239298"/>
            <a:ext cx="7296345" cy="1323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Peer to Peer Review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introduction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C44BF27-3456-7060-D8D6-04DD102E5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13FB1A-D8FA-CCCF-1BC0-D9F5BF248A96}"/>
              </a:ext>
            </a:extLst>
          </p:cNvPr>
          <p:cNvSpPr txBox="1"/>
          <p:nvPr/>
        </p:nvSpPr>
        <p:spPr>
          <a:xfrm>
            <a:off x="933254" y="2033451"/>
            <a:ext cx="10039545" cy="44935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sng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Table Hosts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Introduction to:</a:t>
            </a:r>
            <a:endParaRPr lang="en-GB" sz="3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identifying strategic improvement priorities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celebrating an area of strength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opportunities to reflect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value of guided conversation and support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</a:t>
            </a:r>
            <a:r>
              <a:rPr lang="en-GB" sz="3200" b="1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10 </a:t>
            </a: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minutes)</a:t>
            </a:r>
            <a:endParaRPr lang="en-GB" sz="4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551376B-4DCE-808C-81EC-535DDE8DC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30B7D4AA-ABB3-5EAC-A4FD-32BB63A7A721}"/>
              </a:ext>
            </a:extLst>
          </p:cNvPr>
          <p:cNvSpPr txBox="1"/>
          <p:nvPr/>
        </p:nvSpPr>
        <p:spPr>
          <a:xfrm>
            <a:off x="722723" y="239298"/>
            <a:ext cx="7296345" cy="1323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Peer to Peer Review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discussion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41A823CE-0A67-4149-B87D-F1DDAFAE3C8B}"/>
              </a:ext>
            </a:extLst>
          </p:cNvPr>
          <p:cNvSpPr txBox="1"/>
          <p:nvPr/>
        </p:nvSpPr>
        <p:spPr>
          <a:xfrm>
            <a:off x="722723" y="2067110"/>
            <a:ext cx="10985373" cy="44319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sng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Table Hosts/Participants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Facilitated conversation around: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preparing for your P2P Review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the process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engaging with other Career Leaders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impact &amp; outcomes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(10 minutes)</a:t>
            </a:r>
            <a:endParaRPr lang="en-GB" sz="40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F06DC82-6A73-0F5D-5A5C-643B0795A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E6E850-5195-7C08-7378-9E7FDF0BA63B}"/>
              </a:ext>
            </a:extLst>
          </p:cNvPr>
          <p:cNvSpPr txBox="1"/>
          <p:nvPr/>
        </p:nvSpPr>
        <p:spPr>
          <a:xfrm>
            <a:off x="933254" y="242928"/>
            <a:ext cx="7296345" cy="1323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Session Wrap-up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Feedback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C3174-E72B-7B87-377D-4C9B45CED96D}"/>
              </a:ext>
            </a:extLst>
          </p:cNvPr>
          <p:cNvSpPr txBox="1"/>
          <p:nvPr/>
        </p:nvSpPr>
        <p:spPr>
          <a:xfrm>
            <a:off x="933254" y="2033451"/>
            <a:ext cx="10039545" cy="800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9ACFA-A3FA-2B72-8EE5-E1D534D5EBFE}"/>
              </a:ext>
            </a:extLst>
          </p:cNvPr>
          <p:cNvSpPr txBox="1"/>
          <p:nvPr/>
        </p:nvSpPr>
        <p:spPr>
          <a:xfrm>
            <a:off x="933254" y="2033451"/>
            <a:ext cx="10039545" cy="38779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Table Hosts &amp; Participants are invited to: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feedback on completed conversations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share one thing you’ll take away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share an action you’ll undertake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share anything about the CIS that surprised you!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(5 minutes)</a:t>
            </a:r>
            <a:endParaRPr lang="en-GB" sz="4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C5EB34D-0979-2596-7F95-7009BC48A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DCCC49C-24FD-8801-FE2F-F62245FF50BD}"/>
              </a:ext>
            </a:extLst>
          </p:cNvPr>
          <p:cNvSpPr txBox="1"/>
          <p:nvPr/>
        </p:nvSpPr>
        <p:spPr>
          <a:xfrm>
            <a:off x="722723" y="239298"/>
            <a:ext cx="7296345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Next steps/support …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98789E28-E1AC-92C3-D12F-575168F722C7}"/>
              </a:ext>
            </a:extLst>
          </p:cNvPr>
          <p:cNvSpPr txBox="1"/>
          <p:nvPr/>
        </p:nvSpPr>
        <p:spPr>
          <a:xfrm>
            <a:off x="722723" y="1661757"/>
            <a:ext cx="10985373" cy="56015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The takeaway: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QR code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Follow up conversation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Offer of support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For further information: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Careers Impact System | CEC Corporate Web</a:t>
            </a:r>
            <a:endParaRPr lang="en-GB" sz="2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Careers Impact system internal leadership review | CEC Resource Directory</a:t>
            </a:r>
            <a:endParaRPr lang="en-GB" sz="2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Careers Impact System peer-to-peer review | CEC Resource Directory</a:t>
            </a:r>
            <a:endParaRPr lang="en-GB" sz="2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000" b="1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F5F2AE54-6669-6933-3CAA-4D44AD23F18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74" t="2199" r="2532" b="3489"/>
          <a:stretch>
            <a:fillRect/>
          </a:stretch>
        </p:blipFill>
        <p:spPr>
          <a:xfrm>
            <a:off x="7551407" y="1274691"/>
            <a:ext cx="3592641" cy="355183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20C89638-35AB-58BB-E3DA-FAB2F781C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419" y="239298"/>
            <a:ext cx="3285366" cy="846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AA952E-7AF7-8D27-9C8E-EE7B7855E361}"/>
              </a:ext>
            </a:extLst>
          </p:cNvPr>
          <p:cNvSpPr txBox="1"/>
          <p:nvPr/>
        </p:nvSpPr>
        <p:spPr>
          <a:xfrm>
            <a:off x="1222342" y="2255651"/>
            <a:ext cx="7968794" cy="2031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Thank you to all my Table Hosts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for their time and support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303E00B1D2A6489FA49A3284897530" ma:contentTypeVersion="19" ma:contentTypeDescription="Create a new document." ma:contentTypeScope="" ma:versionID="c7e0ce1909ff1f80a6520b91d71c887b">
  <xsd:schema xmlns:xsd="http://www.w3.org/2001/XMLSchema" xmlns:xs="http://www.w3.org/2001/XMLSchema" xmlns:p="http://schemas.microsoft.com/office/2006/metadata/properties" xmlns:ns2="836070ae-bedd-4c8b-98d2-72b5379e158e" xmlns:ns3="b3e6cb3d-b9a4-4d6c-b20d-c65c846de810" targetNamespace="http://schemas.microsoft.com/office/2006/metadata/properties" ma:root="true" ma:fieldsID="72ff8496c6e66cc4172939d8818ccfa9" ns2:_="" ns3:_="">
    <xsd:import namespace="836070ae-bedd-4c8b-98d2-72b5379e158e"/>
    <xsd:import namespace="b3e6cb3d-b9a4-4d6c-b20d-c65c846de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6070ae-bedd-4c8b-98d2-72b5379e15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f3e5031-7500-42a2-b1b9-89fc153e5d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e6cb3d-b9a4-4d6c-b20d-c65c846de81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3b67ef8-2bbb-458a-afda-b9486a83c130}" ma:internalName="TaxCatchAll" ma:showField="CatchAllData" ma:web="b3e6cb3d-b9a4-4d6c-b20d-c65c846de8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3e6cb3d-b9a4-4d6c-b20d-c65c846de810" xsi:nil="true"/>
    <lcf76f155ced4ddcb4097134ff3c332f xmlns="836070ae-bedd-4c8b-98d2-72b5379e158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705B661-5849-41C7-9BEF-E68CF071A2A6}"/>
</file>

<file path=customXml/itemProps2.xml><?xml version="1.0" encoding="utf-8"?>
<ds:datastoreItem xmlns:ds="http://schemas.openxmlformats.org/officeDocument/2006/customXml" ds:itemID="{D7EB6E05-A900-4DFD-94FC-696FBC548C58}"/>
</file>

<file path=customXml/itemProps3.xml><?xml version="1.0" encoding="utf-8"?>
<ds:datastoreItem xmlns:ds="http://schemas.openxmlformats.org/officeDocument/2006/customXml" ds:itemID="{526B06D2-98D1-4090-882C-08900B8A7835}"/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431</Words>
  <Application>Microsoft Office PowerPoint</Application>
  <PresentationFormat>Widescreen</PresentationFormat>
  <Paragraphs>96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Coles</dc:creator>
  <cp:lastModifiedBy>Sarah Latimer</cp:lastModifiedBy>
  <cp:revision>17</cp:revision>
  <dcterms:created xsi:type="dcterms:W3CDTF">2026-08-05T07:20:51Z</dcterms:created>
  <dcterms:modified xsi:type="dcterms:W3CDTF">2026-10-19T14:42:48Z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0x010100F2303E00B1D2A6489FA49A3284897530</vt:lpwstr>
  </property>
</Properties>
</file>