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Lst>
  <p:notesMasterIdLst>
    <p:notesMasterId r:id="rId19"/>
  </p:notesMasterIdLst>
  <p:sldIdLst>
    <p:sldId id="318" r:id="rId5"/>
    <p:sldId id="337" r:id="rId6"/>
    <p:sldId id="315" r:id="rId7"/>
    <p:sldId id="339" r:id="rId8"/>
    <p:sldId id="340" r:id="rId9"/>
    <p:sldId id="317" r:id="rId10"/>
    <p:sldId id="341" r:id="rId11"/>
    <p:sldId id="343" r:id="rId12"/>
    <p:sldId id="344" r:id="rId13"/>
    <p:sldId id="345" r:id="rId14"/>
    <p:sldId id="346" r:id="rId15"/>
    <p:sldId id="347" r:id="rId16"/>
    <p:sldId id="348" r:id="rId17"/>
    <p:sldId id="34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142D47A-A3B4-4D98-B795-D60EA93F9B8D}">
          <p14:sldIdLst>
            <p14:sldId id="318"/>
            <p14:sldId id="337"/>
            <p14:sldId id="315"/>
            <p14:sldId id="339"/>
            <p14:sldId id="340"/>
            <p14:sldId id="317"/>
            <p14:sldId id="341"/>
            <p14:sldId id="343"/>
            <p14:sldId id="344"/>
            <p14:sldId id="345"/>
            <p14:sldId id="346"/>
            <p14:sldId id="347"/>
            <p14:sldId id="348"/>
            <p14:sldId id="34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FE030-797B-237A-2980-AB4E7B1AD317}" name="Kiran Sekhon" initials="" userId="S::KSekhon@careersandenterprise.co.uk::84afe4c5-1cad-4ca4-9580-e4542e645aee" providerId="AD"/>
  <p188:author id="{E056923D-C69A-2D42-A4D5-5AA74C21BA64}" name="Josh Clarke" initials="JC" userId="S::jclarke@careersandenterprise.co.uk::1f1bbf5d-b007-4806-aa6b-91ab8e038bb2" providerId="AD"/>
  <p188:author id="{265D704D-427D-FF7F-01E4-D04E01645CCB}" name="Lucie Heseltine" initials="LH" userId="S::lheseltine@careersandenterprise.co.uk::bf9ceea0-3bb9-4b75-9041-ae9c9cf5d1a3" providerId="AD"/>
  <p188:author id="{D5C8F555-0384-E0B7-A59C-B351B81A08DD}" name="Kiran Sekhon" initials="KS" userId="S::ksekhon@careersandenterprise.co.uk::84afe4c5-1cad-4ca4-9580-e4542e645aee" providerId="AD"/>
  <p188:author id="{0B027E92-44D5-22C8-6796-2F60D6F3B128}" name="Elizabeth Phillips-Rennie" initials="EP" userId="S::EPhillips-Rennie@careersandenterprise.co.uk::26205adf-4d21-454d-9134-27955b9cf1bd" providerId="AD"/>
  <p188:author id="{BDC9AAAA-C25C-AB69-7934-E4BCB8C0E796}" name="Isabel Hutton" initials="IH" userId="S::ihutton@careersandenterprise.co.uk::e1ed1acd-a03f-44ef-9237-5a2e87833fbb" providerId="AD"/>
  <p188:author id="{0E2354E9-4591-0BC7-495F-CCC8A93C515F}" name="Resha Bhatt" initials="RB" userId="S::rbhatt@careersandenterprise.co.uk::7fe70a86-68d3-48b7-8820-8358c4ba98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B462"/>
    <a:srgbClr val="FE6454"/>
    <a:srgbClr val="006A94"/>
    <a:srgbClr val="00797B"/>
    <a:srgbClr val="AECBC6"/>
    <a:srgbClr val="00A8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C03F81-AE39-4DE8-8A1D-056FD03FF599}" v="5" dt="2026-10-19T08:28:09.6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24" autoAdjust="0"/>
    <p:restoredTop sz="94585"/>
  </p:normalViewPr>
  <p:slideViewPr>
    <p:cSldViewPr>
      <p:cViewPr varScale="1">
        <p:scale>
          <a:sx n="104" d="100"/>
          <a:sy n="104" d="100"/>
        </p:scale>
        <p:origin x="564" y="84"/>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Latimer" userId="23af7e34-338c-467e-9bf6-379bc769e297" providerId="ADAL" clId="{E19C1E60-5CE1-4828-A734-10005F81D5ED}"/>
    <pc:docChg chg="undo custSel addSld delSld modSld sldOrd addMainMaster delMainMaster modSection">
      <pc:chgData name="Sarah Latimer" userId="23af7e34-338c-467e-9bf6-379bc769e297" providerId="ADAL" clId="{E19C1E60-5CE1-4828-A734-10005F81D5ED}" dt="2026-10-19T08:28:23.124" v="2864" actId="122"/>
      <pc:docMkLst>
        <pc:docMk/>
      </pc:docMkLst>
      <pc:sldChg chg="addSp delSp modSp add del mod ord">
        <pc:chgData name="Sarah Latimer" userId="23af7e34-338c-467e-9bf6-379bc769e297" providerId="ADAL" clId="{E19C1E60-5CE1-4828-A734-10005F81D5ED}" dt="2026-10-02T09:30:01.868" v="435" actId="207"/>
        <pc:sldMkLst>
          <pc:docMk/>
          <pc:sldMk cId="3492123363" sldId="315"/>
        </pc:sldMkLst>
        <pc:spChg chg="add mod">
          <ac:chgData name="Sarah Latimer" userId="23af7e34-338c-467e-9bf6-379bc769e297" providerId="ADAL" clId="{E19C1E60-5CE1-4828-A734-10005F81D5ED}" dt="2026-10-02T09:30:01.868" v="435" actId="207"/>
          <ac:spMkLst>
            <pc:docMk/>
            <pc:sldMk cId="3492123363" sldId="315"/>
            <ac:spMk id="3" creationId="{C9D1FA87-3080-AF63-FEC2-6ACA734F6784}"/>
          </ac:spMkLst>
        </pc:spChg>
      </pc:sldChg>
      <pc:sldChg chg="addSp delSp modSp mod ord">
        <pc:chgData name="Sarah Latimer" userId="23af7e34-338c-467e-9bf6-379bc769e297" providerId="ADAL" clId="{E19C1E60-5CE1-4828-A734-10005F81D5ED}" dt="2026-10-02T11:53:22.462" v="2736"/>
        <pc:sldMkLst>
          <pc:docMk/>
          <pc:sldMk cId="225245941" sldId="317"/>
        </pc:sldMkLst>
        <pc:spChg chg="add mod">
          <ac:chgData name="Sarah Latimer" userId="23af7e34-338c-467e-9bf6-379bc769e297" providerId="ADAL" clId="{E19C1E60-5CE1-4828-A734-10005F81D5ED}" dt="2026-10-02T09:31:41.699" v="444" actId="1076"/>
          <ac:spMkLst>
            <pc:docMk/>
            <pc:sldMk cId="225245941" sldId="317"/>
            <ac:spMk id="6" creationId="{5DB6346B-6A4A-FB0B-37EF-431804DE02BD}"/>
          </ac:spMkLst>
        </pc:spChg>
        <pc:picChg chg="add mod">
          <ac:chgData name="Sarah Latimer" userId="23af7e34-338c-467e-9bf6-379bc769e297" providerId="ADAL" clId="{E19C1E60-5CE1-4828-A734-10005F81D5ED}" dt="2026-10-02T10:05:11.972" v="657" actId="1076"/>
          <ac:picMkLst>
            <pc:docMk/>
            <pc:sldMk cId="225245941" sldId="317"/>
            <ac:picMk id="8" creationId="{82F021BF-C369-95DF-96B3-04C5AEE4A25E}"/>
          </ac:picMkLst>
        </pc:picChg>
        <pc:picChg chg="add mod">
          <ac:chgData name="Sarah Latimer" userId="23af7e34-338c-467e-9bf6-379bc769e297" providerId="ADAL" clId="{E19C1E60-5CE1-4828-A734-10005F81D5ED}" dt="2026-10-02T09:40:11.567" v="492" actId="14100"/>
          <ac:picMkLst>
            <pc:docMk/>
            <pc:sldMk cId="225245941" sldId="317"/>
            <ac:picMk id="10" creationId="{118A70B4-2603-DB6C-ADED-FB642A440F03}"/>
          </ac:picMkLst>
        </pc:picChg>
      </pc:sldChg>
      <pc:sldChg chg="addSp delSp modSp mod ord">
        <pc:chgData name="Sarah Latimer" userId="23af7e34-338c-467e-9bf6-379bc769e297" providerId="ADAL" clId="{E19C1E60-5CE1-4828-A734-10005F81D5ED}" dt="2026-10-02T10:04:11.634" v="646" actId="20577"/>
        <pc:sldMkLst>
          <pc:docMk/>
          <pc:sldMk cId="264695839" sldId="318"/>
        </pc:sldMkLst>
        <pc:spChg chg="add mod">
          <ac:chgData name="Sarah Latimer" userId="23af7e34-338c-467e-9bf6-379bc769e297" providerId="ADAL" clId="{E19C1E60-5CE1-4828-A734-10005F81D5ED}" dt="2026-10-02T10:03:47.446" v="610" actId="1076"/>
          <ac:spMkLst>
            <pc:docMk/>
            <pc:sldMk cId="264695839" sldId="318"/>
            <ac:spMk id="3" creationId="{AE1E3BE5-4F5B-1940-2CF7-ADC165B927B0}"/>
          </ac:spMkLst>
        </pc:spChg>
        <pc:spChg chg="add mod">
          <ac:chgData name="Sarah Latimer" userId="23af7e34-338c-467e-9bf6-379bc769e297" providerId="ADAL" clId="{E19C1E60-5CE1-4828-A734-10005F81D5ED}" dt="2026-10-02T10:04:11.634" v="646" actId="20577"/>
          <ac:spMkLst>
            <pc:docMk/>
            <pc:sldMk cId="264695839" sldId="318"/>
            <ac:spMk id="12" creationId="{354E1BA3-EA34-DE35-1FC0-C151E67CC52B}"/>
          </ac:spMkLst>
        </pc:spChg>
        <pc:picChg chg="add mod">
          <ac:chgData name="Sarah Latimer" userId="23af7e34-338c-467e-9bf6-379bc769e297" providerId="ADAL" clId="{E19C1E60-5CE1-4828-A734-10005F81D5ED}" dt="2026-10-02T09:34:11.795" v="473" actId="14100"/>
          <ac:picMkLst>
            <pc:docMk/>
            <pc:sldMk cId="264695839" sldId="318"/>
            <ac:picMk id="8" creationId="{72C681FD-F9CD-8899-EA4B-E946F04835FA}"/>
          </ac:picMkLst>
        </pc:picChg>
        <pc:cxnChg chg="add mod">
          <ac:chgData name="Sarah Latimer" userId="23af7e34-338c-467e-9bf6-379bc769e297" providerId="ADAL" clId="{E19C1E60-5CE1-4828-A734-10005F81D5ED}" dt="2026-10-02T10:03:51.289" v="612" actId="1076"/>
          <ac:cxnSpMkLst>
            <pc:docMk/>
            <pc:sldMk cId="264695839" sldId="318"/>
            <ac:cxnSpMk id="10" creationId="{7E0C0CE4-FCD8-4196-75EE-985FBC4A7876}"/>
          </ac:cxnSpMkLst>
        </pc:cxnChg>
      </pc:sldChg>
      <pc:sldChg chg="addSp delSp modSp add mod">
        <pc:chgData name="Sarah Latimer" userId="23af7e34-338c-467e-9bf6-379bc769e297" providerId="ADAL" clId="{E19C1E60-5CE1-4828-A734-10005F81D5ED}" dt="2026-10-09T13:02:52.054" v="2760" actId="1076"/>
        <pc:sldMkLst>
          <pc:docMk/>
          <pc:sldMk cId="1844754345" sldId="337"/>
        </pc:sldMkLst>
        <pc:spChg chg="mod">
          <ac:chgData name="Sarah Latimer" userId="23af7e34-338c-467e-9bf6-379bc769e297" providerId="ADAL" clId="{E19C1E60-5CE1-4828-A734-10005F81D5ED}" dt="2026-10-02T09:31:48.698" v="445" actId="2711"/>
          <ac:spMkLst>
            <pc:docMk/>
            <pc:sldMk cId="1844754345" sldId="337"/>
            <ac:spMk id="3" creationId="{873C0F67-C7DA-C989-60A4-4EE6B8FCC57A}"/>
          </ac:spMkLst>
        </pc:spChg>
        <pc:spChg chg="add mod">
          <ac:chgData name="Sarah Latimer" userId="23af7e34-338c-467e-9bf6-379bc769e297" providerId="ADAL" clId="{E19C1E60-5CE1-4828-A734-10005F81D5ED}" dt="2026-10-09T13:02:52.054" v="2760" actId="1076"/>
          <ac:spMkLst>
            <pc:docMk/>
            <pc:sldMk cId="1844754345" sldId="337"/>
            <ac:spMk id="5" creationId="{83DDFB9F-A7FE-A641-6074-343FEDC3AF1D}"/>
          </ac:spMkLst>
        </pc:spChg>
        <pc:spChg chg="add mod">
          <ac:chgData name="Sarah Latimer" userId="23af7e34-338c-467e-9bf6-379bc769e297" providerId="ADAL" clId="{E19C1E60-5CE1-4828-A734-10005F81D5ED}" dt="2026-10-02T11:53:03.425" v="2734" actId="1076"/>
          <ac:spMkLst>
            <pc:docMk/>
            <pc:sldMk cId="1844754345" sldId="337"/>
            <ac:spMk id="8" creationId="{F0E1C1A4-BDD0-B391-171C-ECE716F4D0CB}"/>
          </ac:spMkLst>
        </pc:spChg>
        <pc:spChg chg="add mod">
          <ac:chgData name="Sarah Latimer" userId="23af7e34-338c-467e-9bf6-379bc769e297" providerId="ADAL" clId="{E19C1E60-5CE1-4828-A734-10005F81D5ED}" dt="2026-10-02T11:52:36.690" v="2732" actId="6549"/>
          <ac:spMkLst>
            <pc:docMk/>
            <pc:sldMk cId="1844754345" sldId="337"/>
            <ac:spMk id="10" creationId="{82A726AD-5811-A310-F73D-C2FB298E4ABB}"/>
          </ac:spMkLst>
        </pc:spChg>
        <pc:picChg chg="add">
          <ac:chgData name="Sarah Latimer" userId="23af7e34-338c-467e-9bf6-379bc769e297" providerId="ADAL" clId="{E19C1E60-5CE1-4828-A734-10005F81D5ED}" dt="2026-10-02T11:52:55.431" v="2733" actId="22"/>
          <ac:picMkLst>
            <pc:docMk/>
            <pc:sldMk cId="1844754345" sldId="337"/>
            <ac:picMk id="18" creationId="{202705BA-9BF7-B7A0-DFE9-FD2C39482B9A}"/>
          </ac:picMkLst>
        </pc:picChg>
      </pc:sldChg>
      <pc:sldChg chg="addSp delSp modSp add mod">
        <pc:chgData name="Sarah Latimer" userId="23af7e34-338c-467e-9bf6-379bc769e297" providerId="ADAL" clId="{E19C1E60-5CE1-4828-A734-10005F81D5ED}" dt="2026-10-02T10:06:41.953" v="676" actId="478"/>
        <pc:sldMkLst>
          <pc:docMk/>
          <pc:sldMk cId="3500076417" sldId="339"/>
        </pc:sldMkLst>
        <pc:spChg chg="mod">
          <ac:chgData name="Sarah Latimer" userId="23af7e34-338c-467e-9bf6-379bc769e297" providerId="ADAL" clId="{E19C1E60-5CE1-4828-A734-10005F81D5ED}" dt="2026-10-02T09:31:14.682" v="438"/>
          <ac:spMkLst>
            <pc:docMk/>
            <pc:sldMk cId="3500076417" sldId="339"/>
            <ac:spMk id="4" creationId="{ABF3B301-17FB-CA90-5B89-EBE4200BFA96}"/>
          </ac:spMkLst>
        </pc:spChg>
        <pc:spChg chg="mod">
          <ac:chgData name="Sarah Latimer" userId="23af7e34-338c-467e-9bf6-379bc769e297" providerId="ADAL" clId="{E19C1E60-5CE1-4828-A734-10005F81D5ED}" dt="2026-10-02T09:31:14.682" v="438"/>
          <ac:spMkLst>
            <pc:docMk/>
            <pc:sldMk cId="3500076417" sldId="339"/>
            <ac:spMk id="5" creationId="{061856B9-835D-964A-D8E1-D3770D0A7B6B}"/>
          </ac:spMkLst>
        </pc:spChg>
        <pc:spChg chg="mod">
          <ac:chgData name="Sarah Latimer" userId="23af7e34-338c-467e-9bf6-379bc769e297" providerId="ADAL" clId="{E19C1E60-5CE1-4828-A734-10005F81D5ED}" dt="2026-10-02T09:31:14.682" v="438"/>
          <ac:spMkLst>
            <pc:docMk/>
            <pc:sldMk cId="3500076417" sldId="339"/>
            <ac:spMk id="8" creationId="{BC341361-4303-1064-8F53-A98585FAEEBA}"/>
          </ac:spMkLst>
        </pc:spChg>
        <pc:spChg chg="mod">
          <ac:chgData name="Sarah Latimer" userId="23af7e34-338c-467e-9bf6-379bc769e297" providerId="ADAL" clId="{E19C1E60-5CE1-4828-A734-10005F81D5ED}" dt="2026-10-02T09:31:14.682" v="438"/>
          <ac:spMkLst>
            <pc:docMk/>
            <pc:sldMk cId="3500076417" sldId="339"/>
            <ac:spMk id="9" creationId="{2BEA033E-D897-5C6B-DDBF-B33DAE013C08}"/>
          </ac:spMkLst>
        </pc:spChg>
        <pc:spChg chg="mod">
          <ac:chgData name="Sarah Latimer" userId="23af7e34-338c-467e-9bf6-379bc769e297" providerId="ADAL" clId="{E19C1E60-5CE1-4828-A734-10005F81D5ED}" dt="2026-10-02T09:31:14.682" v="438"/>
          <ac:spMkLst>
            <pc:docMk/>
            <pc:sldMk cId="3500076417" sldId="339"/>
            <ac:spMk id="12" creationId="{DA3067F0-362E-8EF6-3D1B-8FE569319E64}"/>
          </ac:spMkLst>
        </pc:spChg>
        <pc:spChg chg="add mod">
          <ac:chgData name="Sarah Latimer" userId="23af7e34-338c-467e-9bf6-379bc769e297" providerId="ADAL" clId="{E19C1E60-5CE1-4828-A734-10005F81D5ED}" dt="2026-10-02T09:31:14.682" v="438"/>
          <ac:spMkLst>
            <pc:docMk/>
            <pc:sldMk cId="3500076417" sldId="339"/>
            <ac:spMk id="14" creationId="{7435E6AD-3E5B-BF46-EDC4-BB4F461B33D5}"/>
          </ac:spMkLst>
        </pc:spChg>
        <pc:spChg chg="add mod">
          <ac:chgData name="Sarah Latimer" userId="23af7e34-338c-467e-9bf6-379bc769e297" providerId="ADAL" clId="{E19C1E60-5CE1-4828-A734-10005F81D5ED}" dt="2026-10-02T09:31:14.682" v="438"/>
          <ac:spMkLst>
            <pc:docMk/>
            <pc:sldMk cId="3500076417" sldId="339"/>
            <ac:spMk id="16" creationId="{EB38279E-0CFB-E700-9317-3A55D073B7C6}"/>
          </ac:spMkLst>
        </pc:spChg>
        <pc:spChg chg="add mod">
          <ac:chgData name="Sarah Latimer" userId="23af7e34-338c-467e-9bf6-379bc769e297" providerId="ADAL" clId="{E19C1E60-5CE1-4828-A734-10005F81D5ED}" dt="2026-10-02T09:31:14.682" v="438"/>
          <ac:spMkLst>
            <pc:docMk/>
            <pc:sldMk cId="3500076417" sldId="339"/>
            <ac:spMk id="17" creationId="{C6328B8A-39AB-6959-0AD7-893A26339EC7}"/>
          </ac:spMkLst>
        </pc:spChg>
        <pc:spChg chg="add mod">
          <ac:chgData name="Sarah Latimer" userId="23af7e34-338c-467e-9bf6-379bc769e297" providerId="ADAL" clId="{E19C1E60-5CE1-4828-A734-10005F81D5ED}" dt="2026-10-02T09:31:14.682" v="438"/>
          <ac:spMkLst>
            <pc:docMk/>
            <pc:sldMk cId="3500076417" sldId="339"/>
            <ac:spMk id="19" creationId="{180CCFBC-9465-62B5-0FBD-0D581CAE09F6}"/>
          </ac:spMkLst>
        </pc:spChg>
        <pc:spChg chg="add mod">
          <ac:chgData name="Sarah Latimer" userId="23af7e34-338c-467e-9bf6-379bc769e297" providerId="ADAL" clId="{E19C1E60-5CE1-4828-A734-10005F81D5ED}" dt="2026-10-02T09:31:14.682" v="438"/>
          <ac:spMkLst>
            <pc:docMk/>
            <pc:sldMk cId="3500076417" sldId="339"/>
            <ac:spMk id="21" creationId="{1913D780-2610-5F37-AF04-E53B8D27AFE9}"/>
          </ac:spMkLst>
        </pc:spChg>
        <pc:spChg chg="add mod">
          <ac:chgData name="Sarah Latimer" userId="23af7e34-338c-467e-9bf6-379bc769e297" providerId="ADAL" clId="{E19C1E60-5CE1-4828-A734-10005F81D5ED}" dt="2026-10-02T09:31:26.128" v="441" actId="207"/>
          <ac:spMkLst>
            <pc:docMk/>
            <pc:sldMk cId="3500076417" sldId="339"/>
            <ac:spMk id="24" creationId="{5EF1D9D7-E093-A22A-AA42-2885EBB1E7C4}"/>
          </ac:spMkLst>
        </pc:spChg>
      </pc:sldChg>
      <pc:sldChg chg="addSp delSp modSp add mod">
        <pc:chgData name="Sarah Latimer" userId="23af7e34-338c-467e-9bf6-379bc769e297" providerId="ADAL" clId="{E19C1E60-5CE1-4828-A734-10005F81D5ED}" dt="2026-10-02T10:07:37.568" v="681" actId="22"/>
        <pc:sldMkLst>
          <pc:docMk/>
          <pc:sldMk cId="4081796811" sldId="340"/>
        </pc:sldMkLst>
        <pc:spChg chg="add mod">
          <ac:chgData name="Sarah Latimer" userId="23af7e34-338c-467e-9bf6-379bc769e297" providerId="ADAL" clId="{E19C1E60-5CE1-4828-A734-10005F81D5ED}" dt="2026-10-02T09:33:48.368" v="466" actId="207"/>
          <ac:spMkLst>
            <pc:docMk/>
            <pc:sldMk cId="4081796811" sldId="340"/>
            <ac:spMk id="23" creationId="{2B98B157-4ED1-5333-0219-D2222B2B2CD2}"/>
          </ac:spMkLst>
        </pc:spChg>
        <pc:spChg chg="add del mod">
          <ac:chgData name="Sarah Latimer" userId="23af7e34-338c-467e-9bf6-379bc769e297" providerId="ADAL" clId="{E19C1E60-5CE1-4828-A734-10005F81D5ED}" dt="2026-10-02T10:06:45.863" v="678" actId="478"/>
          <ac:spMkLst>
            <pc:docMk/>
            <pc:sldMk cId="4081796811" sldId="340"/>
            <ac:spMk id="24" creationId="{A44F8A83-5642-7D3C-F198-D9380FA7C41A}"/>
          </ac:spMkLst>
        </pc:spChg>
        <pc:spChg chg="add mod">
          <ac:chgData name="Sarah Latimer" userId="23af7e34-338c-467e-9bf6-379bc769e297" providerId="ADAL" clId="{E19C1E60-5CE1-4828-A734-10005F81D5ED}" dt="2026-10-02T09:37:29.428" v="480" actId="20577"/>
          <ac:spMkLst>
            <pc:docMk/>
            <pc:sldMk cId="4081796811" sldId="340"/>
            <ac:spMk id="30" creationId="{1A12DC22-4651-E349-E9CD-EDC1F4245723}"/>
          </ac:spMkLst>
        </pc:spChg>
        <pc:picChg chg="add mod">
          <ac:chgData name="Sarah Latimer" userId="23af7e34-338c-467e-9bf6-379bc769e297" providerId="ADAL" clId="{E19C1E60-5CE1-4828-A734-10005F81D5ED}" dt="2026-10-02T09:34:01.108" v="468" actId="1076"/>
          <ac:picMkLst>
            <pc:docMk/>
            <pc:sldMk cId="4081796811" sldId="340"/>
            <ac:picMk id="26" creationId="{1E977C16-7EFF-F9B2-E204-547C43696153}"/>
          </ac:picMkLst>
        </pc:picChg>
        <pc:picChg chg="add">
          <ac:chgData name="Sarah Latimer" userId="23af7e34-338c-467e-9bf6-379bc769e297" providerId="ADAL" clId="{E19C1E60-5CE1-4828-A734-10005F81D5ED}" dt="2026-10-02T09:37:01.753" v="474" actId="22"/>
          <ac:picMkLst>
            <pc:docMk/>
            <pc:sldMk cId="4081796811" sldId="340"/>
            <ac:picMk id="28" creationId="{1336C145-DFA8-4B2C-5380-F746E7AB7A20}"/>
          </ac:picMkLst>
        </pc:picChg>
      </pc:sldChg>
      <pc:sldChg chg="delSp modSp add mod">
        <pc:chgData name="Sarah Latimer" userId="23af7e34-338c-467e-9bf6-379bc769e297" providerId="ADAL" clId="{E19C1E60-5CE1-4828-A734-10005F81D5ED}" dt="2026-10-02T09:47:59.857" v="502" actId="20577"/>
        <pc:sldMkLst>
          <pc:docMk/>
          <pc:sldMk cId="1102216507" sldId="341"/>
        </pc:sldMkLst>
        <pc:spChg chg="mod">
          <ac:chgData name="Sarah Latimer" userId="23af7e34-338c-467e-9bf6-379bc769e297" providerId="ADAL" clId="{E19C1E60-5CE1-4828-A734-10005F81D5ED}" dt="2026-10-02T09:47:59.857" v="502" actId="20577"/>
          <ac:spMkLst>
            <pc:docMk/>
            <pc:sldMk cId="1102216507" sldId="341"/>
            <ac:spMk id="24" creationId="{C93E8778-9999-390D-28D6-8252591D3EAC}"/>
          </ac:spMkLst>
        </pc:spChg>
      </pc:sldChg>
      <pc:sldChg chg="addSp modSp add mod modNotesTx">
        <pc:chgData name="Sarah Latimer" userId="23af7e34-338c-467e-9bf6-379bc769e297" providerId="ADAL" clId="{E19C1E60-5CE1-4828-A734-10005F81D5ED}" dt="2026-10-02T11:12:17.431" v="2181" actId="20577"/>
        <pc:sldMkLst>
          <pc:docMk/>
          <pc:sldMk cId="2348469448" sldId="343"/>
        </pc:sldMkLst>
        <pc:spChg chg="add mod">
          <ac:chgData name="Sarah Latimer" userId="23af7e34-338c-467e-9bf6-379bc769e297" providerId="ADAL" clId="{E19C1E60-5CE1-4828-A734-10005F81D5ED}" dt="2026-10-02T11:12:17.431" v="2181" actId="20577"/>
          <ac:spMkLst>
            <pc:docMk/>
            <pc:sldMk cId="2348469448" sldId="343"/>
            <ac:spMk id="5" creationId="{ABAAEE79-A326-9B76-2794-5041F070B83B}"/>
          </ac:spMkLst>
        </pc:spChg>
        <pc:spChg chg="mod">
          <ac:chgData name="Sarah Latimer" userId="23af7e34-338c-467e-9bf6-379bc769e297" providerId="ADAL" clId="{E19C1E60-5CE1-4828-A734-10005F81D5ED}" dt="2026-10-02T10:01:21.126" v="526" actId="20577"/>
          <ac:spMkLst>
            <pc:docMk/>
            <pc:sldMk cId="2348469448" sldId="343"/>
            <ac:spMk id="24" creationId="{A169854D-827E-4C6A-37FA-014E42C796A7}"/>
          </ac:spMkLst>
        </pc:spChg>
        <pc:picChg chg="add mod">
          <ac:chgData name="Sarah Latimer" userId="23af7e34-338c-467e-9bf6-379bc769e297" providerId="ADAL" clId="{E19C1E60-5CE1-4828-A734-10005F81D5ED}" dt="2026-10-02T10:08:38.293" v="690" actId="1076"/>
          <ac:picMkLst>
            <pc:docMk/>
            <pc:sldMk cId="2348469448" sldId="343"/>
            <ac:picMk id="3" creationId="{F7D1B55B-97B8-0EE3-3A50-4F2D1446C623}"/>
          </ac:picMkLst>
        </pc:picChg>
      </pc:sldChg>
      <pc:sldChg chg="addSp delSp modSp add mod modAnim modNotesTx">
        <pc:chgData name="Sarah Latimer" userId="23af7e34-338c-467e-9bf6-379bc769e297" providerId="ADAL" clId="{E19C1E60-5CE1-4828-A734-10005F81D5ED}" dt="2026-10-02T11:53:53.461" v="2737" actId="114"/>
        <pc:sldMkLst>
          <pc:docMk/>
          <pc:sldMk cId="3644033736" sldId="344"/>
        </pc:sldMkLst>
        <pc:spChg chg="add mod">
          <ac:chgData name="Sarah Latimer" userId="23af7e34-338c-467e-9bf6-379bc769e297" providerId="ADAL" clId="{E19C1E60-5CE1-4828-A734-10005F81D5ED}" dt="2026-10-02T10:54:31.051" v="1288" actId="20577"/>
          <ac:spMkLst>
            <pc:docMk/>
            <pc:sldMk cId="3644033736" sldId="344"/>
            <ac:spMk id="3" creationId="{97361057-777C-32E6-73E3-976750E1CA12}"/>
          </ac:spMkLst>
        </pc:spChg>
        <pc:spChg chg="add mod">
          <ac:chgData name="Sarah Latimer" userId="23af7e34-338c-467e-9bf6-379bc769e297" providerId="ADAL" clId="{E19C1E60-5CE1-4828-A734-10005F81D5ED}" dt="2026-10-02T11:53:53.461" v="2737" actId="114"/>
          <ac:spMkLst>
            <pc:docMk/>
            <pc:sldMk cId="3644033736" sldId="344"/>
            <ac:spMk id="4" creationId="{3D0C9754-07CE-81BA-32E6-029234ECDBF8}"/>
          </ac:spMkLst>
        </pc:spChg>
        <pc:spChg chg="add mod">
          <ac:chgData name="Sarah Latimer" userId="23af7e34-338c-467e-9bf6-379bc769e297" providerId="ADAL" clId="{E19C1E60-5CE1-4828-A734-10005F81D5ED}" dt="2026-10-02T11:53:53.461" v="2737" actId="114"/>
          <ac:spMkLst>
            <pc:docMk/>
            <pc:sldMk cId="3644033736" sldId="344"/>
            <ac:spMk id="7" creationId="{A8C36A90-2429-2BCE-163B-CACB77AFE266}"/>
          </ac:spMkLst>
        </pc:spChg>
        <pc:spChg chg="add mod">
          <ac:chgData name="Sarah Latimer" userId="23af7e34-338c-467e-9bf6-379bc769e297" providerId="ADAL" clId="{E19C1E60-5CE1-4828-A734-10005F81D5ED}" dt="2026-10-02T11:53:53.461" v="2737" actId="114"/>
          <ac:spMkLst>
            <pc:docMk/>
            <pc:sldMk cId="3644033736" sldId="344"/>
            <ac:spMk id="9" creationId="{1CDAD741-1387-98AF-3B89-CE7411122907}"/>
          </ac:spMkLst>
        </pc:spChg>
        <pc:spChg chg="add mod">
          <ac:chgData name="Sarah Latimer" userId="23af7e34-338c-467e-9bf6-379bc769e297" providerId="ADAL" clId="{E19C1E60-5CE1-4828-A734-10005F81D5ED}" dt="2026-10-02T11:53:53.461" v="2737" actId="114"/>
          <ac:spMkLst>
            <pc:docMk/>
            <pc:sldMk cId="3644033736" sldId="344"/>
            <ac:spMk id="11" creationId="{C3806DA1-8A54-9F2E-0C5C-89FFBE079316}"/>
          </ac:spMkLst>
        </pc:spChg>
        <pc:spChg chg="add mod">
          <ac:chgData name="Sarah Latimer" userId="23af7e34-338c-467e-9bf6-379bc769e297" providerId="ADAL" clId="{E19C1E60-5CE1-4828-A734-10005F81D5ED}" dt="2026-10-02T11:53:53.461" v="2737" actId="114"/>
          <ac:spMkLst>
            <pc:docMk/>
            <pc:sldMk cId="3644033736" sldId="344"/>
            <ac:spMk id="13" creationId="{88655113-D9F8-4C47-DF38-60AA47BC2582}"/>
          </ac:spMkLst>
        </pc:spChg>
        <pc:spChg chg="add mod">
          <ac:chgData name="Sarah Latimer" userId="23af7e34-338c-467e-9bf6-379bc769e297" providerId="ADAL" clId="{E19C1E60-5CE1-4828-A734-10005F81D5ED}" dt="2026-10-02T11:53:53.461" v="2737" actId="114"/>
          <ac:spMkLst>
            <pc:docMk/>
            <pc:sldMk cId="3644033736" sldId="344"/>
            <ac:spMk id="15" creationId="{B3A660BF-88CC-1097-4390-440A9244AA2C}"/>
          </ac:spMkLst>
        </pc:spChg>
      </pc:sldChg>
      <pc:sldChg chg="addSp delSp modSp add mod delAnim modAnim">
        <pc:chgData name="Sarah Latimer" userId="23af7e34-338c-467e-9bf6-379bc769e297" providerId="ADAL" clId="{E19C1E60-5CE1-4828-A734-10005F81D5ED}" dt="2026-10-02T11:53:57.895" v="2738" actId="114"/>
        <pc:sldMkLst>
          <pc:docMk/>
          <pc:sldMk cId="820175125" sldId="345"/>
        </pc:sldMkLst>
        <pc:spChg chg="mod">
          <ac:chgData name="Sarah Latimer" userId="23af7e34-338c-467e-9bf6-379bc769e297" providerId="ADAL" clId="{E19C1E60-5CE1-4828-A734-10005F81D5ED}" dt="2026-10-02T11:04:38.766" v="1933" actId="20577"/>
          <ac:spMkLst>
            <pc:docMk/>
            <pc:sldMk cId="820175125" sldId="345"/>
            <ac:spMk id="3" creationId="{25B059F4-A7F0-C5D2-CC8D-E86DB61BF763}"/>
          </ac:spMkLst>
        </pc:spChg>
        <pc:spChg chg="mod">
          <ac:chgData name="Sarah Latimer" userId="23af7e34-338c-467e-9bf6-379bc769e297" providerId="ADAL" clId="{E19C1E60-5CE1-4828-A734-10005F81D5ED}" dt="2026-10-02T11:53:57.895" v="2738" actId="114"/>
          <ac:spMkLst>
            <pc:docMk/>
            <pc:sldMk cId="820175125" sldId="345"/>
            <ac:spMk id="4" creationId="{BB10058B-DA2D-80C1-7C40-D5A0377ECFE0}"/>
          </ac:spMkLst>
        </pc:spChg>
        <pc:spChg chg="mod">
          <ac:chgData name="Sarah Latimer" userId="23af7e34-338c-467e-9bf6-379bc769e297" providerId="ADAL" clId="{E19C1E60-5CE1-4828-A734-10005F81D5ED}" dt="2026-10-02T11:53:57.895" v="2738" actId="114"/>
          <ac:spMkLst>
            <pc:docMk/>
            <pc:sldMk cId="820175125" sldId="345"/>
            <ac:spMk id="7" creationId="{95D59486-BE44-A3EC-F41D-F8994258E7E4}"/>
          </ac:spMkLst>
        </pc:spChg>
        <pc:spChg chg="mod">
          <ac:chgData name="Sarah Latimer" userId="23af7e34-338c-467e-9bf6-379bc769e297" providerId="ADAL" clId="{E19C1E60-5CE1-4828-A734-10005F81D5ED}" dt="2026-10-02T11:53:57.895" v="2738" actId="114"/>
          <ac:spMkLst>
            <pc:docMk/>
            <pc:sldMk cId="820175125" sldId="345"/>
            <ac:spMk id="9" creationId="{EA0F1815-857A-95B6-76B6-495A7EE3D4E7}"/>
          </ac:spMkLst>
        </pc:spChg>
      </pc:sldChg>
      <pc:sldChg chg="addSp delSp modSp add mod delAnim modAnim">
        <pc:chgData name="Sarah Latimer" userId="23af7e34-338c-467e-9bf6-379bc769e297" providerId="ADAL" clId="{E19C1E60-5CE1-4828-A734-10005F81D5ED}" dt="2026-10-02T11:54:04.826" v="2739" actId="114"/>
        <pc:sldMkLst>
          <pc:docMk/>
          <pc:sldMk cId="1763796968" sldId="346"/>
        </pc:sldMkLst>
        <pc:spChg chg="add mod">
          <ac:chgData name="Sarah Latimer" userId="23af7e34-338c-467e-9bf6-379bc769e297" providerId="ADAL" clId="{E19C1E60-5CE1-4828-A734-10005F81D5ED}" dt="2026-10-02T11:54:04.826" v="2739" actId="114"/>
          <ac:spMkLst>
            <pc:docMk/>
            <pc:sldMk cId="1763796968" sldId="346"/>
            <ac:spMk id="2" creationId="{D5EC18F6-5959-181F-DBDF-53435033C7AF}"/>
          </ac:spMkLst>
        </pc:spChg>
        <pc:spChg chg="mod">
          <ac:chgData name="Sarah Latimer" userId="23af7e34-338c-467e-9bf6-379bc769e297" providerId="ADAL" clId="{E19C1E60-5CE1-4828-A734-10005F81D5ED}" dt="2026-10-02T11:11:40.914" v="2178" actId="20577"/>
          <ac:spMkLst>
            <pc:docMk/>
            <pc:sldMk cId="1763796968" sldId="346"/>
            <ac:spMk id="3" creationId="{CFC4FDEE-B5C5-97AC-E457-9EB9B9A86238}"/>
          </ac:spMkLst>
        </pc:spChg>
        <pc:spChg chg="add mod">
          <ac:chgData name="Sarah Latimer" userId="23af7e34-338c-467e-9bf6-379bc769e297" providerId="ADAL" clId="{E19C1E60-5CE1-4828-A734-10005F81D5ED}" dt="2026-10-02T11:54:04.826" v="2739" actId="114"/>
          <ac:spMkLst>
            <pc:docMk/>
            <pc:sldMk cId="1763796968" sldId="346"/>
            <ac:spMk id="5" creationId="{EB34C06C-6C74-790A-0CAC-15106665C57E}"/>
          </ac:spMkLst>
        </pc:spChg>
        <pc:spChg chg="add mod">
          <ac:chgData name="Sarah Latimer" userId="23af7e34-338c-467e-9bf6-379bc769e297" providerId="ADAL" clId="{E19C1E60-5CE1-4828-A734-10005F81D5ED}" dt="2026-10-02T11:54:04.826" v="2739" actId="114"/>
          <ac:spMkLst>
            <pc:docMk/>
            <pc:sldMk cId="1763796968" sldId="346"/>
            <ac:spMk id="8" creationId="{740A83C7-B588-CF19-8B25-562DE60BFB07}"/>
          </ac:spMkLst>
        </pc:spChg>
        <pc:spChg chg="add mod">
          <ac:chgData name="Sarah Latimer" userId="23af7e34-338c-467e-9bf6-379bc769e297" providerId="ADAL" clId="{E19C1E60-5CE1-4828-A734-10005F81D5ED}" dt="2026-10-02T11:54:04.826" v="2739" actId="114"/>
          <ac:spMkLst>
            <pc:docMk/>
            <pc:sldMk cId="1763796968" sldId="346"/>
            <ac:spMk id="10" creationId="{E33AD39F-7F47-63DB-3811-ADFA0C87982F}"/>
          </ac:spMkLst>
        </pc:spChg>
        <pc:spChg chg="add mod">
          <ac:chgData name="Sarah Latimer" userId="23af7e34-338c-467e-9bf6-379bc769e297" providerId="ADAL" clId="{E19C1E60-5CE1-4828-A734-10005F81D5ED}" dt="2026-10-02T11:54:04.826" v="2739" actId="114"/>
          <ac:spMkLst>
            <pc:docMk/>
            <pc:sldMk cId="1763796968" sldId="346"/>
            <ac:spMk id="11" creationId="{83E33E30-596D-696E-D71D-A697EC68ED8D}"/>
          </ac:spMkLst>
        </pc:spChg>
        <pc:spChg chg="add mod">
          <ac:chgData name="Sarah Latimer" userId="23af7e34-338c-467e-9bf6-379bc769e297" providerId="ADAL" clId="{E19C1E60-5CE1-4828-A734-10005F81D5ED}" dt="2026-10-02T11:54:04.826" v="2739" actId="114"/>
          <ac:spMkLst>
            <pc:docMk/>
            <pc:sldMk cId="1763796968" sldId="346"/>
            <ac:spMk id="12" creationId="{A3C328E4-1527-541D-A59A-6122314321F2}"/>
          </ac:spMkLst>
        </pc:spChg>
      </pc:sldChg>
      <pc:sldChg chg="delSp modSp add mod">
        <pc:chgData name="Sarah Latimer" userId="23af7e34-338c-467e-9bf6-379bc769e297" providerId="ADAL" clId="{E19C1E60-5CE1-4828-A734-10005F81D5ED}" dt="2026-10-02T11:54:14.246" v="2741" actId="5793"/>
        <pc:sldMkLst>
          <pc:docMk/>
          <pc:sldMk cId="3530880086" sldId="347"/>
        </pc:sldMkLst>
        <pc:spChg chg="mod">
          <ac:chgData name="Sarah Latimer" userId="23af7e34-338c-467e-9bf6-379bc769e297" providerId="ADAL" clId="{E19C1E60-5CE1-4828-A734-10005F81D5ED}" dt="2026-10-02T11:28:43.806" v="2590" actId="20577"/>
          <ac:spMkLst>
            <pc:docMk/>
            <pc:sldMk cId="3530880086" sldId="347"/>
            <ac:spMk id="3" creationId="{90645549-220B-65F7-5548-CC05A9D04EC3}"/>
          </ac:spMkLst>
        </pc:spChg>
        <pc:spChg chg="mod">
          <ac:chgData name="Sarah Latimer" userId="23af7e34-338c-467e-9bf6-379bc769e297" providerId="ADAL" clId="{E19C1E60-5CE1-4828-A734-10005F81D5ED}" dt="2026-10-02T11:54:14.246" v="2741" actId="5793"/>
          <ac:spMkLst>
            <pc:docMk/>
            <pc:sldMk cId="3530880086" sldId="347"/>
            <ac:spMk id="5" creationId="{BEFCA20C-F024-382A-297F-DDB5BA7BFA60}"/>
          </ac:spMkLst>
        </pc:spChg>
      </pc:sldChg>
      <pc:sldChg chg="addSp modSp add mod">
        <pc:chgData name="Sarah Latimer" userId="23af7e34-338c-467e-9bf6-379bc769e297" providerId="ADAL" clId="{E19C1E60-5CE1-4828-A734-10005F81D5ED}" dt="2026-10-02T11:51:18.341" v="2696" actId="20577"/>
        <pc:sldMkLst>
          <pc:docMk/>
          <pc:sldMk cId="720393131" sldId="348"/>
        </pc:sldMkLst>
        <pc:spChg chg="mod">
          <ac:chgData name="Sarah Latimer" userId="23af7e34-338c-467e-9bf6-379bc769e297" providerId="ADAL" clId="{E19C1E60-5CE1-4828-A734-10005F81D5ED}" dt="2026-10-02T11:35:31.718" v="2663" actId="20577"/>
          <ac:spMkLst>
            <pc:docMk/>
            <pc:sldMk cId="720393131" sldId="348"/>
            <ac:spMk id="3" creationId="{7EEAC7F4-E4E3-57D0-CEB2-4336EFC8EDDB}"/>
          </ac:spMkLst>
        </pc:spChg>
        <pc:spChg chg="mod">
          <ac:chgData name="Sarah Latimer" userId="23af7e34-338c-467e-9bf6-379bc769e297" providerId="ADAL" clId="{E19C1E60-5CE1-4828-A734-10005F81D5ED}" dt="2026-10-02T11:51:18.341" v="2696" actId="20577"/>
          <ac:spMkLst>
            <pc:docMk/>
            <pc:sldMk cId="720393131" sldId="348"/>
            <ac:spMk id="5" creationId="{833698EC-BB13-52B9-F57B-E5AE318E16EF}"/>
          </ac:spMkLst>
        </pc:spChg>
        <pc:picChg chg="add mod">
          <ac:chgData name="Sarah Latimer" userId="23af7e34-338c-467e-9bf6-379bc769e297" providerId="ADAL" clId="{E19C1E60-5CE1-4828-A734-10005F81D5ED}" dt="2026-10-02T11:36:17.027" v="2669" actId="1076"/>
          <ac:picMkLst>
            <pc:docMk/>
            <pc:sldMk cId="720393131" sldId="348"/>
            <ac:picMk id="2" creationId="{2ED260BE-0976-2F4C-6AB5-D5209F77A625}"/>
          </ac:picMkLst>
        </pc:picChg>
      </pc:sldChg>
      <pc:sldChg chg="addSp delSp modSp add mod">
        <pc:chgData name="Sarah Latimer" userId="23af7e34-338c-467e-9bf6-379bc769e297" providerId="ADAL" clId="{E19C1E60-5CE1-4828-A734-10005F81D5ED}" dt="2026-10-19T08:28:23.124" v="2864" actId="122"/>
        <pc:sldMkLst>
          <pc:docMk/>
          <pc:sldMk cId="2164432459" sldId="349"/>
        </pc:sldMkLst>
        <pc:spChg chg="mod">
          <ac:chgData name="Sarah Latimer" userId="23af7e34-338c-467e-9bf6-379bc769e297" providerId="ADAL" clId="{E19C1E60-5CE1-4828-A734-10005F81D5ED}" dt="2026-10-19T08:26:29.708" v="2796" actId="14100"/>
          <ac:spMkLst>
            <pc:docMk/>
            <pc:sldMk cId="2164432459" sldId="349"/>
            <ac:spMk id="3" creationId="{2CBC3529-07B1-F456-0868-2F478D96F8D3}"/>
          </ac:spMkLst>
        </pc:spChg>
        <pc:spChg chg="del">
          <ac:chgData name="Sarah Latimer" userId="23af7e34-338c-467e-9bf6-379bc769e297" providerId="ADAL" clId="{E19C1E60-5CE1-4828-A734-10005F81D5ED}" dt="2026-10-19T08:26:31.510" v="2797" actId="478"/>
          <ac:spMkLst>
            <pc:docMk/>
            <pc:sldMk cId="2164432459" sldId="349"/>
            <ac:spMk id="5" creationId="{F9C2475B-7C05-3F77-FC75-1DD23E51B9E9}"/>
          </ac:spMkLst>
        </pc:spChg>
        <pc:spChg chg="add mod">
          <ac:chgData name="Sarah Latimer" userId="23af7e34-338c-467e-9bf6-379bc769e297" providerId="ADAL" clId="{E19C1E60-5CE1-4828-A734-10005F81D5ED}" dt="2026-10-19T08:27:10.068" v="2806" actId="1076"/>
          <ac:spMkLst>
            <pc:docMk/>
            <pc:sldMk cId="2164432459" sldId="349"/>
            <ac:spMk id="6" creationId="{D1666FC0-3226-E7B4-1E6C-B1EBFD4E9BDC}"/>
          </ac:spMkLst>
        </pc:spChg>
        <pc:spChg chg="add mod">
          <ac:chgData name="Sarah Latimer" userId="23af7e34-338c-467e-9bf6-379bc769e297" providerId="ADAL" clId="{E19C1E60-5CE1-4828-A734-10005F81D5ED}" dt="2026-10-19T08:28:23.124" v="2864" actId="122"/>
          <ac:spMkLst>
            <pc:docMk/>
            <pc:sldMk cId="2164432459" sldId="349"/>
            <ac:spMk id="7" creationId="{00464C16-9497-207F-C5AF-97533ECBF25C}"/>
          </ac:spMkLst>
        </pc:spChg>
        <pc:picChg chg="add mod">
          <ac:chgData name="Sarah Latimer" userId="23af7e34-338c-467e-9bf6-379bc769e297" providerId="ADAL" clId="{E19C1E60-5CE1-4828-A734-10005F81D5ED}" dt="2026-10-19T08:26:44.265" v="2800" actId="1076"/>
          <ac:picMkLst>
            <pc:docMk/>
            <pc:sldMk cId="2164432459" sldId="349"/>
            <ac:picMk id="2" creationId="{09F831DD-DEFE-5FAF-BF72-6B311C28C86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D2A70-2239-4671-A645-734613542011}" type="datetimeFigureOut">
              <a:rPr lang="en-GB" smtClean="0"/>
              <a:t>19/10/2026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D6680-91AC-4926-AF75-E2E4872BAEFB}" type="slidenum">
              <a:rPr lang="en-GB" smtClean="0"/>
              <a:t>‹#›</a:t>
            </a:fld>
            <a:endParaRPr lang="en-GB"/>
          </a:p>
        </p:txBody>
      </p:sp>
    </p:spTree>
    <p:extLst>
      <p:ext uri="{BB962C8B-B14F-4D97-AF65-F5344CB8AC3E}">
        <p14:creationId xmlns:p14="http://schemas.microsoft.com/office/powerpoint/2010/main" val="1861685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CEC’s approach to NEET and disengagement has three strands.</a:t>
            </a:r>
            <a:br>
              <a:rPr lang="en-GB" dirty="0"/>
            </a:br>
            <a:r>
              <a:rPr lang="en-GB" dirty="0"/>
              <a:t>We are providing support resources at each strand – though we would only say that we have fully developed the first Identify strand. This being OnTrack +</a:t>
            </a:r>
          </a:p>
          <a:p>
            <a:r>
              <a:rPr lang="en-GB" dirty="0"/>
              <a:t>In the second respond strand we provide a toolkit through our resources directory. This was written by Bath University using their Connected Belonging approach which seeks to build over time a connection and stronger reason for young people to engage with their education. Response activities in the toolkit are mapped from risk factors across to domains of the connected belonging theory. </a:t>
            </a:r>
          </a:p>
          <a:p>
            <a:r>
              <a:rPr lang="en-GB" dirty="0"/>
              <a:t>The third Track strand is currently best informed by FSQ and the feedback a young person can give on their programme and intended destinations. We are commencing work with local authorities to develop stronger data sharing around intended and final destinations. </a:t>
            </a:r>
          </a:p>
          <a:p>
            <a:r>
              <a:rPr lang="en-GB" dirty="0"/>
              <a:t>The strategy is still in its infancy but the logic is in place and leads out activity. </a:t>
            </a:r>
          </a:p>
          <a:p>
            <a:endParaRPr lang="en-GB" dirty="0"/>
          </a:p>
        </p:txBody>
      </p:sp>
      <p:sp>
        <p:nvSpPr>
          <p:cNvPr id="4" name="Slide Number Placeholder 3"/>
          <p:cNvSpPr>
            <a:spLocks noGrp="1"/>
          </p:cNvSpPr>
          <p:nvPr>
            <p:ph type="sldNum" sz="quarter" idx="5"/>
          </p:nvPr>
        </p:nvSpPr>
        <p:spPr/>
        <p:txBody>
          <a:bodyPr/>
          <a:lstStyle/>
          <a:p>
            <a:fld id="{030D6680-91AC-4926-AF75-E2E4872BAEFB}" type="slidenum">
              <a:rPr lang="en-GB" smtClean="0"/>
              <a:t>4</a:t>
            </a:fld>
            <a:endParaRPr lang="en-GB"/>
          </a:p>
        </p:txBody>
      </p:sp>
    </p:spTree>
    <p:extLst>
      <p:ext uri="{BB962C8B-B14F-4D97-AF65-F5344CB8AC3E}">
        <p14:creationId xmlns:p14="http://schemas.microsoft.com/office/powerpoint/2010/main" val="3061716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A0145-E791-F5B4-4FB2-3C74145F4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3807C-9CCD-3467-96CD-99AAA259FB7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F08DAF-22AD-450E-DE0E-093B40B5BB4C}"/>
              </a:ext>
            </a:extLst>
          </p:cNvPr>
          <p:cNvSpPr>
            <a:spLocks noGrp="1"/>
          </p:cNvSpPr>
          <p:nvPr>
            <p:ph type="body" idx="1"/>
          </p:nvPr>
        </p:nvSpPr>
        <p:spPr/>
        <p:txBody>
          <a:bodyPr/>
          <a:lstStyle/>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Refresh attendees on the availability of the system: How it is accessed via Compass + - school has the potential to enlarge the user list to draw pastoral and SEND teams into contributing to OnTrack+. </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and </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Principles of use – data is automatically transferred into the Compass + product for auto indicators - no effort is required by CLs at all, data processing and sharing is covering in the preexisting terms and conditions for Compass + use. Schools are encouraged to reflect on their current practice in some of the support documents we have provided with OnTrack+ but no additional processing or sharing requirements exist (unless student level OnTrack+ data is eventually being shared onto post 16 providers). </a:t>
            </a:r>
            <a:br>
              <a:rPr lang="en-GB" sz="1200" dirty="0">
                <a:solidFill>
                  <a:srgbClr val="000000"/>
                </a:solidFill>
                <a:effectLst/>
                <a:latin typeface="inherit"/>
                <a:ea typeface="Times New Roman" panose="02020603050405020304" pitchFamily="18" charset="0"/>
                <a:cs typeface="Segoe UI" panose="020B0502040204020203" pitchFamily="34" charset="0"/>
              </a:rPr>
            </a:br>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Refresh on the launch – the product launched in February. Since then over 1000 schools have explored it and 200 have started to use it. Oxon figures for both are .  10 schools have explored and two school have used the feature. </a:t>
            </a:r>
            <a:br>
              <a:rPr lang="en-GB" sz="1200" dirty="0">
                <a:solidFill>
                  <a:srgbClr val="000000"/>
                </a:solidFill>
                <a:effectLst/>
                <a:latin typeface="inherit"/>
                <a:ea typeface="Times New Roman" panose="02020603050405020304" pitchFamily="18" charset="0"/>
                <a:cs typeface="Segoe UI" panose="020B0502040204020203" pitchFamily="34" charset="0"/>
              </a:rPr>
            </a:br>
            <a:endParaRPr lang="en-GB" sz="1200" dirty="0">
              <a:effectLst/>
              <a:latin typeface="Times New Roman" panose="02020603050405020304" pitchFamily="18" charset="0"/>
              <a:ea typeface="Times New Roman" panose="02020603050405020304" pitchFamily="18" charset="0"/>
            </a:endParaRPr>
          </a:p>
          <a:p>
            <a:pPr fontAlgn="base"/>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Quick demo – to cover:</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Accessing the feature</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Explain it is simply a list of all students that a user can then sort, filter and process</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Can sort and filter on basic items but also on the indicators of risk. The automatic indicators will all be presented by ticks on the student where they are activated, manual indicators do require effort from the school – to move through the list and manually tick them as required. Key point the statistical analysis from the pilots which allowed us to choose the indicators showed that a valid prediction of NEET risk is produced even if only the automatic indicators are used. </a:t>
            </a: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Also cover the way in which a pupil can be marked for intervention – highlighting that this is where professional opinion and non data circumstance comes into play – examples a student with high level of risk and multiple indicators active may not be selected for further intervention because opinion is that there is no further support required at this stage. Equally a pupil with low or no risk showing through data but still be highlighted for intervention because the school knows something that hasn’t yet filtered through into data – e.g. a bereavement.</a:t>
            </a: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Next move into student profile and the areas for additional comments on OnTrack+ record – highlighting the opportunity for this to be used to overview and summarise additional information that could then be (with pupil permission) shared with next learning provider (currently would have to be via printing or PDF).</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Lastly quickly show the reporting (noting it is dummy data) but highlighting how the system can be used to illustrate a schools risk situation and provide reports that could be added to SLT or Governor reporting. </a:t>
            </a:r>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 </a:t>
            </a:r>
            <a:endParaRPr lang="en-GB" sz="12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81CBBEA8-BC09-9A1D-69EE-F0F4755575B9}"/>
              </a:ext>
            </a:extLst>
          </p:cNvPr>
          <p:cNvSpPr>
            <a:spLocks noGrp="1"/>
          </p:cNvSpPr>
          <p:nvPr>
            <p:ph type="sldNum" sz="quarter" idx="5"/>
          </p:nvPr>
        </p:nvSpPr>
        <p:spPr/>
        <p:txBody>
          <a:bodyPr/>
          <a:lstStyle/>
          <a:p>
            <a:fld id="{030D6680-91AC-4926-AF75-E2E4872BAEFB}" type="slidenum">
              <a:rPr lang="en-GB" smtClean="0"/>
              <a:t>5</a:t>
            </a:fld>
            <a:endParaRPr lang="en-GB"/>
          </a:p>
        </p:txBody>
      </p:sp>
    </p:spTree>
    <p:extLst>
      <p:ext uri="{BB962C8B-B14F-4D97-AF65-F5344CB8AC3E}">
        <p14:creationId xmlns:p14="http://schemas.microsoft.com/office/powerpoint/2010/main" val="2881979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200" b="1" dirty="0">
                <a:solidFill>
                  <a:schemeClr val="accent6"/>
                </a:solidFill>
              </a:rPr>
              <a:t>5.2 – Meaningful encounters with employers</a:t>
            </a:r>
            <a:endParaRPr lang="en-GB" sz="1200" dirty="0">
              <a:solidFill>
                <a:schemeClr val="accent6"/>
              </a:solidFill>
            </a:endParaRPr>
          </a:p>
          <a:p>
            <a:r>
              <a:rPr lang="en-US" sz="1200" dirty="0"/>
              <a:t> </a:t>
            </a:r>
            <a:endParaRPr lang="en-GB" sz="1200" dirty="0"/>
          </a:p>
          <a:p>
            <a:r>
              <a:rPr lang="en-GB" sz="1200" i="1" dirty="0"/>
              <a:t>Planning activity draws on </a:t>
            </a:r>
            <a:r>
              <a:rPr lang="en-GB" sz="1200" b="1" i="1" dirty="0"/>
              <a:t>learner needs assessment</a:t>
            </a:r>
            <a:r>
              <a:rPr lang="en-GB" sz="1200" i="1" dirty="0"/>
              <a:t> and evaluation information to </a:t>
            </a:r>
            <a:r>
              <a:rPr lang="en-GB" sz="1200" b="1" i="1" dirty="0"/>
              <a:t>support equitable access</a:t>
            </a:r>
            <a:r>
              <a:rPr lang="en-GB" sz="1200" i="1" dirty="0"/>
              <a:t> and to determine the focus, timing and format of encounters, including for </a:t>
            </a:r>
            <a:r>
              <a:rPr lang="en-GB" sz="1200" b="1" i="1" dirty="0"/>
              <a:t>under-served groups</a:t>
            </a:r>
            <a:r>
              <a:rPr lang="en-GB" sz="1200" i="1" dirty="0"/>
              <a:t>. </a:t>
            </a:r>
            <a:endParaRPr lang="en-GB" sz="1200" dirty="0"/>
          </a:p>
          <a:p>
            <a:r>
              <a:rPr lang="en-US" sz="1200" dirty="0"/>
              <a:t> </a:t>
            </a:r>
            <a:endParaRPr lang="en-GB" sz="1200" dirty="0"/>
          </a:p>
          <a:p>
            <a:r>
              <a:rPr lang="en-US" sz="1200" b="1" dirty="0">
                <a:solidFill>
                  <a:schemeClr val="accent6"/>
                </a:solidFill>
              </a:rPr>
              <a:t>5.3 – Meaningful experiences of the workplace</a:t>
            </a:r>
            <a:endParaRPr lang="en-GB" sz="1200" dirty="0">
              <a:solidFill>
                <a:schemeClr val="accent6"/>
              </a:solidFill>
            </a:endParaRPr>
          </a:p>
          <a:p>
            <a:r>
              <a:rPr lang="en-US" sz="1200" dirty="0"/>
              <a:t> </a:t>
            </a:r>
            <a:endParaRPr lang="en-GB" sz="1200" dirty="0"/>
          </a:p>
          <a:p>
            <a:r>
              <a:rPr lang="en-US" sz="1200" i="1" dirty="0"/>
              <a:t>Arrangements for meaningful workplace experiences are formalized within whole-setting systems, with agreed approaches for planning, sequencing and access that draw on learner participation information, </a:t>
            </a:r>
            <a:r>
              <a:rPr lang="en-US" sz="1200" b="1" i="1" dirty="0"/>
              <a:t>needs assessment</a:t>
            </a:r>
            <a:r>
              <a:rPr lang="en-US" sz="1200" i="1" dirty="0"/>
              <a:t> and evaluation activity. These arrangements support consistency and </a:t>
            </a:r>
            <a:r>
              <a:rPr lang="en-US" sz="1200" b="1" i="1" dirty="0"/>
              <a:t>equity of access over time</a:t>
            </a:r>
            <a:r>
              <a:rPr lang="en-US" sz="1200" i="1" dirty="0"/>
              <a:t>, including for learners from </a:t>
            </a:r>
            <a:r>
              <a:rPr lang="en-US" sz="1200" b="1" i="1" dirty="0"/>
              <a:t>under-served groups</a:t>
            </a:r>
            <a:r>
              <a:rPr lang="en-US" sz="1200" i="1" dirty="0"/>
              <a:t>. </a:t>
            </a:r>
            <a:endParaRPr lang="en-GB" sz="1200" dirty="0"/>
          </a:p>
          <a:p>
            <a:r>
              <a:rPr lang="en-US" sz="1200" dirty="0"/>
              <a:t> </a:t>
            </a:r>
            <a:endParaRPr lang="en-GB" sz="1200" dirty="0"/>
          </a:p>
          <a:p>
            <a:r>
              <a:rPr lang="en-US" sz="1200" b="1" dirty="0">
                <a:solidFill>
                  <a:schemeClr val="accent6"/>
                </a:solidFill>
              </a:rPr>
              <a:t>6.2 – Meaningful approach to personal guidance</a:t>
            </a:r>
            <a:endParaRPr lang="en-GB" sz="1200" dirty="0">
              <a:solidFill>
                <a:schemeClr val="accent6"/>
              </a:solidFill>
            </a:endParaRPr>
          </a:p>
          <a:p>
            <a:r>
              <a:rPr lang="en-US" sz="1200" dirty="0"/>
              <a:t> </a:t>
            </a:r>
            <a:endParaRPr lang="en-GB" sz="1200" dirty="0"/>
          </a:p>
          <a:p>
            <a:r>
              <a:rPr lang="en-US" sz="1200" i="1" dirty="0"/>
              <a:t>Personal guidance is systematically embedded within whole-setting arrangements for careers, inclusion, engagement and transition planning, </a:t>
            </a:r>
            <a:r>
              <a:rPr lang="en-US" sz="1200" b="1" i="1" dirty="0"/>
              <a:t>including NEET prevention</a:t>
            </a:r>
            <a:r>
              <a:rPr lang="en-US" sz="1200" i="1" dirty="0"/>
              <a:t>. </a:t>
            </a:r>
            <a:endParaRPr lang="en-GB" sz="1200" dirty="0"/>
          </a:p>
          <a:p>
            <a:endParaRPr lang="en-GB" dirty="0"/>
          </a:p>
        </p:txBody>
      </p:sp>
      <p:sp>
        <p:nvSpPr>
          <p:cNvPr id="4" name="Slide Number Placeholder 3"/>
          <p:cNvSpPr>
            <a:spLocks noGrp="1"/>
          </p:cNvSpPr>
          <p:nvPr>
            <p:ph type="sldNum" sz="quarter" idx="5"/>
          </p:nvPr>
        </p:nvSpPr>
        <p:spPr/>
        <p:txBody>
          <a:bodyPr/>
          <a:lstStyle/>
          <a:p>
            <a:fld id="{030D6680-91AC-4926-AF75-E2E4872BAEFB}" type="slidenum">
              <a:rPr lang="en-GB" smtClean="0"/>
              <a:t>6</a:t>
            </a:fld>
            <a:endParaRPr lang="en-GB"/>
          </a:p>
        </p:txBody>
      </p:sp>
    </p:spTree>
    <p:extLst>
      <p:ext uri="{BB962C8B-B14F-4D97-AF65-F5344CB8AC3E}">
        <p14:creationId xmlns:p14="http://schemas.microsoft.com/office/powerpoint/2010/main" val="1933867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2A1CF-5C03-24F2-2173-06B48DB0F3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4A276-6F8F-AB46-9B4F-BEA654708A5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6D7D1E-C17D-C6DB-7DB0-A1C602AF4054}"/>
              </a:ext>
            </a:extLst>
          </p:cNvPr>
          <p:cNvSpPr>
            <a:spLocks noGrp="1"/>
          </p:cNvSpPr>
          <p:nvPr>
            <p:ph type="body" idx="1"/>
          </p:nvPr>
        </p:nvSpPr>
        <p:spPr/>
        <p:txBody>
          <a:bodyPr/>
          <a:lstStyle/>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Refresh attendees on the availability of the system: How it is accessed via Compass + - school has the potential to enlarge the user list to draw pastoral and SEND teams into contributing to OnTrack+. </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and </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Principles of use – data is automatically transferred into the Compass + product for auto indicators - no effort is required by CLs at all, data processing and sharing is covering in the preexisting terms and conditions for Compass + use. Schools are encouraged to reflect on their current practice in some of the support documents we have provided with OnTrack+ but no additional processing or sharing requirements exist (unless student level OnTrack+ data is eventually being shared onto post 16 providers). </a:t>
            </a:r>
            <a:br>
              <a:rPr lang="en-GB" sz="1200" dirty="0">
                <a:solidFill>
                  <a:srgbClr val="000000"/>
                </a:solidFill>
                <a:effectLst/>
                <a:latin typeface="inherit"/>
                <a:ea typeface="Times New Roman" panose="02020603050405020304" pitchFamily="18" charset="0"/>
                <a:cs typeface="Segoe UI" panose="020B0502040204020203" pitchFamily="34" charset="0"/>
              </a:rPr>
            </a:br>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Refresh on the launch – the product launched in February. Since then over 1000 schools have explored it and 200 have started to use it. Oxon figures for both are .  10 schools have explored and two school have used the feature. </a:t>
            </a:r>
            <a:br>
              <a:rPr lang="en-GB" sz="1200" dirty="0">
                <a:solidFill>
                  <a:srgbClr val="000000"/>
                </a:solidFill>
                <a:effectLst/>
                <a:latin typeface="inherit"/>
                <a:ea typeface="Times New Roman" panose="02020603050405020304" pitchFamily="18" charset="0"/>
                <a:cs typeface="Segoe UI" panose="020B0502040204020203" pitchFamily="34" charset="0"/>
              </a:rPr>
            </a:br>
            <a:endParaRPr lang="en-GB" sz="1200" dirty="0">
              <a:effectLst/>
              <a:latin typeface="Times New Roman" panose="02020603050405020304" pitchFamily="18" charset="0"/>
              <a:ea typeface="Times New Roman" panose="02020603050405020304" pitchFamily="18" charset="0"/>
            </a:endParaRPr>
          </a:p>
          <a:p>
            <a:pPr fontAlgn="base"/>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Quick demo – to cover:</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Accessing the feature</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Explain it is simply a list of all students that a user can then sort, filter and process</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Can sort and filter on basic items but also on the indicators of risk. The automatic indicators will all be presented by ticks on the student where they are activated, manual indicators do require effort from the school – to move through the list and manually tick them as required. Key point the statistical analysis from the pilots which allowed us to choose the indicators showed that a valid prediction of NEET risk is produced even if only the automatic indicators are used. </a:t>
            </a: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Also cover the way in which a pupil can be marked for intervention – highlighting that this is where professional opinion and non data circumstance comes into play – examples a student with high level of risk and multiple indicators active may not be selected for further intervention because opinion is that there is no further support required at this stage. Equally a pupil with low or no risk showing through data but still be highlighted for intervention because the school knows something that hasn’t yet filtered through into data – e.g. a bereavement.</a:t>
            </a: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Next move into student profile and the areas for additional comments on OnTrack+ record – highlighting the opportunity for this to be used to overview and summarise additional information that could then be (with pupil permission) shared with next learning provider (currently would have to be via printing or PDF).</a:t>
            </a:r>
            <a:br>
              <a:rPr lang="en-GB" sz="1200" dirty="0">
                <a:solidFill>
                  <a:srgbClr val="000000"/>
                </a:solidFill>
                <a:effectLst/>
                <a:latin typeface="inherit"/>
                <a:ea typeface="Times New Roman" panose="02020603050405020304" pitchFamily="18" charset="0"/>
                <a:cs typeface="Segoe UI" panose="020B0502040204020203" pitchFamily="34" charset="0"/>
              </a:rPr>
            </a:br>
            <a:r>
              <a:rPr lang="en-GB" sz="1200" dirty="0">
                <a:solidFill>
                  <a:srgbClr val="000000"/>
                </a:solidFill>
                <a:effectLst/>
                <a:latin typeface="inherit"/>
                <a:ea typeface="Times New Roman" panose="02020603050405020304" pitchFamily="18" charset="0"/>
                <a:cs typeface="Segoe UI" panose="020B0502040204020203" pitchFamily="34" charset="0"/>
              </a:rPr>
              <a:t>Lastly quickly show the reporting (noting it is dummy data) but highlighting how the system can be used to illustrate a schools risk situation and provide reports that could be added to SLT or Governor reporting. </a:t>
            </a:r>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effectLst/>
                <a:latin typeface="inherit"/>
                <a:ea typeface="Times New Roman" panose="02020603050405020304" pitchFamily="18" charset="0"/>
                <a:cs typeface="Segoe UI" panose="020B0502040204020203" pitchFamily="34" charset="0"/>
              </a:rPr>
              <a:t> </a:t>
            </a:r>
            <a:endParaRPr lang="en-GB" sz="12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9FD87282-6780-7B10-808A-D4E0DAFCE662}"/>
              </a:ext>
            </a:extLst>
          </p:cNvPr>
          <p:cNvSpPr>
            <a:spLocks noGrp="1"/>
          </p:cNvSpPr>
          <p:nvPr>
            <p:ph type="sldNum" sz="quarter" idx="5"/>
          </p:nvPr>
        </p:nvSpPr>
        <p:spPr/>
        <p:txBody>
          <a:bodyPr/>
          <a:lstStyle/>
          <a:p>
            <a:fld id="{030D6680-91AC-4926-AF75-E2E4872BAEFB}" type="slidenum">
              <a:rPr lang="en-GB" smtClean="0"/>
              <a:t>7</a:t>
            </a:fld>
            <a:endParaRPr lang="en-GB"/>
          </a:p>
        </p:txBody>
      </p:sp>
    </p:spTree>
    <p:extLst>
      <p:ext uri="{BB962C8B-B14F-4D97-AF65-F5344CB8AC3E}">
        <p14:creationId xmlns:p14="http://schemas.microsoft.com/office/powerpoint/2010/main" val="2371213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EB698-C241-03AB-6911-09A98468B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A7D86-9941-9150-9B55-4342DB76AB0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A381C7-82D0-D0D0-73D8-8B9450960E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1DF418D-8CC3-36FA-7E42-F31644CC2565}"/>
              </a:ext>
            </a:extLst>
          </p:cNvPr>
          <p:cNvSpPr>
            <a:spLocks noGrp="1"/>
          </p:cNvSpPr>
          <p:nvPr>
            <p:ph type="sldNum" sz="quarter" idx="5"/>
          </p:nvPr>
        </p:nvSpPr>
        <p:spPr/>
        <p:txBody>
          <a:bodyPr/>
          <a:lstStyle/>
          <a:p>
            <a:fld id="{030D6680-91AC-4926-AF75-E2E4872BAEFB}" type="slidenum">
              <a:rPr lang="en-GB" smtClean="0"/>
              <a:t>8</a:t>
            </a:fld>
            <a:endParaRPr lang="en-GB"/>
          </a:p>
        </p:txBody>
      </p:sp>
    </p:spTree>
    <p:extLst>
      <p:ext uri="{BB962C8B-B14F-4D97-AF65-F5344CB8AC3E}">
        <p14:creationId xmlns:p14="http://schemas.microsoft.com/office/powerpoint/2010/main" val="2294272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E5FE5-B9A1-2104-5B45-3B42DB3A7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F1C120-8D46-60A0-0845-811CCA6D882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1A2820F-819D-506C-5FA5-CE40A8473C8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52D94EB-C12D-A283-1807-243F6E1AA63C}"/>
              </a:ext>
            </a:extLst>
          </p:cNvPr>
          <p:cNvSpPr>
            <a:spLocks noGrp="1"/>
          </p:cNvSpPr>
          <p:nvPr>
            <p:ph type="sldNum" sz="quarter" idx="5"/>
          </p:nvPr>
        </p:nvSpPr>
        <p:spPr/>
        <p:txBody>
          <a:bodyPr/>
          <a:lstStyle/>
          <a:p>
            <a:fld id="{030D6680-91AC-4926-AF75-E2E4872BAEFB}" type="slidenum">
              <a:rPr lang="en-GB" smtClean="0"/>
              <a:t>9</a:t>
            </a:fld>
            <a:endParaRPr lang="en-GB"/>
          </a:p>
        </p:txBody>
      </p:sp>
    </p:spTree>
    <p:extLst>
      <p:ext uri="{BB962C8B-B14F-4D97-AF65-F5344CB8AC3E}">
        <p14:creationId xmlns:p14="http://schemas.microsoft.com/office/powerpoint/2010/main" val="1405230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B21B0-3105-3F87-151B-09C4D81F44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34C2E-B693-AED3-D156-849E36A0E2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9CD6DBA-7C0D-66A6-8CBB-AA8A694E43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F807E31-E908-81D6-7221-44FB7E048639}"/>
              </a:ext>
            </a:extLst>
          </p:cNvPr>
          <p:cNvSpPr>
            <a:spLocks noGrp="1"/>
          </p:cNvSpPr>
          <p:nvPr>
            <p:ph type="sldNum" sz="quarter" idx="5"/>
          </p:nvPr>
        </p:nvSpPr>
        <p:spPr/>
        <p:txBody>
          <a:bodyPr/>
          <a:lstStyle/>
          <a:p>
            <a:fld id="{030D6680-91AC-4926-AF75-E2E4872BAEFB}" type="slidenum">
              <a:rPr lang="en-GB" smtClean="0"/>
              <a:t>10</a:t>
            </a:fld>
            <a:endParaRPr lang="en-GB"/>
          </a:p>
        </p:txBody>
      </p:sp>
    </p:spTree>
    <p:extLst>
      <p:ext uri="{BB962C8B-B14F-4D97-AF65-F5344CB8AC3E}">
        <p14:creationId xmlns:p14="http://schemas.microsoft.com/office/powerpoint/2010/main" val="4241133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F8FAF-39BD-D562-C2CD-B96F5F5D6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C37882-FEB8-549C-3459-13A0E51742A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6F941E9-D0BF-864B-D54E-3FE1A49CA9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F48DC5F-D6E1-46C4-3F3E-8D4A9F4FAC49}"/>
              </a:ext>
            </a:extLst>
          </p:cNvPr>
          <p:cNvSpPr>
            <a:spLocks noGrp="1"/>
          </p:cNvSpPr>
          <p:nvPr>
            <p:ph type="sldNum" sz="quarter" idx="5"/>
          </p:nvPr>
        </p:nvSpPr>
        <p:spPr/>
        <p:txBody>
          <a:bodyPr/>
          <a:lstStyle/>
          <a:p>
            <a:fld id="{030D6680-91AC-4926-AF75-E2E4872BAEFB}" type="slidenum">
              <a:rPr lang="en-GB" smtClean="0"/>
              <a:t>11</a:t>
            </a:fld>
            <a:endParaRPr lang="en-GB"/>
          </a:p>
        </p:txBody>
      </p:sp>
    </p:spTree>
    <p:extLst>
      <p:ext uri="{BB962C8B-B14F-4D97-AF65-F5344CB8AC3E}">
        <p14:creationId xmlns:p14="http://schemas.microsoft.com/office/powerpoint/2010/main" val="219588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94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1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597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0588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825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ustard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rgbClr val="E8B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975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3436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14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506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067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4991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3197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6448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19ED8F9-00B2-9043-3911-D980BD25C7C8}"/>
              </a:ext>
            </a:extLst>
          </p:cNvPr>
          <p:cNvSpPr/>
          <p:nvPr userDrawn="1"/>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9369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4148770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002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3642216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4502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3811074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533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9563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5192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9048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4DCFA3E2-3A91-C0AA-23A0-98AD8DAAA38B}"/>
              </a:ext>
            </a:extLst>
          </p:cNvPr>
          <p:cNvSpPr/>
          <p:nvPr userDrawn="1"/>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6182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20915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652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892597"/>
      </p:ext>
    </p:extLst>
  </p:cSld>
  <p:clrMap bg1="lt1" tx1="dk1" bg2="lt2" tx2="dk2" accent1="accent1" accent2="accent2" accent3="accent3" accent4="accent4" accent5="accent5" accent6="accent6" hlink="hlink" folHlink="folHlink"/>
  <p:sldLayoutIdLst>
    <p:sldLayoutId id="2147483666" r:id="rId1"/>
    <p:sldLayoutId id="2147483831" r:id="rId2"/>
    <p:sldLayoutId id="2147483865" r:id="rId3"/>
    <p:sldLayoutId id="2147483832" r:id="rId4"/>
    <p:sldLayoutId id="2147483833" r:id="rId5"/>
    <p:sldLayoutId id="2147483878" r:id="rId6"/>
    <p:sldLayoutId id="2147483841" r:id="rId7"/>
    <p:sldLayoutId id="2147483835" r:id="rId8"/>
    <p:sldLayoutId id="2147483837" r:id="rId9"/>
    <p:sldLayoutId id="2147483845" r:id="rId10"/>
    <p:sldLayoutId id="2147483850" r:id="rId11"/>
    <p:sldLayoutId id="2147483852" r:id="rId12"/>
    <p:sldLayoutId id="2147483848" r:id="rId13"/>
    <p:sldLayoutId id="2147483855" r:id="rId14"/>
    <p:sldLayoutId id="2147483867" r:id="rId15"/>
    <p:sldLayoutId id="2147483868" r:id="rId16"/>
    <p:sldLayoutId id="2147483869" r:id="rId17"/>
    <p:sldLayoutId id="2147483870" r:id="rId18"/>
    <p:sldLayoutId id="2147483871" r:id="rId19"/>
    <p:sldLayoutId id="2147483872" r:id="rId20"/>
    <p:sldLayoutId id="2147483851" r:id="rId21"/>
    <p:sldLayoutId id="2147483853" r:id="rId22"/>
    <p:sldLayoutId id="2147483849" r:id="rId23"/>
    <p:sldLayoutId id="2147483854" r:id="rId24"/>
    <p:sldLayoutId id="2147483662" r:id="rId25"/>
    <p:sldLayoutId id="2147483858"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327" userDrawn="1">
          <p15:clr>
            <a:srgbClr val="F26B43"/>
          </p15:clr>
        </p15:guide>
        <p15:guide id="4" pos="6165" userDrawn="1">
          <p15:clr>
            <a:srgbClr val="F26B43"/>
          </p15:clr>
        </p15:guide>
        <p15:guide id="5" pos="5002" userDrawn="1">
          <p15:clr>
            <a:srgbClr val="F26B43"/>
          </p15:clr>
        </p15:guide>
        <p15:guide id="6" pos="353" userDrawn="1">
          <p15:clr>
            <a:srgbClr val="F26B43"/>
          </p15:clr>
        </p15:guide>
        <p15:guide id="7" pos="1515" userDrawn="1">
          <p15:clr>
            <a:srgbClr val="F26B43"/>
          </p15:clr>
        </p15:guide>
        <p15:guide id="8" orient="horz" pos="3946" userDrawn="1">
          <p15:clr>
            <a:srgbClr val="F26B43"/>
          </p15:clr>
        </p15:guide>
        <p15:guide id="9" pos="2678" userDrawn="1">
          <p15:clr>
            <a:srgbClr val="F26B43"/>
          </p15:clr>
        </p15:guide>
        <p15:guide id="10" orient="horz" pos="3067" userDrawn="1">
          <p15:clr>
            <a:srgbClr val="F26B43"/>
          </p15:clr>
        </p15:guide>
        <p15:guide id="11" orient="horz" pos="346" userDrawn="1">
          <p15:clr>
            <a:srgbClr val="F26B43"/>
          </p15:clr>
        </p15:guide>
        <p15:guide id="12"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9.xml"/><Relationship Id="rId4" Type="http://schemas.openxmlformats.org/officeDocument/2006/relationships/hyperlink" Target="https://forms.cloud.microsoft/Pages/ResponsePage.aspx?id=9rFq2WDmUE2ez1oK8hIXlwE1PMMgFclCoankRUxGlqhUMkNKVTA3WEFaNEVXM0hOMVRZSldQMTBGUS4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0BEE-FB45-4885-BF24-D775D02BBE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360446-3119-DE9C-D13B-8FCB7B467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2" name="TextBox 1">
            <a:extLst>
              <a:ext uri="{FF2B5EF4-FFF2-40B4-BE49-F238E27FC236}">
                <a16:creationId xmlns:a16="http://schemas.microsoft.com/office/drawing/2014/main" id="{9BA59CDE-1E78-70B2-A533-457DD9783612}"/>
              </a:ext>
            </a:extLst>
          </p:cNvPr>
          <p:cNvSpPr txBox="1"/>
          <p:nvPr/>
        </p:nvSpPr>
        <p:spPr>
          <a:xfrm>
            <a:off x="1550495" y="1898830"/>
            <a:ext cx="5175575" cy="2835315"/>
          </a:xfrm>
          <a:prstGeom prst="rect">
            <a:avLst/>
          </a:prstGeom>
          <a:noFill/>
        </p:spPr>
        <p:txBody>
          <a:bodyPr wrap="square" rtlCol="0">
            <a:spAutoFit/>
          </a:bodyPr>
          <a:lstStyle/>
          <a:p>
            <a:endParaRPr lang="en-GB" dirty="0"/>
          </a:p>
        </p:txBody>
      </p:sp>
      <p:sp>
        <p:nvSpPr>
          <p:cNvPr id="3" name="TextBox 2">
            <a:extLst>
              <a:ext uri="{FF2B5EF4-FFF2-40B4-BE49-F238E27FC236}">
                <a16:creationId xmlns:a16="http://schemas.microsoft.com/office/drawing/2014/main" id="{AE1E3BE5-4F5B-1940-2CF7-ADC165B927B0}"/>
              </a:ext>
            </a:extLst>
          </p:cNvPr>
          <p:cNvSpPr txBox="1"/>
          <p:nvPr/>
        </p:nvSpPr>
        <p:spPr>
          <a:xfrm>
            <a:off x="605390" y="1754248"/>
            <a:ext cx="4500500" cy="2862322"/>
          </a:xfrm>
          <a:prstGeom prst="rect">
            <a:avLst/>
          </a:prstGeom>
          <a:noFill/>
        </p:spPr>
        <p:txBody>
          <a:bodyPr wrap="square" rtlCol="0">
            <a:spAutoFit/>
          </a:bodyPr>
          <a:lstStyle/>
          <a:p>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Careers for Every Learner: Using OnTrack+ to Design a Responsive Careers Programme</a:t>
            </a:r>
            <a:endParaRPr lang="en-GB" sz="36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8" name="Picture 7" descr="A black and white logo&#10;&#10;AI-generated content may be incorrect.">
            <a:extLst>
              <a:ext uri="{FF2B5EF4-FFF2-40B4-BE49-F238E27FC236}">
                <a16:creationId xmlns:a16="http://schemas.microsoft.com/office/drawing/2014/main" id="{72C681FD-F9CD-8899-EA4B-E946F0483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1295" y="3044078"/>
            <a:ext cx="2925326" cy="655676"/>
          </a:xfrm>
          <a:prstGeom prst="rect">
            <a:avLst/>
          </a:prstGeom>
        </p:spPr>
      </p:pic>
      <p:cxnSp>
        <p:nvCxnSpPr>
          <p:cNvPr id="10" name="Straight Connector 9">
            <a:extLst>
              <a:ext uri="{FF2B5EF4-FFF2-40B4-BE49-F238E27FC236}">
                <a16:creationId xmlns:a16="http://schemas.microsoft.com/office/drawing/2014/main" id="{7E0C0CE4-FCD8-4196-75EE-985FBC4A7876}"/>
              </a:ext>
            </a:extLst>
          </p:cNvPr>
          <p:cNvCxnSpPr/>
          <p:nvPr/>
        </p:nvCxnSpPr>
        <p:spPr>
          <a:xfrm>
            <a:off x="605390" y="4734145"/>
            <a:ext cx="4455495"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354E1BA3-EA34-DE35-1FC0-C151E67CC52B}"/>
              </a:ext>
            </a:extLst>
          </p:cNvPr>
          <p:cNvSpPr txBox="1"/>
          <p:nvPr/>
        </p:nvSpPr>
        <p:spPr>
          <a:xfrm>
            <a:off x="605390" y="4959170"/>
            <a:ext cx="7134434" cy="1015663"/>
          </a:xfrm>
          <a:prstGeom prst="rect">
            <a:avLst/>
          </a:prstGeom>
          <a:noFill/>
        </p:spPr>
        <p:txBody>
          <a:bodyPr wrap="square" rtlCol="0">
            <a:spAutoFit/>
          </a:bodyPr>
          <a:lstStyle/>
          <a:p>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Sarah Latimer</a:t>
            </a:r>
          </a:p>
          <a:p>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Careers Consultant, South Midlands Careers Hub</a:t>
            </a:r>
          </a:p>
          <a:p>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20</a:t>
            </a:r>
            <a:r>
              <a:rPr lang="en-US" sz="2000" baseline="30000" dirty="0">
                <a:solidFill>
                  <a:schemeClr val="bg1"/>
                </a:solidFill>
                <a:latin typeface="Lato" panose="020F0502020204030203" pitchFamily="34" charset="0"/>
                <a:ea typeface="Lato" panose="020F0502020204030203" pitchFamily="34" charset="0"/>
                <a:cs typeface="Lato" panose="020F0502020204030203" pitchFamily="34" charset="0"/>
              </a:rPr>
              <a:t>th</a:t>
            </a:r>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 October 2026</a:t>
            </a:r>
            <a:endParaRPr lang="en-GB" sz="20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6469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31664-89DA-49F3-6C91-A9CC10D25CF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8FD483C-2A18-4DDC-B8B7-5DC70445C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3" name="TextBox 2">
            <a:extLst>
              <a:ext uri="{FF2B5EF4-FFF2-40B4-BE49-F238E27FC236}">
                <a16:creationId xmlns:a16="http://schemas.microsoft.com/office/drawing/2014/main" id="{873C0F67-C7DA-C989-60A4-4EE6B8FCC57A}"/>
              </a:ext>
            </a:extLst>
          </p:cNvPr>
          <p:cNvSpPr txBox="1"/>
          <p:nvPr/>
        </p:nvSpPr>
        <p:spPr>
          <a:xfrm>
            <a:off x="425370" y="361019"/>
            <a:ext cx="4500500" cy="646331"/>
          </a:xfrm>
          <a:prstGeom prst="rect">
            <a:avLst/>
          </a:prstGeom>
          <a:noFill/>
        </p:spPr>
        <p:txBody>
          <a:bodyPr wrap="square" rtlCol="0">
            <a:spAutoFit/>
          </a:bodyPr>
          <a:lstStyle/>
          <a:p>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Agenda</a:t>
            </a:r>
            <a:endParaRPr lang="en-GB" sz="36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83DDFB9F-A7FE-A641-6074-343FEDC3AF1D}"/>
              </a:ext>
            </a:extLst>
          </p:cNvPr>
          <p:cNvSpPr txBox="1"/>
          <p:nvPr/>
        </p:nvSpPr>
        <p:spPr>
          <a:xfrm>
            <a:off x="335360" y="1363413"/>
            <a:ext cx="7380820" cy="2492990"/>
          </a:xfrm>
          <a:prstGeom prst="rect">
            <a:avLst/>
          </a:prstGeom>
          <a:noFill/>
        </p:spPr>
        <p:txBody>
          <a:bodyPr wrap="square" rtlCol="0">
            <a:spAutoFit/>
          </a:bodyPr>
          <a:lstStyle/>
          <a:p>
            <a:pPr marL="285750" indent="-285750">
              <a:buFont typeface="Arial" panose="020B0604020202020204" pitchFamily="34" charset="0"/>
              <a:buChar char="•"/>
            </a:pPr>
            <a:r>
              <a:rPr lang="en-GB" sz="2000" kern="0" dirty="0">
                <a:solidFill>
                  <a:schemeClr val="bg1"/>
                </a:solidFill>
                <a:latin typeface="Lato" panose="020F0502020204030203" pitchFamily="34" charset="0"/>
                <a:ea typeface="Lato" panose="020F0502020204030203" pitchFamily="34" charset="0"/>
                <a:cs typeface="Lato" panose="020F0502020204030203" pitchFamily="34" charset="0"/>
              </a:rPr>
              <a:t>RONI, disengagement and the  OnTrack+ feature</a:t>
            </a:r>
          </a:p>
          <a:p>
            <a:endParaRPr lang="en-GB" sz="2000" kern="0" dirty="0">
              <a:solidFill>
                <a:schemeClr val="bg1"/>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000" kern="0" dirty="0">
                <a:solidFill>
                  <a:schemeClr val="bg1"/>
                </a:solidFill>
                <a:latin typeface="Lato" panose="020F0502020204030203" pitchFamily="34" charset="0"/>
                <a:ea typeface="Lato" panose="020F0502020204030203" pitchFamily="34" charset="0"/>
                <a:cs typeface="Lato" panose="020F0502020204030203" pitchFamily="34" charset="0"/>
              </a:rPr>
              <a:t>Demonstration</a:t>
            </a:r>
          </a:p>
          <a:p>
            <a:endParaRPr lang="en-GB" sz="2000" kern="0" dirty="0">
              <a:solidFill>
                <a:schemeClr val="bg1"/>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000" kern="0" dirty="0">
                <a:solidFill>
                  <a:schemeClr val="bg1"/>
                </a:solidFill>
                <a:latin typeface="Lato" panose="020F0502020204030203" pitchFamily="34" charset="0"/>
                <a:ea typeface="Lato" panose="020F0502020204030203" pitchFamily="34" charset="0"/>
                <a:cs typeface="Lato" panose="020F0502020204030203" pitchFamily="34" charset="0"/>
              </a:rPr>
              <a:t>How to use the feature to target support</a:t>
            </a:r>
          </a:p>
          <a:p>
            <a:pPr marL="285750" indent="-285750">
              <a:buFont typeface="Arial" panose="020B0604020202020204" pitchFamily="34" charset="0"/>
              <a:buChar char="•"/>
            </a:pPr>
            <a:endParaRPr lang="en-GB" sz="2000" kern="0" dirty="0">
              <a:solidFill>
                <a:schemeClr val="bg1"/>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000" kern="0" dirty="0">
                <a:solidFill>
                  <a:schemeClr val="bg1"/>
                </a:solidFill>
                <a:latin typeface="Lato" panose="020F0502020204030203" pitchFamily="34" charset="0"/>
                <a:ea typeface="Lato" panose="020F0502020204030203" pitchFamily="34" charset="0"/>
                <a:cs typeface="Lato" panose="020F0502020204030203" pitchFamily="34" charset="0"/>
              </a:rPr>
              <a:t>Practical task</a:t>
            </a:r>
          </a:p>
          <a:p>
            <a:endParaRPr lang="en-GB" sz="1600" dirty="0">
              <a:latin typeface="Lato" panose="020F0502020204030203"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F0E1C1A4-BDD0-B391-171C-ECE716F4D0CB}"/>
              </a:ext>
            </a:extLst>
          </p:cNvPr>
          <p:cNvSpPr txBox="1"/>
          <p:nvPr/>
        </p:nvSpPr>
        <p:spPr>
          <a:xfrm>
            <a:off x="335360" y="3969060"/>
            <a:ext cx="3474028" cy="584775"/>
          </a:xfrm>
          <a:prstGeom prst="rect">
            <a:avLst/>
          </a:prstGeom>
          <a:noFill/>
        </p:spPr>
        <p:txBody>
          <a:bodyPr wrap="none" rtlCol="0">
            <a:spAutoFit/>
          </a:bodyPr>
          <a:lstStyle/>
          <a:p>
            <a:r>
              <a:rPr lang="en-US" sz="3200" b="1" dirty="0">
                <a:solidFill>
                  <a:schemeClr val="bg1"/>
                </a:solidFill>
                <a:latin typeface="Lato" panose="020F0502020204030203" pitchFamily="34" charset="0"/>
                <a:ea typeface="Lato" panose="020F0502020204030203" pitchFamily="34" charset="0"/>
                <a:cs typeface="Lato" panose="020F0502020204030203" pitchFamily="34" charset="0"/>
              </a:rPr>
              <a:t>Learning outcome</a:t>
            </a:r>
            <a:endParaRPr lang="en-GB" sz="32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0" name="TextBox 9">
            <a:extLst>
              <a:ext uri="{FF2B5EF4-FFF2-40B4-BE49-F238E27FC236}">
                <a16:creationId xmlns:a16="http://schemas.microsoft.com/office/drawing/2014/main" id="{82A726AD-5811-A310-F73D-C2FB298E4ABB}"/>
              </a:ext>
            </a:extLst>
          </p:cNvPr>
          <p:cNvSpPr txBox="1"/>
          <p:nvPr/>
        </p:nvSpPr>
        <p:spPr>
          <a:xfrm>
            <a:off x="413395" y="4779150"/>
            <a:ext cx="7380820" cy="1477328"/>
          </a:xfrm>
          <a:prstGeom prst="rect">
            <a:avLst/>
          </a:prstGeom>
          <a:noFill/>
        </p:spPr>
        <p:txBody>
          <a:bodyPr wrap="square" rtlCol="0">
            <a:spAutoFit/>
          </a:bodyPr>
          <a:lstStyle/>
          <a:p>
            <a:r>
              <a:rPr lang="en-US" sz="2400" dirty="0">
                <a:solidFill>
                  <a:schemeClr val="bg1"/>
                </a:solidFill>
                <a:latin typeface="Lato" panose="020F0502020204030203" pitchFamily="34" charset="0"/>
                <a:ea typeface="Lato" panose="020F0502020204030203" pitchFamily="34" charset="0"/>
                <a:cs typeface="Lato" panose="020F0502020204030203" pitchFamily="34" charset="0"/>
              </a:rPr>
              <a:t>Understand how OnTrack+ can be used to identify, target and track careers activities for disadvantaged learners, particularly those at risk of becoming NEET </a:t>
            </a:r>
            <a:endParaRPr lang="en-GB" sz="2400" dirty="0">
              <a:solidFill>
                <a:schemeClr val="bg1"/>
              </a:solidFill>
              <a:latin typeface="Lato" panose="020F0502020204030203" pitchFamily="34" charset="0"/>
              <a:ea typeface="Lato" panose="020F0502020204030203" pitchFamily="34" charset="0"/>
              <a:cs typeface="Lato" panose="020F0502020204030203" pitchFamily="34" charset="0"/>
            </a:endParaRPr>
          </a:p>
          <a:p>
            <a:endParaRPr lang="en-GB" dirty="0">
              <a:latin typeface="Lato" panose="020F0502020204030203" pitchFamily="34" charset="0"/>
              <a:ea typeface="Lato" panose="020F0502020204030203" pitchFamily="34" charset="0"/>
              <a:cs typeface="Lato" panose="020F0502020204030203" pitchFamily="34" charset="0"/>
            </a:endParaRPr>
          </a:p>
        </p:txBody>
      </p:sp>
      <p:pic>
        <p:nvPicPr>
          <p:cNvPr id="18" name="Picture 17" descr="A black and white logo&#10;&#10;AI-generated content may be incorrect.">
            <a:extLst>
              <a:ext uri="{FF2B5EF4-FFF2-40B4-BE49-F238E27FC236}">
                <a16:creationId xmlns:a16="http://schemas.microsoft.com/office/drawing/2014/main" id="{202705BA-9BF7-B7A0-DFE9-FD2C39482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1295" y="3044078"/>
            <a:ext cx="2925326" cy="655676"/>
          </a:xfrm>
          <a:prstGeom prst="rect">
            <a:avLst/>
          </a:prstGeom>
        </p:spPr>
      </p:pic>
    </p:spTree>
    <p:extLst>
      <p:ext uri="{BB962C8B-B14F-4D97-AF65-F5344CB8AC3E}">
        <p14:creationId xmlns:p14="http://schemas.microsoft.com/office/powerpoint/2010/main" val="1844754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B9E31F-D192-370B-E991-9A27B900E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sp>
        <p:nvSpPr>
          <p:cNvPr id="3" name="TextBox 2">
            <a:extLst>
              <a:ext uri="{FF2B5EF4-FFF2-40B4-BE49-F238E27FC236}">
                <a16:creationId xmlns:a16="http://schemas.microsoft.com/office/drawing/2014/main" id="{C9D1FA87-3080-AF63-FEC2-6ACA734F6784}"/>
              </a:ext>
            </a:extLst>
          </p:cNvPr>
          <p:cNvSpPr txBox="1"/>
          <p:nvPr/>
        </p:nvSpPr>
        <p:spPr>
          <a:xfrm>
            <a:off x="830415" y="1006377"/>
            <a:ext cx="10421874" cy="5601533"/>
          </a:xfrm>
          <a:prstGeom prst="rect">
            <a:avLst/>
          </a:prstGeom>
          <a:noFill/>
        </p:spPr>
        <p:txBody>
          <a:bodyPr wrap="square" lIns="91440" tIns="45720" rIns="91440" bIns="45720" rtlCol="0" anchor="t">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schemeClr val="tx2"/>
                </a:solidFill>
                <a:effectLst/>
                <a:uLnTx/>
                <a:uFillTx/>
                <a:latin typeface="Lato" panose="020F0502020204030203" pitchFamily="34" charset="0"/>
              </a:rPr>
              <a:t>The challenge is growing - </a:t>
            </a: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the number of young people aged 16–24 NEET is now at its highest since 2014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585857"/>
              </a:solidFill>
              <a:effectLst/>
              <a:uLnTx/>
              <a:uFillTx/>
              <a:latin typeface="Lato" panose="020F0502020204030203"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schemeClr val="tx2"/>
                </a:solidFill>
                <a:effectLst/>
                <a:uLnTx/>
                <a:uFillTx/>
                <a:latin typeface="Lato" panose="020F0502020204030203" pitchFamily="34" charset="0"/>
              </a:rPr>
              <a:t>Careers education is one of the most powerful tools we have for prevention - </a:t>
            </a: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the highest-quality provision </a:t>
            </a:r>
            <a:r>
              <a:rPr kumimoji="0" lang="en-GB" sz="1800" i="0" u="none" strike="noStrike" kern="1200" cap="none" spc="0" normalizeH="0" baseline="0" noProof="0" dirty="0">
                <a:ln>
                  <a:noFill/>
                </a:ln>
                <a:effectLst/>
                <a:uLnTx/>
                <a:uFillTx/>
                <a:latin typeface="Lato" panose="020F0502020204030203" pitchFamily="34" charset="0"/>
              </a:rPr>
              <a:t>reduces the likelihood of a young person being NEET by 8% post-16 and post-18</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dirty="0">
              <a:ln>
                <a:noFill/>
              </a:ln>
              <a:solidFill>
                <a:srgbClr val="585857"/>
              </a:solidFill>
              <a:effectLst/>
              <a:uLnTx/>
              <a:uFillTx/>
              <a:latin typeface="Lato" panose="020F0502020204030203"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schemeClr val="tx2"/>
                </a:solidFill>
                <a:effectLst/>
                <a:uLnTx/>
                <a:uFillTx/>
                <a:latin typeface="Lato" panose="020F0502020204030203" pitchFamily="34" charset="0"/>
              </a:rPr>
              <a:t>Key principles to boost NEET prevention through careers education include: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Identify the need, act early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Target barriers that are exacerbated by economic disadvantage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Provide continued support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Creating social capital for young people with more limited networks e.g. employer engagement and trusted and relatable role models/mentors</a:t>
            </a:r>
            <a:endParaRPr lang="en-GB" dirty="0">
              <a:solidFill>
                <a:srgbClr val="585857"/>
              </a:solidFill>
              <a:latin typeface="Lato" panose="020F0502020204030203"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Track progress and outcomes</a:t>
            </a: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dirty="0">
              <a:ln>
                <a:noFill/>
              </a:ln>
              <a:solidFill>
                <a:srgbClr val="585857"/>
              </a:solidFill>
              <a:effectLst/>
              <a:uLnTx/>
              <a:uFillTx/>
              <a:latin typeface="Lato" panose="020F0502020204030203"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schemeClr val="tx2"/>
                </a:solidFill>
                <a:effectLst/>
                <a:uLnTx/>
                <a:uFillTx/>
                <a:latin typeface="Lato" panose="020F0502020204030203" pitchFamily="34" charset="0"/>
              </a:rPr>
              <a:t>Data-driven early prevention - </a:t>
            </a:r>
            <a: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t>With 94% of schools and colleges now using CEC’s digital tools, this rich data enables earlier identification and smarter interventions</a:t>
            </a:r>
            <a:br>
              <a:rPr kumimoji="0" lang="en-GB" sz="1800" b="0" i="0" u="none" strike="noStrike" kern="1200" cap="none" spc="0" normalizeH="0" baseline="0" noProof="0" dirty="0">
                <a:ln>
                  <a:noFill/>
                </a:ln>
                <a:solidFill>
                  <a:srgbClr val="585857"/>
                </a:solidFill>
                <a:effectLst/>
                <a:uLnTx/>
                <a:uFillTx/>
                <a:latin typeface="Lato" panose="020F0502020204030203" pitchFamily="34" charset="0"/>
              </a:rPr>
            </a:br>
            <a:endParaRPr kumimoji="0" lang="en-GB" sz="1800" b="0" i="0" u="none" strike="noStrike" kern="1200" cap="none" spc="0" normalizeH="0" baseline="0" noProof="0" dirty="0">
              <a:ln>
                <a:noFill/>
              </a:ln>
              <a:solidFill>
                <a:srgbClr val="585857"/>
              </a:solidFill>
              <a:effectLst/>
              <a:uLnTx/>
              <a:uFillTx/>
              <a:latin typeface="Lato" panose="020F0502020204030203" pitchFamily="34" charset="0"/>
            </a:endParaRPr>
          </a:p>
          <a:p>
            <a:pPr marR="0" lvl="0" algn="l" defTabSz="914400" rtl="0" eaLnBrk="1" fontAlgn="auto" latinLnBrk="0" hangingPunct="1">
              <a:lnSpc>
                <a:spcPct val="100000"/>
              </a:lnSpc>
              <a:spcBef>
                <a:spcPts val="0"/>
              </a:spcBef>
              <a:spcAft>
                <a:spcPts val="0"/>
              </a:spcAft>
              <a:buClrTx/>
              <a:buSzTx/>
              <a:tabLst/>
              <a:defRPr/>
            </a:pPr>
            <a:r>
              <a:rPr lang="en-GB" sz="2000" b="1" dirty="0">
                <a:solidFill>
                  <a:schemeClr val="tx2"/>
                </a:solidFill>
                <a:latin typeface="Lato" panose="020F0502020204030203" pitchFamily="34" charset="0"/>
              </a:rPr>
              <a:t>Now is the time </a:t>
            </a:r>
            <a:r>
              <a:rPr kumimoji="0" lang="en-GB" sz="2400" b="1" i="0" u="none" strike="noStrike" kern="1200" cap="none" spc="0" normalizeH="0" baseline="0" noProof="0" dirty="0">
                <a:ln>
                  <a:noFill/>
                </a:ln>
                <a:solidFill>
                  <a:schemeClr val="tx2"/>
                </a:solidFill>
                <a:effectLst/>
                <a:uLnTx/>
                <a:uFillTx/>
                <a:latin typeface="Lato" panose="020F0502020204030203" pitchFamily="34" charset="0"/>
              </a:rPr>
              <a:t>– </a:t>
            </a:r>
            <a:r>
              <a:rPr lang="en-GB" sz="2000" dirty="0">
                <a:solidFill>
                  <a:srgbClr val="585857"/>
                </a:solidFill>
                <a:latin typeface="Lato" panose="020F0502020204030203" pitchFamily="34" charset="0"/>
              </a:rPr>
              <a:t>Milburn review, LA RONI update and Statutory guidance (DfE Recommends that all schools and specialist settings us OnTrack+)</a:t>
            </a:r>
          </a:p>
        </p:txBody>
      </p:sp>
    </p:spTree>
    <p:extLst>
      <p:ext uri="{BB962C8B-B14F-4D97-AF65-F5344CB8AC3E}">
        <p14:creationId xmlns:p14="http://schemas.microsoft.com/office/powerpoint/2010/main" val="3492123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2EE9A-B0FC-122E-224F-9CFA9332634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0D1C77B-1DC5-4EEE-B318-954C367824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grpSp>
        <p:nvGrpSpPr>
          <p:cNvPr id="2" name="Group 1">
            <a:extLst>
              <a:ext uri="{FF2B5EF4-FFF2-40B4-BE49-F238E27FC236}">
                <a16:creationId xmlns:a16="http://schemas.microsoft.com/office/drawing/2014/main" id="{2384A54D-3B4C-2F48-1013-EDF75E0DA489}"/>
              </a:ext>
            </a:extLst>
          </p:cNvPr>
          <p:cNvGrpSpPr/>
          <p:nvPr/>
        </p:nvGrpSpPr>
        <p:grpSpPr>
          <a:xfrm>
            <a:off x="3579816" y="1128050"/>
            <a:ext cx="1644219" cy="3681520"/>
            <a:chOff x="0" y="0"/>
            <a:chExt cx="1644219" cy="4601900"/>
          </a:xfrm>
        </p:grpSpPr>
        <p:sp>
          <p:nvSpPr>
            <p:cNvPr id="4" name="Rectangle: Rounded Corners 3">
              <a:extLst>
                <a:ext uri="{FF2B5EF4-FFF2-40B4-BE49-F238E27FC236}">
                  <a16:creationId xmlns:a16="http://schemas.microsoft.com/office/drawing/2014/main" id="{ABF3B301-17FB-CA90-5B89-EBE4200BFA96}"/>
                </a:ext>
              </a:extLst>
            </p:cNvPr>
            <p:cNvSpPr/>
            <p:nvPr/>
          </p:nvSpPr>
          <p:spPr>
            <a:xfrm>
              <a:off x="0" y="0"/>
              <a:ext cx="1644219" cy="4601900"/>
            </a:xfrm>
            <a:prstGeom prst="roundRect">
              <a:avLst>
                <a:gd name="adj" fmla="val 10000"/>
              </a:avLst>
            </a:prstGeom>
            <a:solidFill>
              <a:srgbClr val="0C898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5" name="Rectangle: Rounded Corners 4">
              <a:extLst>
                <a:ext uri="{FF2B5EF4-FFF2-40B4-BE49-F238E27FC236}">
                  <a16:creationId xmlns:a16="http://schemas.microsoft.com/office/drawing/2014/main" id="{061856B9-835D-964A-D8E1-D3770D0A7B6B}"/>
                </a:ext>
              </a:extLst>
            </p:cNvPr>
            <p:cNvSpPr txBox="1"/>
            <p:nvPr/>
          </p:nvSpPr>
          <p:spPr>
            <a:xfrm>
              <a:off x="0" y="1840760"/>
              <a:ext cx="1644219" cy="18407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a:t>Identify</a:t>
              </a:r>
            </a:p>
          </p:txBody>
        </p:sp>
      </p:grpSp>
      <p:grpSp>
        <p:nvGrpSpPr>
          <p:cNvPr id="7" name="Group 6">
            <a:extLst>
              <a:ext uri="{FF2B5EF4-FFF2-40B4-BE49-F238E27FC236}">
                <a16:creationId xmlns:a16="http://schemas.microsoft.com/office/drawing/2014/main" id="{3A67B78E-ADFA-6DAE-9F13-A0AD902A0300}"/>
              </a:ext>
            </a:extLst>
          </p:cNvPr>
          <p:cNvGrpSpPr/>
          <p:nvPr/>
        </p:nvGrpSpPr>
        <p:grpSpPr>
          <a:xfrm>
            <a:off x="6967964" y="1128050"/>
            <a:ext cx="1644219" cy="3681520"/>
            <a:chOff x="3388148" y="0"/>
            <a:chExt cx="1644219" cy="4601900"/>
          </a:xfrm>
        </p:grpSpPr>
        <p:sp>
          <p:nvSpPr>
            <p:cNvPr id="8" name="Rectangle: Rounded Corners 7">
              <a:extLst>
                <a:ext uri="{FF2B5EF4-FFF2-40B4-BE49-F238E27FC236}">
                  <a16:creationId xmlns:a16="http://schemas.microsoft.com/office/drawing/2014/main" id="{BC341361-4303-1064-8F53-A98585FAEEBA}"/>
                </a:ext>
              </a:extLst>
            </p:cNvPr>
            <p:cNvSpPr/>
            <p:nvPr/>
          </p:nvSpPr>
          <p:spPr>
            <a:xfrm>
              <a:off x="3388148" y="0"/>
              <a:ext cx="1644219" cy="4601900"/>
            </a:xfrm>
            <a:prstGeom prst="roundRect">
              <a:avLst>
                <a:gd name="adj" fmla="val 10000"/>
              </a:avLst>
            </a:prstGeom>
            <a:solidFill>
              <a:srgbClr val="0C898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6">
              <a:extLst>
                <a:ext uri="{FF2B5EF4-FFF2-40B4-BE49-F238E27FC236}">
                  <a16:creationId xmlns:a16="http://schemas.microsoft.com/office/drawing/2014/main" id="{2BEA033E-D897-5C6B-DDBF-B33DAE013C08}"/>
                </a:ext>
              </a:extLst>
            </p:cNvPr>
            <p:cNvSpPr txBox="1"/>
            <p:nvPr/>
          </p:nvSpPr>
          <p:spPr>
            <a:xfrm>
              <a:off x="3388148" y="1840760"/>
              <a:ext cx="1644219" cy="18407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a:t>Track</a:t>
              </a:r>
            </a:p>
          </p:txBody>
        </p:sp>
      </p:grpSp>
      <p:sp>
        <p:nvSpPr>
          <p:cNvPr id="10" name="Oval 9" descr="Footprints with solid fill">
            <a:extLst>
              <a:ext uri="{FF2B5EF4-FFF2-40B4-BE49-F238E27FC236}">
                <a16:creationId xmlns:a16="http://schemas.microsoft.com/office/drawing/2014/main" id="{72C76621-DEE9-C8FD-8BFE-BBEC77AAC940}"/>
              </a:ext>
            </a:extLst>
          </p:cNvPr>
          <p:cNvSpPr/>
          <p:nvPr/>
        </p:nvSpPr>
        <p:spPr>
          <a:xfrm>
            <a:off x="7023857" y="1404164"/>
            <a:ext cx="1532432" cy="1532432"/>
          </a:xfrm>
          <a:prstGeom prst="ellipse">
            <a:avLst/>
          </a:prstGeom>
          <a:blipFill>
            <a:blip>
              <a:extLst>
                <a:ext uri="{96DAC541-7B7A-43D3-8B79-37D633B846F1}">
                  <asvg:svgBlip xmlns:asvg="http://schemas.microsoft.com/office/drawing/2016/SVG/main" r:embed="rId4"/>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nvGrpSpPr>
          <p:cNvPr id="11" name="Group 10">
            <a:extLst>
              <a:ext uri="{FF2B5EF4-FFF2-40B4-BE49-F238E27FC236}">
                <a16:creationId xmlns:a16="http://schemas.microsoft.com/office/drawing/2014/main" id="{4071018B-A710-9A09-323A-043919BA860E}"/>
              </a:ext>
            </a:extLst>
          </p:cNvPr>
          <p:cNvGrpSpPr/>
          <p:nvPr/>
        </p:nvGrpSpPr>
        <p:grpSpPr>
          <a:xfrm>
            <a:off x="5267851" y="1128050"/>
            <a:ext cx="1682178" cy="3681520"/>
            <a:chOff x="1703744" y="0"/>
            <a:chExt cx="1682178" cy="4601900"/>
          </a:xfrm>
        </p:grpSpPr>
        <p:sp>
          <p:nvSpPr>
            <p:cNvPr id="12" name="Rectangle: Rounded Corners 11">
              <a:extLst>
                <a:ext uri="{FF2B5EF4-FFF2-40B4-BE49-F238E27FC236}">
                  <a16:creationId xmlns:a16="http://schemas.microsoft.com/office/drawing/2014/main" id="{DA3067F0-362E-8EF6-3D1B-8FE569319E64}"/>
                </a:ext>
              </a:extLst>
            </p:cNvPr>
            <p:cNvSpPr/>
            <p:nvPr/>
          </p:nvSpPr>
          <p:spPr>
            <a:xfrm>
              <a:off x="1703744" y="0"/>
              <a:ext cx="1644219" cy="4601900"/>
            </a:xfrm>
            <a:prstGeom prst="roundRect">
              <a:avLst>
                <a:gd name="adj" fmla="val 10000"/>
              </a:avLst>
            </a:prstGeom>
            <a:solidFill>
              <a:srgbClr val="0C898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3" name="Rectangle: Rounded Corners 4">
              <a:extLst>
                <a:ext uri="{FF2B5EF4-FFF2-40B4-BE49-F238E27FC236}">
                  <a16:creationId xmlns:a16="http://schemas.microsoft.com/office/drawing/2014/main" id="{83A33902-8105-02F3-C9CF-6A96925B1FD1}"/>
                </a:ext>
              </a:extLst>
            </p:cNvPr>
            <p:cNvSpPr txBox="1"/>
            <p:nvPr/>
          </p:nvSpPr>
          <p:spPr>
            <a:xfrm>
              <a:off x="1741703" y="1803011"/>
              <a:ext cx="1644219" cy="18407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a:t>Respond</a:t>
              </a:r>
            </a:p>
          </p:txBody>
        </p:sp>
      </p:grpSp>
      <p:sp>
        <p:nvSpPr>
          <p:cNvPr id="14" name="Oval 13" descr="Clipboard Partially Crossed with solid fill">
            <a:extLst>
              <a:ext uri="{FF2B5EF4-FFF2-40B4-BE49-F238E27FC236}">
                <a16:creationId xmlns:a16="http://schemas.microsoft.com/office/drawing/2014/main" id="{7435E6AD-3E5B-BF46-EDC4-BB4F461B33D5}"/>
              </a:ext>
            </a:extLst>
          </p:cNvPr>
          <p:cNvSpPr/>
          <p:nvPr/>
        </p:nvSpPr>
        <p:spPr>
          <a:xfrm>
            <a:off x="5323744" y="1436378"/>
            <a:ext cx="1532432" cy="1532432"/>
          </a:xfrm>
          <a:prstGeom prst="ellipse">
            <a:avLst/>
          </a:prstGeom>
          <a:blipFill>
            <a:blip>
              <a:extLs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5" name="Arrow: Left-Right 14">
            <a:extLst>
              <a:ext uri="{FF2B5EF4-FFF2-40B4-BE49-F238E27FC236}">
                <a16:creationId xmlns:a16="http://schemas.microsoft.com/office/drawing/2014/main" id="{9833597F-3404-A68A-154A-10440B9E90CB}"/>
              </a:ext>
            </a:extLst>
          </p:cNvPr>
          <p:cNvSpPr/>
          <p:nvPr/>
        </p:nvSpPr>
        <p:spPr>
          <a:xfrm>
            <a:off x="3781152" y="3783658"/>
            <a:ext cx="4630750" cy="690285"/>
          </a:xfrm>
          <a:prstGeom prst="leftRight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6" name="Oval 15" descr="Magnifying glass with solid fill">
            <a:extLst>
              <a:ext uri="{FF2B5EF4-FFF2-40B4-BE49-F238E27FC236}">
                <a16:creationId xmlns:a16="http://schemas.microsoft.com/office/drawing/2014/main" id="{EB38279E-0CFB-E700-9317-3A55D073B7C6}"/>
              </a:ext>
            </a:extLst>
          </p:cNvPr>
          <p:cNvSpPr/>
          <p:nvPr/>
        </p:nvSpPr>
        <p:spPr>
          <a:xfrm>
            <a:off x="3635709" y="1417901"/>
            <a:ext cx="1532432" cy="1532432"/>
          </a:xfrm>
          <a:prstGeom prst="ellipse">
            <a:avLst/>
          </a:prstGeom>
          <a:blipFill>
            <a:blip>
              <a:extLst>
                <a:ext uri="{96DAC541-7B7A-43D3-8B79-37D633B846F1}">
                  <asvg:svgBlip xmlns:asvg="http://schemas.microsoft.com/office/drawing/2016/SVG/main" r:embed="rId6"/>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7" name="Flowchart: Extract 16">
            <a:extLst>
              <a:ext uri="{FF2B5EF4-FFF2-40B4-BE49-F238E27FC236}">
                <a16:creationId xmlns:a16="http://schemas.microsoft.com/office/drawing/2014/main" id="{C6328B8A-39AB-6959-0AD7-893A26339EC7}"/>
              </a:ext>
            </a:extLst>
          </p:cNvPr>
          <p:cNvSpPr/>
          <p:nvPr/>
        </p:nvSpPr>
        <p:spPr>
          <a:xfrm>
            <a:off x="3454071" y="4906591"/>
            <a:ext cx="1895708" cy="1362226"/>
          </a:xfrm>
          <a:prstGeom prst="flowChartExtract">
            <a:avLst/>
          </a:prstGeom>
          <a:solidFill>
            <a:srgbClr val="0C898C"/>
          </a:solidFill>
          <a:ln>
            <a:solidFill>
              <a:srgbClr val="0C89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Extract 17">
            <a:extLst>
              <a:ext uri="{FF2B5EF4-FFF2-40B4-BE49-F238E27FC236}">
                <a16:creationId xmlns:a16="http://schemas.microsoft.com/office/drawing/2014/main" id="{AD55F991-C986-DC52-B917-3BAAE7482F4F}"/>
              </a:ext>
            </a:extLst>
          </p:cNvPr>
          <p:cNvSpPr/>
          <p:nvPr/>
        </p:nvSpPr>
        <p:spPr>
          <a:xfrm>
            <a:off x="5212985" y="4906591"/>
            <a:ext cx="1895708" cy="1362226"/>
          </a:xfrm>
          <a:prstGeom prst="flowChartExtract">
            <a:avLst/>
          </a:prstGeom>
          <a:solidFill>
            <a:srgbClr val="0C898C"/>
          </a:solidFill>
          <a:ln>
            <a:solidFill>
              <a:srgbClr val="0C89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80CCFBC-9465-62B5-0FBD-0D581CAE09F6}"/>
              </a:ext>
            </a:extLst>
          </p:cNvPr>
          <p:cNvSpPr txBox="1"/>
          <p:nvPr/>
        </p:nvSpPr>
        <p:spPr>
          <a:xfrm>
            <a:off x="3635709" y="5807661"/>
            <a:ext cx="1588325" cy="523220"/>
          </a:xfrm>
          <a:prstGeom prst="rect">
            <a:avLst/>
          </a:prstGeom>
          <a:noFill/>
        </p:spPr>
        <p:txBody>
          <a:bodyPr wrap="square" rtlCol="0">
            <a:spAutoFit/>
          </a:bodyPr>
          <a:lstStyle/>
          <a:p>
            <a:r>
              <a:rPr lang="en-GB" sz="2800" b="1">
                <a:solidFill>
                  <a:schemeClr val="bg1"/>
                </a:solidFill>
              </a:rPr>
              <a:t>OnTrack+</a:t>
            </a:r>
          </a:p>
        </p:txBody>
      </p:sp>
      <p:sp>
        <p:nvSpPr>
          <p:cNvPr id="20" name="TextBox 19">
            <a:extLst>
              <a:ext uri="{FF2B5EF4-FFF2-40B4-BE49-F238E27FC236}">
                <a16:creationId xmlns:a16="http://schemas.microsoft.com/office/drawing/2014/main" id="{34C0853A-6570-FE49-01CE-2C2116E92531}"/>
              </a:ext>
            </a:extLst>
          </p:cNvPr>
          <p:cNvSpPr txBox="1"/>
          <p:nvPr/>
        </p:nvSpPr>
        <p:spPr>
          <a:xfrm>
            <a:off x="5361068" y="5815098"/>
            <a:ext cx="1703021" cy="523220"/>
          </a:xfrm>
          <a:prstGeom prst="rect">
            <a:avLst/>
          </a:prstGeom>
          <a:noFill/>
        </p:spPr>
        <p:txBody>
          <a:bodyPr wrap="square" rtlCol="0">
            <a:spAutoFit/>
          </a:bodyPr>
          <a:lstStyle/>
          <a:p>
            <a:r>
              <a:rPr lang="en-GB" sz="2800" b="1">
                <a:solidFill>
                  <a:schemeClr val="bg1"/>
                </a:solidFill>
              </a:rPr>
              <a:t>Resources</a:t>
            </a:r>
          </a:p>
        </p:txBody>
      </p:sp>
      <p:sp>
        <p:nvSpPr>
          <p:cNvPr id="21" name="Flowchart: Extract 20">
            <a:extLst>
              <a:ext uri="{FF2B5EF4-FFF2-40B4-BE49-F238E27FC236}">
                <a16:creationId xmlns:a16="http://schemas.microsoft.com/office/drawing/2014/main" id="{1913D780-2610-5F37-AF04-E53B8D27AFE9}"/>
              </a:ext>
            </a:extLst>
          </p:cNvPr>
          <p:cNvSpPr/>
          <p:nvPr/>
        </p:nvSpPr>
        <p:spPr>
          <a:xfrm>
            <a:off x="6967964" y="4905866"/>
            <a:ext cx="1895708" cy="1362226"/>
          </a:xfrm>
          <a:prstGeom prst="flowChartExtract">
            <a:avLst/>
          </a:prstGeom>
          <a:solidFill>
            <a:srgbClr val="0C898C"/>
          </a:solidFill>
          <a:ln>
            <a:solidFill>
              <a:srgbClr val="0C89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04CCEE04-5E9D-CB46-8DBA-33EEF6911CC3}"/>
              </a:ext>
            </a:extLst>
          </p:cNvPr>
          <p:cNvSpPr txBox="1"/>
          <p:nvPr/>
        </p:nvSpPr>
        <p:spPr>
          <a:xfrm>
            <a:off x="7012567" y="5545874"/>
            <a:ext cx="1851105" cy="830997"/>
          </a:xfrm>
          <a:prstGeom prst="rect">
            <a:avLst/>
          </a:prstGeom>
          <a:noFill/>
        </p:spPr>
        <p:txBody>
          <a:bodyPr wrap="square" rtlCol="0">
            <a:spAutoFit/>
          </a:bodyPr>
          <a:lstStyle/>
          <a:p>
            <a:pPr algn="ctr"/>
            <a:r>
              <a:rPr lang="en-GB" sz="2400" b="1">
                <a:solidFill>
                  <a:schemeClr val="bg1"/>
                </a:solidFill>
              </a:rPr>
              <a:t>FSQ, ILR, destinations</a:t>
            </a:r>
          </a:p>
        </p:txBody>
      </p:sp>
      <p:sp>
        <p:nvSpPr>
          <p:cNvPr id="24" name="TextBox 23">
            <a:extLst>
              <a:ext uri="{FF2B5EF4-FFF2-40B4-BE49-F238E27FC236}">
                <a16:creationId xmlns:a16="http://schemas.microsoft.com/office/drawing/2014/main" id="{5EF1D9D7-E093-A22A-AA42-2885EBB1E7C4}"/>
              </a:ext>
            </a:extLst>
          </p:cNvPr>
          <p:cNvSpPr txBox="1"/>
          <p:nvPr/>
        </p:nvSpPr>
        <p:spPr>
          <a:xfrm>
            <a:off x="650395" y="173323"/>
            <a:ext cx="12138660" cy="646331"/>
          </a:xfrm>
          <a:prstGeom prst="rect">
            <a:avLst/>
          </a:prstGeom>
          <a:noFill/>
        </p:spPr>
        <p:txBody>
          <a:bodyPr wrap="square" rtlCol="0">
            <a:spAutoFit/>
          </a:bodyPr>
          <a:lstStyle/>
          <a:p>
            <a:r>
              <a:rPr lang="en-GB" sz="3600" b="1" dirty="0">
                <a:solidFill>
                  <a:schemeClr val="tx2"/>
                </a:solidFill>
                <a:latin typeface="Lato" panose="020F0502020204030203" pitchFamily="34" charset="0"/>
                <a:ea typeface="Calibri" panose="020F0502020204030204" pitchFamily="34" charset="0"/>
                <a:cs typeface="Calibri" panose="020F0502020204030204" pitchFamily="34" charset="0"/>
              </a:rPr>
              <a:t>Early prevention the strategy</a:t>
            </a:r>
            <a:endParaRPr lang="en-GB" sz="2000" b="1" dirty="0">
              <a:solidFill>
                <a:schemeClr val="tx2"/>
              </a:solidFill>
              <a:latin typeface="Lato" panose="020F0502020204030203"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0076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C8B11-0BF7-2D3E-F820-5ADC3C8FC94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CF491F7-B943-25E2-93CE-80F61BD867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sp>
        <p:nvSpPr>
          <p:cNvPr id="24" name="TextBox 23">
            <a:extLst>
              <a:ext uri="{FF2B5EF4-FFF2-40B4-BE49-F238E27FC236}">
                <a16:creationId xmlns:a16="http://schemas.microsoft.com/office/drawing/2014/main" id="{A44F8A83-5642-7D3C-F198-D9380FA7C41A}"/>
              </a:ext>
            </a:extLst>
          </p:cNvPr>
          <p:cNvSpPr txBox="1"/>
          <p:nvPr/>
        </p:nvSpPr>
        <p:spPr>
          <a:xfrm>
            <a:off x="830415" y="252326"/>
            <a:ext cx="12138660" cy="646331"/>
          </a:xfrm>
          <a:prstGeom prst="rect">
            <a:avLst/>
          </a:prstGeom>
          <a:noFill/>
        </p:spPr>
        <p:txBody>
          <a:bodyPr wrap="square" rtlCol="0">
            <a:spAutoFit/>
          </a:bodyPr>
          <a:lstStyle/>
          <a:p>
            <a:r>
              <a:rPr lang="en-GB" sz="3600" b="1" dirty="0">
                <a:solidFill>
                  <a:schemeClr val="tx2"/>
                </a:solidFill>
                <a:latin typeface="Lato" panose="020F0502020204030203" pitchFamily="34" charset="0"/>
                <a:ea typeface="Calibri" panose="020F0502020204030204" pitchFamily="34" charset="0"/>
                <a:cs typeface="Calibri" panose="020F0502020204030204" pitchFamily="34" charset="0"/>
              </a:rPr>
              <a:t>OnTrack+</a:t>
            </a:r>
            <a:endParaRPr lang="en-GB" sz="2000" b="1" dirty="0">
              <a:solidFill>
                <a:schemeClr val="tx2"/>
              </a:solidFill>
              <a:latin typeface="Lato" panose="020F0502020204030203"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2B98B157-4ED1-5333-0219-D2222B2B2CD2}"/>
              </a:ext>
            </a:extLst>
          </p:cNvPr>
          <p:cNvSpPr txBox="1"/>
          <p:nvPr/>
        </p:nvSpPr>
        <p:spPr>
          <a:xfrm>
            <a:off x="808196" y="1313765"/>
            <a:ext cx="5526324" cy="5078313"/>
          </a:xfrm>
          <a:prstGeom prst="rect">
            <a:avLst/>
          </a:prstGeom>
          <a:noFill/>
        </p:spPr>
        <p:txBody>
          <a:bodyPr wrap="square" lIns="91440" tIns="45720" rIns="91440" bIns="45720" rtlCol="0" anchor="t">
            <a:spAutoFit/>
          </a:bodyPr>
          <a:lstStyle/>
          <a:p>
            <a:pPr>
              <a:defRPr/>
            </a:pPr>
            <a:r>
              <a:rPr lang="en-GB" dirty="0">
                <a:latin typeface="Lato" panose="020F0502020204030203" pitchFamily="34" charset="0"/>
                <a:ea typeface="+mn-lt"/>
                <a:cs typeface="+mn-lt"/>
              </a:rPr>
              <a:t>OnTrack+ will </a:t>
            </a:r>
            <a:r>
              <a:rPr kumimoji="0" lang="en-GB" b="0" i="0" u="none" strike="noStrike" kern="1200" cap="none" spc="0" normalizeH="0" baseline="0" noProof="0" dirty="0">
                <a:ln>
                  <a:noFill/>
                </a:ln>
                <a:effectLst/>
                <a:uLnTx/>
                <a:uFillTx/>
                <a:latin typeface="Lato" panose="020F0502020204030203" pitchFamily="34" charset="0"/>
                <a:ea typeface="+mn-lt"/>
                <a:cs typeface="+mn-lt"/>
              </a:rPr>
              <a:t>allow schools to </a:t>
            </a:r>
            <a:r>
              <a:rPr kumimoji="0" lang="en-GB" b="1" i="0" u="none" strike="noStrike" kern="1200" cap="none" spc="0" normalizeH="0" baseline="0" noProof="0" dirty="0">
                <a:ln>
                  <a:noFill/>
                </a:ln>
                <a:solidFill>
                  <a:schemeClr val="tx2"/>
                </a:solidFill>
                <a:effectLst/>
                <a:uLnTx/>
                <a:uFillTx/>
                <a:latin typeface="Lato" panose="020F0502020204030203" pitchFamily="34" charset="0"/>
                <a:ea typeface="+mn-lt"/>
                <a:cs typeface="+mn-lt"/>
              </a:rPr>
              <a:t>identify, prioritise and manage activities </a:t>
            </a:r>
            <a:r>
              <a:rPr kumimoji="0" lang="en-GB" i="0" u="none" strike="noStrike" kern="1200" cap="none" spc="0" normalizeH="0" baseline="0" noProof="0" dirty="0">
                <a:ln>
                  <a:noFill/>
                </a:ln>
                <a:effectLst/>
                <a:uLnTx/>
                <a:uFillTx/>
                <a:latin typeface="Lato" panose="020F0502020204030203" pitchFamily="34" charset="0"/>
                <a:ea typeface="+mn-lt"/>
                <a:cs typeface="+mn-lt"/>
              </a:rPr>
              <a:t>for</a:t>
            </a:r>
            <a:r>
              <a:rPr kumimoji="0" lang="en-GB" b="1" i="0" u="none" strike="noStrike" kern="1200" cap="none" spc="0" normalizeH="0" baseline="0" noProof="0" dirty="0">
                <a:ln>
                  <a:noFill/>
                </a:ln>
                <a:effectLst/>
                <a:uLnTx/>
                <a:uFillTx/>
                <a:latin typeface="Lato" panose="020F0502020204030203" pitchFamily="34" charset="0"/>
                <a:ea typeface="+mn-lt"/>
                <a:cs typeface="+mn-lt"/>
              </a:rPr>
              <a:t> </a:t>
            </a:r>
            <a:r>
              <a:rPr kumimoji="0" lang="en-GB" b="0" i="0" u="none" strike="noStrike" kern="1200" cap="none" spc="0" normalizeH="0" baseline="0" noProof="0" dirty="0">
                <a:ln>
                  <a:noFill/>
                </a:ln>
                <a:effectLst/>
                <a:uLnTx/>
                <a:uFillTx/>
                <a:latin typeface="Lato" panose="020F0502020204030203" pitchFamily="34" charset="0"/>
                <a:ea typeface="+mn-lt"/>
                <a:cs typeface="+mn-lt"/>
              </a:rPr>
              <a:t>learners who require enhanced intervention to help prevent them from becoming NEET.</a:t>
            </a:r>
          </a:p>
          <a:p>
            <a:pPr>
              <a:defRPr/>
            </a:pPr>
            <a:endParaRPr lang="en-GB" dirty="0">
              <a:latin typeface="Lato" panose="020F0502020204030203" pitchFamily="34" charset="0"/>
              <a:ea typeface="+mn-lt"/>
              <a:cs typeface="+mn-lt"/>
            </a:endParaRPr>
          </a:p>
          <a:p>
            <a:pPr>
              <a:defRPr/>
            </a:pPr>
            <a:r>
              <a:rPr kumimoji="0" lang="en-GB" b="1" i="0" u="none" strike="noStrike" kern="1200" cap="none" spc="0" normalizeH="0" baseline="0" noProof="0" dirty="0">
                <a:ln>
                  <a:noFill/>
                </a:ln>
                <a:effectLst/>
                <a:uLnTx/>
                <a:uFillTx/>
                <a:latin typeface="Lato" panose="020F0502020204030203" pitchFamily="34" charset="0"/>
                <a:ea typeface="+mn-lt"/>
                <a:cs typeface="+mn-lt"/>
              </a:rPr>
              <a:t>The objective of the tool is to provide the basis for early intervention</a:t>
            </a:r>
            <a:r>
              <a:rPr lang="en-GB" b="1" dirty="0">
                <a:latin typeface="Lato" panose="020F0502020204030203" pitchFamily="34" charset="0"/>
                <a:ea typeface="+mn-lt"/>
                <a:cs typeface="+mn-lt"/>
              </a:rPr>
              <a:t> from KS3 against disengagements and ultimately NEET outcomes. </a:t>
            </a:r>
            <a:endParaRPr lang="en-GB" b="1" i="0" u="none" strike="noStrike" kern="1200" cap="none" spc="0" normalizeH="0" baseline="0" noProof="0" dirty="0">
              <a:ln>
                <a:noFill/>
              </a:ln>
              <a:effectLst/>
              <a:uLnTx/>
              <a:uFillTx/>
              <a:latin typeface="Lato" panose="020F0502020204030203" pitchFamily="34" charset="0"/>
              <a:ea typeface="+mn-lt"/>
              <a:cs typeface="+mn-lt"/>
            </a:endParaRPr>
          </a:p>
          <a:p>
            <a:pPr>
              <a:defRPr/>
            </a:pPr>
            <a:endParaRPr lang="en-GB" b="1" dirty="0">
              <a:latin typeface="Lato" panose="020F0502020204030203" pitchFamily="34" charset="0"/>
              <a:ea typeface="+mn-lt"/>
              <a:cs typeface="+mn-lt"/>
            </a:endParaRPr>
          </a:p>
          <a:p>
            <a:pPr>
              <a:tabLst>
                <a:tab pos="447675" algn="l"/>
              </a:tabLst>
            </a:pPr>
            <a:r>
              <a:rPr kumimoji="0" lang="en-GB" b="0" i="0" u="none" strike="noStrike" kern="1200" cap="none" spc="0" normalizeH="0" baseline="0" noProof="0" dirty="0">
                <a:ln>
                  <a:noFill/>
                </a:ln>
                <a:effectLst/>
                <a:uLnTx/>
                <a:uFillTx/>
                <a:latin typeface="Lato" panose="020F0502020204030203" pitchFamily="34" charset="0"/>
                <a:ea typeface="+mn-lt"/>
                <a:cs typeface="+mn-lt"/>
              </a:rPr>
              <a:t> The identification process works</a:t>
            </a:r>
            <a:r>
              <a:rPr lang="en-GB" dirty="0">
                <a:latin typeface="Lato" panose="020F0502020204030203" pitchFamily="34" charset="0"/>
                <a:ea typeface="+mn-lt"/>
                <a:cs typeface="+mn-lt"/>
              </a:rPr>
              <a:t> by using:</a:t>
            </a:r>
            <a:endParaRPr lang="en-GB" b="1" i="0" u="none" strike="sngStrike" kern="1200" cap="none" spc="0" normalizeH="0" baseline="0" noProof="0" dirty="0">
              <a:ln>
                <a:noFill/>
              </a:ln>
              <a:effectLst/>
              <a:uLnTx/>
              <a:uFillTx/>
              <a:latin typeface="Lato" panose="020F0502020204030203" pitchFamily="34" charset="0"/>
            </a:endParaRPr>
          </a:p>
          <a:p>
            <a:pPr marL="265113" marR="0" lvl="1" indent="-182563" algn="l" defTabSz="914400" rtl="0" eaLnBrk="1" fontAlgn="auto" latinLnBrk="0" hangingPunct="1">
              <a:lnSpc>
                <a:spcPct val="100000"/>
              </a:lnSpc>
              <a:spcBef>
                <a:spcPts val="0"/>
              </a:spcBef>
              <a:spcAft>
                <a:spcPts val="0"/>
              </a:spcAft>
              <a:buClrTx/>
              <a:buSzTx/>
              <a:buFont typeface="Courier New"/>
              <a:buChar char="o"/>
              <a:tabLst>
                <a:tab pos="447675" algn="l"/>
              </a:tabLst>
              <a:defRPr/>
            </a:pPr>
            <a:r>
              <a:rPr kumimoji="0" lang="en-GB" b="1" i="0" u="none" strike="noStrike" kern="1200" cap="none" spc="0" normalizeH="0" baseline="0" noProof="0" dirty="0">
                <a:ln>
                  <a:noFill/>
                </a:ln>
                <a:solidFill>
                  <a:schemeClr val="tx2"/>
                </a:solidFill>
                <a:effectLst/>
                <a:uLnTx/>
                <a:uFillTx/>
                <a:latin typeface="Lato" panose="020F0502020204030203" pitchFamily="34" charset="0"/>
                <a:ea typeface="+mn-lt"/>
                <a:cs typeface="+mn-lt"/>
              </a:rPr>
              <a:t>Automatic indicators  </a:t>
            </a:r>
            <a:r>
              <a:rPr kumimoji="0" lang="en-GB" b="0" i="0" u="none" strike="noStrike" kern="1200" cap="none" spc="0" normalizeH="0" baseline="0" noProof="0" dirty="0">
                <a:ln>
                  <a:noFill/>
                </a:ln>
                <a:effectLst/>
                <a:uLnTx/>
                <a:uFillTx/>
                <a:latin typeface="Lato" panose="020F0502020204030203" pitchFamily="34" charset="0"/>
                <a:ea typeface="+mn-lt"/>
                <a:cs typeface="+mn-lt"/>
              </a:rPr>
              <a:t>- Generated from the learner data shared with Compass+ from your MIS (e.g., FSM, pupil premium). These produce a statistically valid prediction. </a:t>
            </a:r>
            <a:endParaRPr lang="en-GB" b="0" i="0" u="none" strike="noStrike" kern="1200" cap="none" spc="0" normalizeH="0" baseline="0" noProof="0" dirty="0">
              <a:ln>
                <a:noFill/>
              </a:ln>
              <a:effectLst/>
              <a:uLnTx/>
              <a:uFillTx/>
              <a:latin typeface="Lato" panose="020F0502020204030203" pitchFamily="34" charset="0"/>
              <a:ea typeface="+mn-lt"/>
              <a:cs typeface="+mn-lt"/>
            </a:endParaRPr>
          </a:p>
          <a:p>
            <a:pPr marL="265113" marR="0" lvl="1" indent="-182563" algn="l" defTabSz="914400" rtl="0" eaLnBrk="1" fontAlgn="auto" latinLnBrk="0" hangingPunct="1">
              <a:lnSpc>
                <a:spcPct val="100000"/>
              </a:lnSpc>
              <a:spcBef>
                <a:spcPts val="0"/>
              </a:spcBef>
              <a:spcAft>
                <a:spcPts val="0"/>
              </a:spcAft>
              <a:buClrTx/>
              <a:buSzTx/>
              <a:buFont typeface="Courier New"/>
              <a:buChar char="o"/>
              <a:tabLst>
                <a:tab pos="447675" algn="l"/>
              </a:tabLst>
              <a:defRPr/>
            </a:pPr>
            <a:r>
              <a:rPr kumimoji="0" lang="en-GB" b="1" i="0" u="none" strike="noStrike" kern="1200" cap="none" spc="0" normalizeH="0" baseline="0" noProof="0" dirty="0">
                <a:ln>
                  <a:noFill/>
                </a:ln>
                <a:solidFill>
                  <a:schemeClr val="tx2"/>
                </a:solidFill>
                <a:effectLst/>
                <a:uLnTx/>
                <a:uFillTx/>
                <a:latin typeface="Lato" panose="020F0502020204030203" pitchFamily="34" charset="0"/>
                <a:ea typeface="+mn-lt"/>
                <a:cs typeface="+mn-lt"/>
              </a:rPr>
              <a:t>Manual indicators </a:t>
            </a:r>
            <a:r>
              <a:rPr kumimoji="0" lang="en-GB" b="0" i="0" u="none" strike="noStrike" kern="1200" cap="none" spc="0" normalizeH="0" baseline="0" noProof="0" dirty="0">
                <a:ln>
                  <a:noFill/>
                </a:ln>
                <a:effectLst/>
                <a:uLnTx/>
                <a:uFillTx/>
                <a:latin typeface="Lato" panose="020F0502020204030203" pitchFamily="34" charset="0"/>
                <a:ea typeface="+mn-lt"/>
                <a:cs typeface="+mn-lt"/>
              </a:rPr>
              <a:t>- Optional and must be entered and managed by the school (e.g., multiple school moves, young carer).</a:t>
            </a:r>
            <a:endParaRPr kumimoji="0" lang="en-GB" b="0" i="0" u="none" strike="noStrike" kern="1200" cap="none" spc="0" normalizeH="0" baseline="0" noProof="0" dirty="0">
              <a:ln>
                <a:noFill/>
              </a:ln>
              <a:effectLst/>
              <a:uLnTx/>
              <a:uFillTx/>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u="none" strike="noStrike" kern="1200" cap="none" spc="0" normalizeH="0" baseline="0" noProof="0" dirty="0">
              <a:ln>
                <a:noFill/>
              </a:ln>
              <a:solidFill>
                <a:prstClr val="black"/>
              </a:solidFill>
              <a:effectLst/>
              <a:uLnTx/>
              <a:uFillTx/>
              <a:latin typeface="Lato" panose="020F0502020204030203" pitchFamily="34" charset="0"/>
            </a:endParaRPr>
          </a:p>
        </p:txBody>
      </p:sp>
      <p:pic>
        <p:nvPicPr>
          <p:cNvPr id="26" name="Picture 25" descr="A black and white logo&#10;&#10;AI-generated content may be incorrect.">
            <a:extLst>
              <a:ext uri="{FF2B5EF4-FFF2-40B4-BE49-F238E27FC236}">
                <a16:creationId xmlns:a16="http://schemas.microsoft.com/office/drawing/2014/main" id="{1E977C16-7EFF-F9B2-E204-547C436961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53839"/>
            <a:ext cx="2430728" cy="544818"/>
          </a:xfrm>
          <a:prstGeom prst="rect">
            <a:avLst/>
          </a:prstGeom>
        </p:spPr>
      </p:pic>
      <p:pic>
        <p:nvPicPr>
          <p:cNvPr id="28" name="Picture 27">
            <a:extLst>
              <a:ext uri="{FF2B5EF4-FFF2-40B4-BE49-F238E27FC236}">
                <a16:creationId xmlns:a16="http://schemas.microsoft.com/office/drawing/2014/main" id="{1336C145-DFA8-4B2C-5380-F746E7AB7A20}"/>
              </a:ext>
            </a:extLst>
          </p:cNvPr>
          <p:cNvPicPr>
            <a:picLocks noChangeAspect="1"/>
          </p:cNvPicPr>
          <p:nvPr/>
        </p:nvPicPr>
        <p:blipFill>
          <a:blip r:embed="rId5"/>
          <a:stretch>
            <a:fillRect/>
          </a:stretch>
        </p:blipFill>
        <p:spPr>
          <a:xfrm>
            <a:off x="6411713" y="1342735"/>
            <a:ext cx="5367810" cy="3357186"/>
          </a:xfrm>
          <a:prstGeom prst="rect">
            <a:avLst/>
          </a:prstGeom>
        </p:spPr>
      </p:pic>
      <p:sp>
        <p:nvSpPr>
          <p:cNvPr id="30" name="TextBox 29">
            <a:extLst>
              <a:ext uri="{FF2B5EF4-FFF2-40B4-BE49-F238E27FC236}">
                <a16:creationId xmlns:a16="http://schemas.microsoft.com/office/drawing/2014/main" id="{1A12DC22-4651-E349-E9CD-EDC1F4245723}"/>
              </a:ext>
            </a:extLst>
          </p:cNvPr>
          <p:cNvSpPr txBox="1"/>
          <p:nvPr/>
        </p:nvSpPr>
        <p:spPr>
          <a:xfrm>
            <a:off x="6591055" y="5035306"/>
            <a:ext cx="5367810" cy="1754326"/>
          </a:xfrm>
          <a:prstGeom prst="rect">
            <a:avLst/>
          </a:prstGeom>
          <a:noFill/>
          <a:ln w="15875">
            <a:solidFill>
              <a:srgbClr val="ED6E4F"/>
            </a:solidFill>
          </a:ln>
        </p:spPr>
        <p:txBody>
          <a:bodyPr wrap="square" rtlCol="0">
            <a:spAutoFit/>
          </a:bodyPr>
          <a:lstStyle/>
          <a:p>
            <a:r>
              <a:rPr lang="en-GB" dirty="0">
                <a:latin typeface="Lato" panose="020F0502020204030203" pitchFamily="34" charset="0"/>
                <a:ea typeface="+mn-lt"/>
                <a:cs typeface="+mn-lt"/>
              </a:rPr>
              <a:t>Users can illustrate the group through reporting and export functions, manage interventions at the group or individual level, and track the effectiveness of interventions with young people by reassessing their OnTrack+ outputs and FSQ use. </a:t>
            </a:r>
          </a:p>
        </p:txBody>
      </p:sp>
    </p:spTree>
    <p:extLst>
      <p:ext uri="{BB962C8B-B14F-4D97-AF65-F5344CB8AC3E}">
        <p14:creationId xmlns:p14="http://schemas.microsoft.com/office/powerpoint/2010/main" val="4081796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724C7-4691-D703-DFE1-CD5A38A2779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8D7315-DC4E-D003-7334-74FC661BF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6210" y="0"/>
            <a:ext cx="4038954" cy="1044000"/>
          </a:xfrm>
          <a:prstGeom prst="rect">
            <a:avLst/>
          </a:prstGeom>
        </p:spPr>
      </p:pic>
      <p:sp>
        <p:nvSpPr>
          <p:cNvPr id="6" name="TextBox 5">
            <a:extLst>
              <a:ext uri="{FF2B5EF4-FFF2-40B4-BE49-F238E27FC236}">
                <a16:creationId xmlns:a16="http://schemas.microsoft.com/office/drawing/2014/main" id="{5DB6346B-6A4A-FB0B-37EF-431804DE02BD}"/>
              </a:ext>
            </a:extLst>
          </p:cNvPr>
          <p:cNvSpPr txBox="1"/>
          <p:nvPr/>
        </p:nvSpPr>
        <p:spPr>
          <a:xfrm>
            <a:off x="188802" y="368660"/>
            <a:ext cx="7467109" cy="584775"/>
          </a:xfrm>
          <a:prstGeom prst="rect">
            <a:avLst/>
          </a:prstGeom>
          <a:noFill/>
        </p:spPr>
        <p:txBody>
          <a:bodyPr wrap="none" rtlCol="0">
            <a:spAutoFit/>
          </a:bodyPr>
          <a:lstStyle/>
          <a:p>
            <a:r>
              <a:rPr lang="en-US" sz="3200" b="1" dirty="0">
                <a:solidFill>
                  <a:schemeClr val="bg1"/>
                </a:solidFill>
                <a:latin typeface="Lato" panose="020F0502020204030203" pitchFamily="34" charset="0"/>
                <a:ea typeface="Lato" panose="020F0502020204030203" pitchFamily="34" charset="0"/>
                <a:cs typeface="Lato" panose="020F0502020204030203" pitchFamily="34" charset="0"/>
              </a:rPr>
              <a:t>Careers Impact System: Maturity Model</a:t>
            </a:r>
            <a:endParaRPr lang="en-GB" sz="32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8" name="Picture 7">
            <a:extLst>
              <a:ext uri="{FF2B5EF4-FFF2-40B4-BE49-F238E27FC236}">
                <a16:creationId xmlns:a16="http://schemas.microsoft.com/office/drawing/2014/main" id="{82F021BF-C369-95DF-96B3-04C5AEE4A25E}"/>
              </a:ext>
            </a:extLst>
          </p:cNvPr>
          <p:cNvPicPr>
            <a:picLocks noChangeAspect="1"/>
          </p:cNvPicPr>
          <p:nvPr/>
        </p:nvPicPr>
        <p:blipFill>
          <a:blip r:embed="rId4"/>
          <a:stretch>
            <a:fillRect/>
          </a:stretch>
        </p:blipFill>
        <p:spPr>
          <a:xfrm>
            <a:off x="198001" y="1123375"/>
            <a:ext cx="8617743" cy="4406729"/>
          </a:xfrm>
          <a:prstGeom prst="rect">
            <a:avLst/>
          </a:prstGeom>
        </p:spPr>
      </p:pic>
      <p:pic>
        <p:nvPicPr>
          <p:cNvPr id="10" name="Picture 9">
            <a:extLst>
              <a:ext uri="{FF2B5EF4-FFF2-40B4-BE49-F238E27FC236}">
                <a16:creationId xmlns:a16="http://schemas.microsoft.com/office/drawing/2014/main" id="{118A70B4-2603-DB6C-ADED-FB642A440F03}"/>
              </a:ext>
            </a:extLst>
          </p:cNvPr>
          <p:cNvPicPr>
            <a:picLocks noChangeAspect="1"/>
          </p:cNvPicPr>
          <p:nvPr/>
        </p:nvPicPr>
        <p:blipFill>
          <a:blip r:embed="rId5"/>
          <a:stretch>
            <a:fillRect/>
          </a:stretch>
        </p:blipFill>
        <p:spPr>
          <a:xfrm>
            <a:off x="4925870" y="5609479"/>
            <a:ext cx="7266130" cy="1248522"/>
          </a:xfrm>
          <a:prstGeom prst="rect">
            <a:avLst/>
          </a:prstGeom>
        </p:spPr>
      </p:pic>
    </p:spTree>
    <p:extLst>
      <p:ext uri="{BB962C8B-B14F-4D97-AF65-F5344CB8AC3E}">
        <p14:creationId xmlns:p14="http://schemas.microsoft.com/office/powerpoint/2010/main" val="225245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F6B82-2734-6A38-0CD7-A622EE48AF1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79CAC71-B62B-3257-DAA2-A040CAE1E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sp>
        <p:nvSpPr>
          <p:cNvPr id="24" name="TextBox 23">
            <a:extLst>
              <a:ext uri="{FF2B5EF4-FFF2-40B4-BE49-F238E27FC236}">
                <a16:creationId xmlns:a16="http://schemas.microsoft.com/office/drawing/2014/main" id="{C93E8778-9999-390D-28D6-8252591D3EAC}"/>
              </a:ext>
            </a:extLst>
          </p:cNvPr>
          <p:cNvSpPr txBox="1"/>
          <p:nvPr/>
        </p:nvSpPr>
        <p:spPr>
          <a:xfrm>
            <a:off x="830415" y="252326"/>
            <a:ext cx="12138660" cy="646331"/>
          </a:xfrm>
          <a:prstGeom prst="rect">
            <a:avLst/>
          </a:prstGeom>
          <a:noFill/>
        </p:spPr>
        <p:txBody>
          <a:bodyPr wrap="square" rtlCol="0">
            <a:spAutoFit/>
          </a:bodyPr>
          <a:lstStyle/>
          <a:p>
            <a:r>
              <a:rPr lang="en-GB" sz="3600" b="1" dirty="0">
                <a:solidFill>
                  <a:schemeClr val="tx2"/>
                </a:solidFill>
                <a:latin typeface="Lato" panose="020F0502020204030203" pitchFamily="34" charset="0"/>
                <a:ea typeface="Calibri" panose="020F0502020204030204" pitchFamily="34" charset="0"/>
                <a:cs typeface="Calibri" panose="020F0502020204030204" pitchFamily="34" charset="0"/>
              </a:rPr>
              <a:t>Demo</a:t>
            </a:r>
            <a:endParaRPr lang="en-GB" sz="2000" b="1" dirty="0">
              <a:solidFill>
                <a:schemeClr val="tx2"/>
              </a:solidFill>
              <a:latin typeface="Lato" panose="020F0502020204030203" pitchFamily="34" charset="0"/>
              <a:ea typeface="Calibri" panose="020F0502020204030204" pitchFamily="34" charset="0"/>
              <a:cs typeface="Calibri" panose="020F0502020204030204" pitchFamily="34" charset="0"/>
            </a:endParaRPr>
          </a:p>
        </p:txBody>
      </p:sp>
      <p:pic>
        <p:nvPicPr>
          <p:cNvPr id="26" name="Picture 25" descr="A black and white logo&#10;&#10;AI-generated content may be incorrect.">
            <a:extLst>
              <a:ext uri="{FF2B5EF4-FFF2-40B4-BE49-F238E27FC236}">
                <a16:creationId xmlns:a16="http://schemas.microsoft.com/office/drawing/2014/main" id="{A57ACD2F-13EB-1B59-873F-EAB659B1C3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53839"/>
            <a:ext cx="2430728" cy="544818"/>
          </a:xfrm>
          <a:prstGeom prst="rect">
            <a:avLst/>
          </a:prstGeom>
        </p:spPr>
      </p:pic>
    </p:spTree>
    <p:extLst>
      <p:ext uri="{BB962C8B-B14F-4D97-AF65-F5344CB8AC3E}">
        <p14:creationId xmlns:p14="http://schemas.microsoft.com/office/powerpoint/2010/main" val="1102216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FC71F-52F5-413A-270D-6A4F49F4661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DB76853-26A0-E500-DBD2-CE01C22DA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sp>
        <p:nvSpPr>
          <p:cNvPr id="24" name="TextBox 23">
            <a:extLst>
              <a:ext uri="{FF2B5EF4-FFF2-40B4-BE49-F238E27FC236}">
                <a16:creationId xmlns:a16="http://schemas.microsoft.com/office/drawing/2014/main" id="{A169854D-827E-4C6A-37FA-014E42C796A7}"/>
              </a:ext>
            </a:extLst>
          </p:cNvPr>
          <p:cNvSpPr txBox="1"/>
          <p:nvPr/>
        </p:nvSpPr>
        <p:spPr>
          <a:xfrm>
            <a:off x="830415" y="252326"/>
            <a:ext cx="12138660" cy="646331"/>
          </a:xfrm>
          <a:prstGeom prst="rect">
            <a:avLst/>
          </a:prstGeom>
          <a:noFill/>
        </p:spPr>
        <p:txBody>
          <a:bodyPr wrap="square" rtlCol="0">
            <a:spAutoFit/>
          </a:bodyPr>
          <a:lstStyle/>
          <a:p>
            <a:r>
              <a:rPr lang="en-GB" sz="3600" b="1" dirty="0">
                <a:solidFill>
                  <a:schemeClr val="tx2"/>
                </a:solidFill>
                <a:latin typeface="Lato" panose="020F0502020204030203" pitchFamily="34" charset="0"/>
                <a:ea typeface="Calibri" panose="020F0502020204030204" pitchFamily="34" charset="0"/>
                <a:cs typeface="Calibri" panose="020F0502020204030204" pitchFamily="34" charset="0"/>
              </a:rPr>
              <a:t>Activity</a:t>
            </a:r>
            <a:endParaRPr lang="en-GB" sz="2000" b="1" dirty="0">
              <a:solidFill>
                <a:schemeClr val="tx2"/>
              </a:solidFill>
              <a:latin typeface="Lato" panose="020F0502020204030203"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7D1B55B-97B8-0EE3-3A50-4F2D1446C623}"/>
              </a:ext>
            </a:extLst>
          </p:cNvPr>
          <p:cNvPicPr>
            <a:picLocks noChangeAspect="1"/>
          </p:cNvPicPr>
          <p:nvPr/>
        </p:nvPicPr>
        <p:blipFill>
          <a:blip r:embed="rId4"/>
          <a:stretch>
            <a:fillRect/>
          </a:stretch>
        </p:blipFill>
        <p:spPr>
          <a:xfrm>
            <a:off x="965430" y="1493785"/>
            <a:ext cx="5349704" cy="4557155"/>
          </a:xfrm>
          <a:prstGeom prst="rect">
            <a:avLst/>
          </a:prstGeom>
        </p:spPr>
      </p:pic>
      <p:sp>
        <p:nvSpPr>
          <p:cNvPr id="5" name="TextBox 4">
            <a:extLst>
              <a:ext uri="{FF2B5EF4-FFF2-40B4-BE49-F238E27FC236}">
                <a16:creationId xmlns:a16="http://schemas.microsoft.com/office/drawing/2014/main" id="{ABAAEE79-A326-9B76-2794-5041F070B83B}"/>
              </a:ext>
            </a:extLst>
          </p:cNvPr>
          <p:cNvSpPr txBox="1"/>
          <p:nvPr/>
        </p:nvSpPr>
        <p:spPr>
          <a:xfrm>
            <a:off x="6456040" y="1484396"/>
            <a:ext cx="5060885" cy="3416320"/>
          </a:xfrm>
          <a:prstGeom prst="rect">
            <a:avLst/>
          </a:prstGeom>
          <a:noFill/>
        </p:spPr>
        <p:txBody>
          <a:bodyPr wrap="square" lIns="91440" tIns="45720" rIns="91440" bIns="45720" rtlCol="0" anchor="t">
            <a:spAutoFit/>
          </a:bodyPr>
          <a:lstStyle/>
          <a:p>
            <a:pPr>
              <a:defRPr/>
            </a:pPr>
            <a:r>
              <a:rPr lang="en-GB" dirty="0">
                <a:latin typeface="Lato" panose="020F0502020204030203" pitchFamily="34" charset="0"/>
                <a:ea typeface="+mn-lt"/>
                <a:cs typeface="+mn-lt"/>
              </a:rPr>
              <a:t>Look at your example activity that is part of a school’s ‘Universal offer’</a:t>
            </a:r>
          </a:p>
          <a:p>
            <a:pPr>
              <a:defRPr/>
            </a:pPr>
            <a:endParaRPr kumimoji="0" lang="en-GB" b="0" i="0" u="none" strike="noStrike" kern="1200" cap="none" spc="0" normalizeH="0" baseline="0" noProof="0" dirty="0">
              <a:ln>
                <a:noFill/>
              </a:ln>
              <a:effectLst/>
              <a:uLnTx/>
              <a:uFillTx/>
              <a:latin typeface="Lato" panose="020F0502020204030203" pitchFamily="34" charset="0"/>
              <a:ea typeface="+mn-lt"/>
              <a:cs typeface="+mn-lt"/>
            </a:endParaRPr>
          </a:p>
          <a:p>
            <a:pPr>
              <a:defRPr/>
            </a:pPr>
            <a:r>
              <a:rPr kumimoji="0" lang="en-GB" b="0" i="0" u="none" strike="noStrike" kern="1200" cap="none" spc="0" normalizeH="0" baseline="0" noProof="0" dirty="0">
                <a:ln>
                  <a:noFill/>
                </a:ln>
                <a:effectLst/>
                <a:uLnTx/>
                <a:uFillTx/>
                <a:latin typeface="Lato" panose="020F0502020204030203" pitchFamily="34" charset="0"/>
                <a:ea typeface="+mn-lt"/>
                <a:cs typeface="+mn-lt"/>
              </a:rPr>
              <a:t>Review students flagged on OnTrack+ as at risk</a:t>
            </a:r>
          </a:p>
          <a:p>
            <a:pPr>
              <a:defRPr/>
            </a:pPr>
            <a:endParaRPr lang="en-GB" dirty="0">
              <a:latin typeface="Lato" panose="020F0502020204030203" pitchFamily="34" charset="0"/>
              <a:ea typeface="+mn-lt"/>
              <a:cs typeface="+mn-lt"/>
            </a:endParaRPr>
          </a:p>
          <a:p>
            <a:pPr>
              <a:defRPr/>
            </a:pPr>
            <a:r>
              <a:rPr kumimoji="0" lang="en-GB" b="0" i="0" u="none" strike="noStrike" kern="1200" cap="none" spc="0" normalizeH="0" baseline="0" noProof="0" dirty="0">
                <a:ln>
                  <a:noFill/>
                </a:ln>
                <a:effectLst/>
                <a:uLnTx/>
                <a:uFillTx/>
                <a:latin typeface="Lato" panose="020F0502020204030203" pitchFamily="34" charset="0"/>
                <a:ea typeface="+mn-lt"/>
                <a:cs typeface="+mn-lt"/>
              </a:rPr>
              <a:t>Discuss:</a:t>
            </a:r>
          </a:p>
          <a:p>
            <a:pPr>
              <a:defRPr/>
            </a:pPr>
            <a:endParaRPr lang="en-GB" dirty="0">
              <a:latin typeface="Lato" panose="020F0502020204030203" pitchFamily="34" charset="0"/>
              <a:ea typeface="+mn-lt"/>
              <a:cs typeface="+mn-lt"/>
            </a:endParaRPr>
          </a:p>
          <a:p>
            <a:pPr marL="285750" indent="-285750">
              <a:buFont typeface="Arial" panose="020B0604020202020204" pitchFamily="34" charset="0"/>
              <a:buChar char="•"/>
              <a:defRPr/>
            </a:pPr>
            <a:r>
              <a:rPr lang="en-GB" dirty="0">
                <a:latin typeface="Lato" panose="020F0502020204030203" pitchFamily="34" charset="0"/>
                <a:ea typeface="+mn-lt"/>
                <a:cs typeface="+mn-lt"/>
              </a:rPr>
              <a:t>How could a school </a:t>
            </a:r>
            <a:r>
              <a:rPr lang="en-GB" i="1" dirty="0">
                <a:latin typeface="Lato" panose="020F0502020204030203" pitchFamily="34" charset="0"/>
                <a:ea typeface="+mn-lt"/>
                <a:cs typeface="+mn-lt"/>
              </a:rPr>
              <a:t>use</a:t>
            </a:r>
            <a:r>
              <a:rPr lang="en-GB" dirty="0">
                <a:latin typeface="Lato" panose="020F0502020204030203" pitchFamily="34" charset="0"/>
                <a:ea typeface="+mn-lt"/>
                <a:cs typeface="+mn-lt"/>
              </a:rPr>
              <a:t> this data to </a:t>
            </a:r>
            <a:r>
              <a:rPr lang="en-GB" i="1" dirty="0">
                <a:latin typeface="Lato" panose="020F0502020204030203" pitchFamily="34" charset="0"/>
                <a:ea typeface="+mn-lt"/>
                <a:cs typeface="+mn-lt"/>
              </a:rPr>
              <a:t>amend</a:t>
            </a:r>
            <a:r>
              <a:rPr lang="en-GB" dirty="0">
                <a:latin typeface="Lato" panose="020F0502020204030203" pitchFamily="34" charset="0"/>
                <a:ea typeface="+mn-lt"/>
                <a:cs typeface="+mn-lt"/>
              </a:rPr>
              <a:t> their current offer? </a:t>
            </a:r>
          </a:p>
          <a:p>
            <a:pPr marL="285750" indent="-285750">
              <a:buFont typeface="Arial" panose="020B0604020202020204" pitchFamily="34" charset="0"/>
              <a:buChar char="•"/>
              <a:defRPr/>
            </a:pPr>
            <a:r>
              <a:rPr lang="en-GB" dirty="0">
                <a:latin typeface="Lato" panose="020F0502020204030203" pitchFamily="34" charset="0"/>
                <a:ea typeface="+mn-lt"/>
                <a:cs typeface="+mn-lt"/>
              </a:rPr>
              <a:t>What adaptations could they make to target support for this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u="none" strike="noStrike" kern="1200" cap="none" spc="0" normalizeH="0" baseline="0" noProof="0" dirty="0">
              <a:ln>
                <a:noFill/>
              </a:ln>
              <a:solidFill>
                <a:prstClr val="black"/>
              </a:solidFill>
              <a:effectLst/>
              <a:uLnTx/>
              <a:uFillTx/>
              <a:latin typeface="Lato" panose="020F0502020204030203" pitchFamily="34" charset="0"/>
            </a:endParaRPr>
          </a:p>
        </p:txBody>
      </p:sp>
    </p:spTree>
    <p:extLst>
      <p:ext uri="{BB962C8B-B14F-4D97-AF65-F5344CB8AC3E}">
        <p14:creationId xmlns:p14="http://schemas.microsoft.com/office/powerpoint/2010/main" val="2348469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5C1AD-5222-BE51-63CF-FE234E5DB80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CA78F19-558A-38F1-CCC4-3B63A6F8E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sp>
        <p:nvSpPr>
          <p:cNvPr id="3" name="TextBox 2">
            <a:extLst>
              <a:ext uri="{FF2B5EF4-FFF2-40B4-BE49-F238E27FC236}">
                <a16:creationId xmlns:a16="http://schemas.microsoft.com/office/drawing/2014/main" id="{97361057-777C-32E6-73E3-976750E1CA12}"/>
              </a:ext>
            </a:extLst>
          </p:cNvPr>
          <p:cNvSpPr txBox="1"/>
          <p:nvPr/>
        </p:nvSpPr>
        <p:spPr>
          <a:xfrm>
            <a:off x="830415" y="413665"/>
            <a:ext cx="10531170" cy="3416320"/>
          </a:xfrm>
          <a:prstGeom prst="rect">
            <a:avLst/>
          </a:prstGeom>
          <a:noFill/>
        </p:spPr>
        <p:txBody>
          <a:bodyPr wrap="square">
            <a:spAutoFit/>
          </a:bodyPr>
          <a:lstStyle/>
          <a:p>
            <a:pPr>
              <a:lnSpc>
                <a:spcPct val="100000"/>
              </a:lnSpc>
              <a:spcAft>
                <a:spcPts val="800"/>
              </a:spcAft>
              <a:buNone/>
            </a:pPr>
            <a:r>
              <a:rPr lang="en-US" sz="2800" b="1" kern="100" dirty="0">
                <a:effectLst/>
                <a:latin typeface="+mn-lt"/>
                <a:ea typeface="Aptos" panose="020B0004020202020204" pitchFamily="34" charset="0"/>
                <a:cs typeface="Times New Roman" panose="02020603050405020304" pitchFamily="18" charset="0"/>
              </a:rPr>
              <a:t>Universal Careers Offer: Annual Whole-School </a:t>
            </a:r>
          </a:p>
          <a:p>
            <a:pPr>
              <a:lnSpc>
                <a:spcPct val="100000"/>
              </a:lnSpc>
              <a:spcAft>
                <a:spcPts val="800"/>
              </a:spcAft>
              <a:buNone/>
            </a:pPr>
            <a:r>
              <a:rPr lang="en-US" sz="2800" b="1" kern="100" dirty="0">
                <a:effectLst/>
                <a:latin typeface="+mn-lt"/>
                <a:ea typeface="Aptos" panose="020B0004020202020204" pitchFamily="34" charset="0"/>
                <a:cs typeface="Times New Roman" panose="02020603050405020304" pitchFamily="18" charset="0"/>
              </a:rPr>
              <a:t>Careers Fair</a:t>
            </a:r>
            <a:endParaRPr lang="en-GB" sz="2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en-US" sz="2800" kern="100" dirty="0">
                <a:effectLst/>
                <a:latin typeface="+mn-lt"/>
                <a:ea typeface="Aptos" panose="020B0004020202020204" pitchFamily="34" charset="0"/>
                <a:cs typeface="Times New Roman" panose="02020603050405020304" pitchFamily="18" charset="0"/>
              </a:rPr>
              <a:t> </a:t>
            </a:r>
            <a:endParaRPr lang="en-GB" sz="2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en-US" sz="2800" kern="100" dirty="0">
                <a:effectLst/>
                <a:latin typeface="+mn-lt"/>
                <a:ea typeface="Aptos" panose="020B0004020202020204" pitchFamily="34" charset="0"/>
                <a:cs typeface="Times New Roman" panose="02020603050405020304" pitchFamily="18" charset="0"/>
              </a:rPr>
              <a:t>St Mary’s School holds an annual ‘Careers Fair’ for all students in Years 7 – 13. Year groups visit the stallholders for roughly 30 - 40 minutes each throughout the day, to meet local employers, training providers and FE Colleges. </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3D0C9754-07CE-81BA-32E6-029234ECDBF8}"/>
              </a:ext>
            </a:extLst>
          </p:cNvPr>
          <p:cNvSpPr txBox="1"/>
          <p:nvPr/>
        </p:nvSpPr>
        <p:spPr>
          <a:xfrm>
            <a:off x="930386" y="3992851"/>
            <a:ext cx="2465314" cy="1477328"/>
          </a:xfrm>
          <a:prstGeom prst="rect">
            <a:avLst/>
          </a:prstGeom>
          <a:noFill/>
        </p:spPr>
        <p:txBody>
          <a:bodyPr wrap="square" rtlCol="0">
            <a:spAutoFit/>
          </a:bodyPr>
          <a:lstStyle/>
          <a:p>
            <a:r>
              <a:rPr lang="en-US" i="1" dirty="0">
                <a:solidFill>
                  <a:schemeClr val="bg2"/>
                </a:solidFill>
              </a:rPr>
              <a:t>Offer a ‘Careers Carousel’ of taster activities instead (fewer providers, better engagement)</a:t>
            </a:r>
            <a:endParaRPr lang="en-GB" i="1" dirty="0">
              <a:solidFill>
                <a:schemeClr val="bg2"/>
              </a:solidFill>
            </a:endParaRPr>
          </a:p>
        </p:txBody>
      </p:sp>
      <p:sp>
        <p:nvSpPr>
          <p:cNvPr id="7" name="TextBox 6">
            <a:extLst>
              <a:ext uri="{FF2B5EF4-FFF2-40B4-BE49-F238E27FC236}">
                <a16:creationId xmlns:a16="http://schemas.microsoft.com/office/drawing/2014/main" id="{A8C36A90-2429-2BCE-163B-CACB77AFE266}"/>
              </a:ext>
            </a:extLst>
          </p:cNvPr>
          <p:cNvSpPr txBox="1"/>
          <p:nvPr/>
        </p:nvSpPr>
        <p:spPr>
          <a:xfrm>
            <a:off x="2585610" y="5178747"/>
            <a:ext cx="2790310" cy="1477328"/>
          </a:xfrm>
          <a:prstGeom prst="rect">
            <a:avLst/>
          </a:prstGeom>
          <a:noFill/>
        </p:spPr>
        <p:txBody>
          <a:bodyPr wrap="square" rtlCol="0">
            <a:spAutoFit/>
          </a:bodyPr>
          <a:lstStyle/>
          <a:p>
            <a:r>
              <a:rPr lang="en-US" i="1" dirty="0">
                <a:solidFill>
                  <a:schemeClr val="bg2"/>
                </a:solidFill>
              </a:rPr>
              <a:t>Complete FSQ with target students to identify interests and support them with speaking to employers matched </a:t>
            </a:r>
            <a:endParaRPr lang="en-GB" i="1" dirty="0">
              <a:solidFill>
                <a:schemeClr val="bg2"/>
              </a:solidFill>
            </a:endParaRPr>
          </a:p>
        </p:txBody>
      </p:sp>
      <p:sp>
        <p:nvSpPr>
          <p:cNvPr id="9" name="TextBox 8">
            <a:extLst>
              <a:ext uri="{FF2B5EF4-FFF2-40B4-BE49-F238E27FC236}">
                <a16:creationId xmlns:a16="http://schemas.microsoft.com/office/drawing/2014/main" id="{1CDAD741-1387-98AF-3B89-CE7411122907}"/>
              </a:ext>
            </a:extLst>
          </p:cNvPr>
          <p:cNvSpPr txBox="1"/>
          <p:nvPr/>
        </p:nvSpPr>
        <p:spPr>
          <a:xfrm>
            <a:off x="4970875" y="4042701"/>
            <a:ext cx="2790310" cy="923330"/>
          </a:xfrm>
          <a:prstGeom prst="rect">
            <a:avLst/>
          </a:prstGeom>
          <a:noFill/>
        </p:spPr>
        <p:txBody>
          <a:bodyPr wrap="square" rtlCol="0">
            <a:spAutoFit/>
          </a:bodyPr>
          <a:lstStyle/>
          <a:p>
            <a:r>
              <a:rPr lang="en-US" i="1" dirty="0">
                <a:solidFill>
                  <a:schemeClr val="bg2"/>
                </a:solidFill>
              </a:rPr>
              <a:t>Staff support with scaffolding conversations with providers</a:t>
            </a:r>
            <a:endParaRPr lang="en-GB" i="1" dirty="0">
              <a:solidFill>
                <a:schemeClr val="bg2"/>
              </a:solidFill>
            </a:endParaRPr>
          </a:p>
        </p:txBody>
      </p:sp>
      <p:sp>
        <p:nvSpPr>
          <p:cNvPr id="11" name="TextBox 10">
            <a:extLst>
              <a:ext uri="{FF2B5EF4-FFF2-40B4-BE49-F238E27FC236}">
                <a16:creationId xmlns:a16="http://schemas.microsoft.com/office/drawing/2014/main" id="{C3806DA1-8A54-9F2E-0C5C-89FFBE079316}"/>
              </a:ext>
            </a:extLst>
          </p:cNvPr>
          <p:cNvSpPr txBox="1"/>
          <p:nvPr/>
        </p:nvSpPr>
        <p:spPr>
          <a:xfrm>
            <a:off x="6681065" y="5178747"/>
            <a:ext cx="2790310" cy="1200329"/>
          </a:xfrm>
          <a:prstGeom prst="rect">
            <a:avLst/>
          </a:prstGeom>
          <a:noFill/>
        </p:spPr>
        <p:txBody>
          <a:bodyPr wrap="square" rtlCol="0">
            <a:spAutoFit/>
          </a:bodyPr>
          <a:lstStyle/>
          <a:p>
            <a:r>
              <a:rPr lang="en-US" i="1" dirty="0">
                <a:solidFill>
                  <a:schemeClr val="bg2"/>
                </a:solidFill>
              </a:rPr>
              <a:t>Additional ‘breakout’ interactive workshop or speed networking for targeted students</a:t>
            </a:r>
            <a:endParaRPr lang="en-GB" i="1" dirty="0">
              <a:solidFill>
                <a:schemeClr val="bg2"/>
              </a:solidFill>
            </a:endParaRPr>
          </a:p>
        </p:txBody>
      </p:sp>
      <p:sp>
        <p:nvSpPr>
          <p:cNvPr id="13" name="TextBox 12">
            <a:extLst>
              <a:ext uri="{FF2B5EF4-FFF2-40B4-BE49-F238E27FC236}">
                <a16:creationId xmlns:a16="http://schemas.microsoft.com/office/drawing/2014/main" id="{88655113-D9F8-4C47-DF38-60AA47BC2582}"/>
              </a:ext>
            </a:extLst>
          </p:cNvPr>
          <p:cNvSpPr txBox="1"/>
          <p:nvPr/>
        </p:nvSpPr>
        <p:spPr>
          <a:xfrm>
            <a:off x="8391255" y="4003637"/>
            <a:ext cx="2790310" cy="646331"/>
          </a:xfrm>
          <a:prstGeom prst="rect">
            <a:avLst/>
          </a:prstGeom>
          <a:noFill/>
        </p:spPr>
        <p:txBody>
          <a:bodyPr wrap="square" rtlCol="0">
            <a:spAutoFit/>
          </a:bodyPr>
          <a:lstStyle/>
          <a:p>
            <a:r>
              <a:rPr lang="en-US" i="1" dirty="0">
                <a:solidFill>
                  <a:schemeClr val="bg2"/>
                </a:solidFill>
              </a:rPr>
              <a:t>Targeted preparation session prior to event</a:t>
            </a:r>
            <a:endParaRPr lang="en-GB" i="1" dirty="0">
              <a:solidFill>
                <a:schemeClr val="bg2"/>
              </a:solidFill>
            </a:endParaRPr>
          </a:p>
        </p:txBody>
      </p:sp>
      <p:sp>
        <p:nvSpPr>
          <p:cNvPr id="15" name="TextBox 14">
            <a:extLst>
              <a:ext uri="{FF2B5EF4-FFF2-40B4-BE49-F238E27FC236}">
                <a16:creationId xmlns:a16="http://schemas.microsoft.com/office/drawing/2014/main" id="{B3A660BF-88CC-1097-4390-440A9244AA2C}"/>
              </a:ext>
            </a:extLst>
          </p:cNvPr>
          <p:cNvSpPr txBox="1"/>
          <p:nvPr/>
        </p:nvSpPr>
        <p:spPr>
          <a:xfrm>
            <a:off x="9696400" y="5121952"/>
            <a:ext cx="2160240" cy="923330"/>
          </a:xfrm>
          <a:prstGeom prst="rect">
            <a:avLst/>
          </a:prstGeom>
          <a:noFill/>
        </p:spPr>
        <p:txBody>
          <a:bodyPr wrap="square" rtlCol="0">
            <a:spAutoFit/>
          </a:bodyPr>
          <a:lstStyle/>
          <a:p>
            <a:r>
              <a:rPr lang="en-US" i="1" dirty="0">
                <a:solidFill>
                  <a:schemeClr val="bg2"/>
                </a:solidFill>
              </a:rPr>
              <a:t>Follow up visit to a College course of interest</a:t>
            </a:r>
            <a:endParaRPr lang="en-GB" i="1" dirty="0">
              <a:solidFill>
                <a:schemeClr val="bg2"/>
              </a:solidFill>
            </a:endParaRPr>
          </a:p>
        </p:txBody>
      </p:sp>
    </p:spTree>
    <p:extLst>
      <p:ext uri="{BB962C8B-B14F-4D97-AF65-F5344CB8AC3E}">
        <p14:creationId xmlns:p14="http://schemas.microsoft.com/office/powerpoint/2010/main" val="364403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468E9-4A4F-BBAF-DDF3-064E9733759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12A6F13-D15E-AA34-5C0E-79AA5F7BC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sp>
        <p:nvSpPr>
          <p:cNvPr id="3" name="TextBox 2">
            <a:extLst>
              <a:ext uri="{FF2B5EF4-FFF2-40B4-BE49-F238E27FC236}">
                <a16:creationId xmlns:a16="http://schemas.microsoft.com/office/drawing/2014/main" id="{25B059F4-A7F0-C5D2-CC8D-E86DB61BF763}"/>
              </a:ext>
            </a:extLst>
          </p:cNvPr>
          <p:cNvSpPr txBox="1"/>
          <p:nvPr/>
        </p:nvSpPr>
        <p:spPr>
          <a:xfrm>
            <a:off x="830415" y="413665"/>
            <a:ext cx="10531170" cy="3170099"/>
          </a:xfrm>
          <a:prstGeom prst="rect">
            <a:avLst/>
          </a:prstGeom>
          <a:noFill/>
        </p:spPr>
        <p:txBody>
          <a:bodyPr wrap="square">
            <a:spAutoFit/>
          </a:bodyPr>
          <a:lstStyle/>
          <a:p>
            <a:pPr>
              <a:lnSpc>
                <a:spcPct val="100000"/>
              </a:lnSpc>
              <a:spcAft>
                <a:spcPts val="800"/>
              </a:spcAft>
              <a:buNone/>
            </a:pPr>
            <a:r>
              <a:rPr lang="en-US" sz="2800" b="1" kern="100" dirty="0">
                <a:effectLst/>
                <a:latin typeface="+mn-lt"/>
                <a:ea typeface="Aptos" panose="020B0004020202020204" pitchFamily="34" charset="0"/>
                <a:cs typeface="Times New Roman" panose="02020603050405020304" pitchFamily="18" charset="0"/>
              </a:rPr>
              <a:t>Universal Careers Offer: Apprenticeship Assembly </a:t>
            </a:r>
          </a:p>
          <a:p>
            <a:pPr>
              <a:lnSpc>
                <a:spcPct val="100000"/>
              </a:lnSpc>
              <a:spcAft>
                <a:spcPts val="800"/>
              </a:spcAft>
              <a:buNone/>
            </a:pPr>
            <a:r>
              <a:rPr lang="en-US" sz="2800" b="1" kern="100" dirty="0">
                <a:effectLst/>
                <a:latin typeface="+mn-lt"/>
                <a:ea typeface="Aptos" panose="020B0004020202020204" pitchFamily="34" charset="0"/>
                <a:cs typeface="Times New Roman" panose="02020603050405020304" pitchFamily="18" charset="0"/>
              </a:rPr>
              <a:t>for KS3</a:t>
            </a:r>
            <a:endParaRPr lang="en-GB" sz="2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endParaRPr lang="en-US" sz="2800" kern="100" dirty="0">
              <a:cs typeface="Times New Roman" panose="02020603050405020304" pitchFamily="18" charset="0"/>
            </a:endParaRPr>
          </a:p>
          <a:p>
            <a:pPr>
              <a:lnSpc>
                <a:spcPct val="100000"/>
              </a:lnSpc>
              <a:spcAft>
                <a:spcPts val="800"/>
              </a:spcAft>
              <a:buNone/>
            </a:pPr>
            <a:r>
              <a:rPr lang="en-US" sz="2400" dirty="0" err="1"/>
              <a:t>Hillfield</a:t>
            </a:r>
            <a:r>
              <a:rPr lang="en-US" sz="2400" dirty="0"/>
              <a:t> School is holding an assembly for KS3 students, introducing apprenticeships. A local apprenticeship provider has been asked to come and deliver a 15-minute presentation to share: an introduction to apprenticeships; the apprenticeships they offer; where an apprenticeship can lead.  </a:t>
            </a:r>
            <a:endParaRPr lang="en-GB" sz="2400" dirty="0"/>
          </a:p>
        </p:txBody>
      </p:sp>
      <p:sp>
        <p:nvSpPr>
          <p:cNvPr id="4" name="TextBox 3">
            <a:extLst>
              <a:ext uri="{FF2B5EF4-FFF2-40B4-BE49-F238E27FC236}">
                <a16:creationId xmlns:a16="http://schemas.microsoft.com/office/drawing/2014/main" id="{BB10058B-DA2D-80C1-7C40-D5A0377ECFE0}"/>
              </a:ext>
            </a:extLst>
          </p:cNvPr>
          <p:cNvSpPr txBox="1"/>
          <p:nvPr/>
        </p:nvSpPr>
        <p:spPr>
          <a:xfrm>
            <a:off x="920425" y="3989822"/>
            <a:ext cx="2465314" cy="923330"/>
          </a:xfrm>
          <a:prstGeom prst="rect">
            <a:avLst/>
          </a:prstGeom>
          <a:noFill/>
        </p:spPr>
        <p:txBody>
          <a:bodyPr wrap="square" rtlCol="0">
            <a:spAutoFit/>
          </a:bodyPr>
          <a:lstStyle/>
          <a:p>
            <a:r>
              <a:rPr lang="en-US" i="1" dirty="0">
                <a:solidFill>
                  <a:schemeClr val="bg2"/>
                </a:solidFill>
              </a:rPr>
              <a:t>Provider stays to speak with students in a small group post-assembly</a:t>
            </a:r>
            <a:endParaRPr lang="en-GB" i="1" dirty="0">
              <a:solidFill>
                <a:schemeClr val="bg2"/>
              </a:solidFill>
            </a:endParaRPr>
          </a:p>
        </p:txBody>
      </p:sp>
      <p:sp>
        <p:nvSpPr>
          <p:cNvPr id="7" name="TextBox 6">
            <a:extLst>
              <a:ext uri="{FF2B5EF4-FFF2-40B4-BE49-F238E27FC236}">
                <a16:creationId xmlns:a16="http://schemas.microsoft.com/office/drawing/2014/main" id="{95D59486-BE44-A3EC-F41D-F8994258E7E4}"/>
              </a:ext>
            </a:extLst>
          </p:cNvPr>
          <p:cNvSpPr txBox="1"/>
          <p:nvPr/>
        </p:nvSpPr>
        <p:spPr>
          <a:xfrm>
            <a:off x="4591509" y="3996874"/>
            <a:ext cx="2790310" cy="923330"/>
          </a:xfrm>
          <a:prstGeom prst="rect">
            <a:avLst/>
          </a:prstGeom>
          <a:noFill/>
        </p:spPr>
        <p:txBody>
          <a:bodyPr wrap="square" rtlCol="0">
            <a:spAutoFit/>
          </a:bodyPr>
          <a:lstStyle/>
          <a:p>
            <a:r>
              <a:rPr lang="en-US" i="1" dirty="0">
                <a:solidFill>
                  <a:schemeClr val="bg2"/>
                </a:solidFill>
              </a:rPr>
              <a:t>Apprentice or alumni mentoring offer for target students - relatable</a:t>
            </a:r>
            <a:endParaRPr lang="en-GB" i="1" dirty="0">
              <a:solidFill>
                <a:schemeClr val="bg2"/>
              </a:solidFill>
            </a:endParaRPr>
          </a:p>
        </p:txBody>
      </p:sp>
      <p:sp>
        <p:nvSpPr>
          <p:cNvPr id="9" name="TextBox 8">
            <a:extLst>
              <a:ext uri="{FF2B5EF4-FFF2-40B4-BE49-F238E27FC236}">
                <a16:creationId xmlns:a16="http://schemas.microsoft.com/office/drawing/2014/main" id="{EA0F1815-857A-95B6-76B6-495A7EE3D4E7}"/>
              </a:ext>
            </a:extLst>
          </p:cNvPr>
          <p:cNvSpPr txBox="1"/>
          <p:nvPr/>
        </p:nvSpPr>
        <p:spPr>
          <a:xfrm>
            <a:off x="8587589" y="3992851"/>
            <a:ext cx="2790310" cy="923330"/>
          </a:xfrm>
          <a:prstGeom prst="rect">
            <a:avLst/>
          </a:prstGeom>
          <a:noFill/>
        </p:spPr>
        <p:txBody>
          <a:bodyPr wrap="square" rtlCol="0">
            <a:spAutoFit/>
          </a:bodyPr>
          <a:lstStyle/>
          <a:p>
            <a:r>
              <a:rPr lang="en-US" i="1" dirty="0">
                <a:solidFill>
                  <a:schemeClr val="bg2"/>
                </a:solidFill>
              </a:rPr>
              <a:t>Follow-up personal guidance interview with target students</a:t>
            </a:r>
            <a:endParaRPr lang="en-GB" i="1" dirty="0">
              <a:solidFill>
                <a:schemeClr val="bg2"/>
              </a:solidFill>
            </a:endParaRPr>
          </a:p>
        </p:txBody>
      </p:sp>
    </p:spTree>
    <p:extLst>
      <p:ext uri="{BB962C8B-B14F-4D97-AF65-F5344CB8AC3E}">
        <p14:creationId xmlns:p14="http://schemas.microsoft.com/office/powerpoint/2010/main" val="82017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EFE75-84EB-89DD-B670-83D47C493B1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822F87A-960A-1AD7-D578-B15271748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290" y="143635"/>
            <a:ext cx="3345286" cy="863715"/>
          </a:xfrm>
          <a:prstGeom prst="rect">
            <a:avLst/>
          </a:prstGeom>
        </p:spPr>
      </p:pic>
      <p:sp>
        <p:nvSpPr>
          <p:cNvPr id="3" name="TextBox 2">
            <a:extLst>
              <a:ext uri="{FF2B5EF4-FFF2-40B4-BE49-F238E27FC236}">
                <a16:creationId xmlns:a16="http://schemas.microsoft.com/office/drawing/2014/main" id="{CFC4FDEE-B5C5-97AC-E457-9EB9B9A86238}"/>
              </a:ext>
            </a:extLst>
          </p:cNvPr>
          <p:cNvSpPr txBox="1"/>
          <p:nvPr/>
        </p:nvSpPr>
        <p:spPr>
          <a:xfrm>
            <a:off x="830415" y="413665"/>
            <a:ext cx="10531170" cy="3046988"/>
          </a:xfrm>
          <a:prstGeom prst="rect">
            <a:avLst/>
          </a:prstGeom>
          <a:noFill/>
        </p:spPr>
        <p:txBody>
          <a:bodyPr wrap="square">
            <a:spAutoFit/>
          </a:bodyPr>
          <a:lstStyle/>
          <a:p>
            <a:pPr>
              <a:lnSpc>
                <a:spcPct val="100000"/>
              </a:lnSpc>
              <a:spcAft>
                <a:spcPts val="800"/>
              </a:spcAft>
              <a:buNone/>
            </a:pPr>
            <a:r>
              <a:rPr lang="en-US" sz="2800" b="1" kern="100" dirty="0">
                <a:effectLst/>
                <a:latin typeface="+mn-lt"/>
                <a:ea typeface="Aptos" panose="020B0004020202020204" pitchFamily="34" charset="0"/>
                <a:cs typeface="Times New Roman" panose="02020603050405020304" pitchFamily="18" charset="0"/>
              </a:rPr>
              <a:t>Universal Careers Offer: Year 10 Work Experience</a:t>
            </a:r>
          </a:p>
          <a:p>
            <a:pPr>
              <a:lnSpc>
                <a:spcPct val="100000"/>
              </a:lnSpc>
              <a:spcAft>
                <a:spcPts val="800"/>
              </a:spcAft>
              <a:buNone/>
            </a:pPr>
            <a:r>
              <a:rPr lang="en-US" sz="2800" b="1" kern="100" dirty="0">
                <a:ea typeface="Aptos" panose="020B0004020202020204" pitchFamily="34" charset="0"/>
                <a:cs typeface="Times New Roman" panose="02020603050405020304" pitchFamily="18" charset="0"/>
              </a:rPr>
              <a:t>Week</a:t>
            </a:r>
            <a:endParaRPr lang="en-GB" sz="2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endParaRPr lang="en-US" sz="2000" kern="100" dirty="0">
              <a:latin typeface="Lato" panose="020F0502020204030203" pitchFamily="34" charset="0"/>
              <a:ea typeface="Lato" panose="020F0502020204030203" pitchFamily="34" charset="0"/>
              <a:cs typeface="Lato" panose="020F0502020204030203" pitchFamily="34" charset="0"/>
            </a:endParaRPr>
          </a:p>
          <a:p>
            <a:r>
              <a:rPr lang="en-US" sz="2400" dirty="0">
                <a:latin typeface="Lato" panose="020F0502020204030203" pitchFamily="34" charset="0"/>
                <a:ea typeface="Lato" panose="020F0502020204030203" pitchFamily="34" charset="0"/>
                <a:cs typeface="Lato" panose="020F0502020204030203" pitchFamily="34" charset="0"/>
              </a:rPr>
              <a:t>Richardson School holds its Work Experience Week as a block for all students in Year 10, during the last week of June. The placement runs across 5 full days. Students are typically responsible for sourcing their placement, but will receive additional support from school staff if required</a:t>
            </a:r>
            <a:r>
              <a:rPr lang="en-US" sz="2400" dirty="0"/>
              <a:t>. </a:t>
            </a:r>
            <a:endParaRPr lang="en-GB" sz="2400" dirty="0"/>
          </a:p>
        </p:txBody>
      </p:sp>
      <p:sp>
        <p:nvSpPr>
          <p:cNvPr id="2" name="TextBox 1">
            <a:extLst>
              <a:ext uri="{FF2B5EF4-FFF2-40B4-BE49-F238E27FC236}">
                <a16:creationId xmlns:a16="http://schemas.microsoft.com/office/drawing/2014/main" id="{D5EC18F6-5959-181F-DBDF-53435033C7AF}"/>
              </a:ext>
            </a:extLst>
          </p:cNvPr>
          <p:cNvSpPr txBox="1"/>
          <p:nvPr/>
        </p:nvSpPr>
        <p:spPr>
          <a:xfrm>
            <a:off x="930386" y="3992851"/>
            <a:ext cx="2465314" cy="646331"/>
          </a:xfrm>
          <a:prstGeom prst="rect">
            <a:avLst/>
          </a:prstGeom>
          <a:noFill/>
        </p:spPr>
        <p:txBody>
          <a:bodyPr wrap="square" rtlCol="0">
            <a:spAutoFit/>
          </a:bodyPr>
          <a:lstStyle/>
          <a:p>
            <a:r>
              <a:rPr lang="en-US" i="1" dirty="0">
                <a:solidFill>
                  <a:schemeClr val="bg2"/>
                </a:solidFill>
              </a:rPr>
              <a:t>Priority placements of these students first</a:t>
            </a:r>
            <a:endParaRPr lang="en-GB" i="1" dirty="0">
              <a:solidFill>
                <a:schemeClr val="bg2"/>
              </a:solidFill>
            </a:endParaRPr>
          </a:p>
        </p:txBody>
      </p:sp>
      <p:sp>
        <p:nvSpPr>
          <p:cNvPr id="5" name="TextBox 4">
            <a:extLst>
              <a:ext uri="{FF2B5EF4-FFF2-40B4-BE49-F238E27FC236}">
                <a16:creationId xmlns:a16="http://schemas.microsoft.com/office/drawing/2014/main" id="{EB34C06C-6C74-790A-0CAC-15106665C57E}"/>
              </a:ext>
            </a:extLst>
          </p:cNvPr>
          <p:cNvSpPr txBox="1"/>
          <p:nvPr/>
        </p:nvSpPr>
        <p:spPr>
          <a:xfrm>
            <a:off x="2495600" y="5178747"/>
            <a:ext cx="2790310" cy="1200329"/>
          </a:xfrm>
          <a:prstGeom prst="rect">
            <a:avLst/>
          </a:prstGeom>
          <a:noFill/>
        </p:spPr>
        <p:txBody>
          <a:bodyPr wrap="square" rtlCol="0">
            <a:spAutoFit/>
          </a:bodyPr>
          <a:lstStyle/>
          <a:p>
            <a:r>
              <a:rPr lang="en-US" i="1" dirty="0">
                <a:solidFill>
                  <a:schemeClr val="bg2"/>
                </a:solidFill>
              </a:rPr>
              <a:t>Complete FSQ with target students to identify interests and match employers</a:t>
            </a:r>
            <a:endParaRPr lang="en-GB" i="1" dirty="0">
              <a:solidFill>
                <a:schemeClr val="bg2"/>
              </a:solidFill>
            </a:endParaRPr>
          </a:p>
        </p:txBody>
      </p:sp>
      <p:sp>
        <p:nvSpPr>
          <p:cNvPr id="8" name="TextBox 7">
            <a:extLst>
              <a:ext uri="{FF2B5EF4-FFF2-40B4-BE49-F238E27FC236}">
                <a16:creationId xmlns:a16="http://schemas.microsoft.com/office/drawing/2014/main" id="{740A83C7-B588-CF19-8B25-562DE60BFB07}"/>
              </a:ext>
            </a:extLst>
          </p:cNvPr>
          <p:cNvSpPr txBox="1"/>
          <p:nvPr/>
        </p:nvSpPr>
        <p:spPr>
          <a:xfrm>
            <a:off x="4790855" y="4029369"/>
            <a:ext cx="2790310" cy="923330"/>
          </a:xfrm>
          <a:prstGeom prst="rect">
            <a:avLst/>
          </a:prstGeom>
          <a:noFill/>
        </p:spPr>
        <p:txBody>
          <a:bodyPr wrap="square" rtlCol="0">
            <a:spAutoFit/>
          </a:bodyPr>
          <a:lstStyle/>
          <a:p>
            <a:r>
              <a:rPr lang="en-US" i="1" dirty="0">
                <a:solidFill>
                  <a:schemeClr val="bg2"/>
                </a:solidFill>
              </a:rPr>
              <a:t>Confidence and/or employability workshops prior to placement</a:t>
            </a:r>
            <a:endParaRPr lang="en-GB" i="1" dirty="0">
              <a:solidFill>
                <a:schemeClr val="bg2"/>
              </a:solidFill>
            </a:endParaRPr>
          </a:p>
        </p:txBody>
      </p:sp>
      <p:sp>
        <p:nvSpPr>
          <p:cNvPr id="10" name="TextBox 9">
            <a:extLst>
              <a:ext uri="{FF2B5EF4-FFF2-40B4-BE49-F238E27FC236}">
                <a16:creationId xmlns:a16="http://schemas.microsoft.com/office/drawing/2014/main" id="{E33AD39F-7F47-63DB-3811-ADFA0C87982F}"/>
              </a:ext>
            </a:extLst>
          </p:cNvPr>
          <p:cNvSpPr txBox="1"/>
          <p:nvPr/>
        </p:nvSpPr>
        <p:spPr>
          <a:xfrm>
            <a:off x="6546050" y="5205391"/>
            <a:ext cx="2790310" cy="1200329"/>
          </a:xfrm>
          <a:prstGeom prst="rect">
            <a:avLst/>
          </a:prstGeom>
          <a:noFill/>
        </p:spPr>
        <p:txBody>
          <a:bodyPr wrap="square" rtlCol="0">
            <a:spAutoFit/>
          </a:bodyPr>
          <a:lstStyle/>
          <a:p>
            <a:r>
              <a:rPr lang="en-US" i="1" dirty="0">
                <a:solidFill>
                  <a:schemeClr val="bg2"/>
                </a:solidFill>
              </a:rPr>
              <a:t>Flexibility with ‘block’ approach – could this be one day a week over multiple weeks?</a:t>
            </a:r>
            <a:endParaRPr lang="en-GB" i="1" dirty="0">
              <a:solidFill>
                <a:schemeClr val="bg2"/>
              </a:solidFill>
            </a:endParaRPr>
          </a:p>
        </p:txBody>
      </p:sp>
      <p:sp>
        <p:nvSpPr>
          <p:cNvPr id="11" name="TextBox 10">
            <a:extLst>
              <a:ext uri="{FF2B5EF4-FFF2-40B4-BE49-F238E27FC236}">
                <a16:creationId xmlns:a16="http://schemas.microsoft.com/office/drawing/2014/main" id="{83E33E30-596D-696E-D71D-A697EC68ED8D}"/>
              </a:ext>
            </a:extLst>
          </p:cNvPr>
          <p:cNvSpPr txBox="1"/>
          <p:nvPr/>
        </p:nvSpPr>
        <p:spPr>
          <a:xfrm>
            <a:off x="8391255" y="4003637"/>
            <a:ext cx="2790310" cy="646331"/>
          </a:xfrm>
          <a:prstGeom prst="rect">
            <a:avLst/>
          </a:prstGeom>
          <a:noFill/>
        </p:spPr>
        <p:txBody>
          <a:bodyPr wrap="square" rtlCol="0">
            <a:spAutoFit/>
          </a:bodyPr>
          <a:lstStyle/>
          <a:p>
            <a:r>
              <a:rPr lang="en-US" i="1" dirty="0">
                <a:solidFill>
                  <a:schemeClr val="bg2"/>
                </a:solidFill>
              </a:rPr>
              <a:t>Preparation sessions prior to placement</a:t>
            </a:r>
            <a:endParaRPr lang="en-GB" i="1" dirty="0">
              <a:solidFill>
                <a:schemeClr val="bg2"/>
              </a:solidFill>
            </a:endParaRPr>
          </a:p>
        </p:txBody>
      </p:sp>
      <p:sp>
        <p:nvSpPr>
          <p:cNvPr id="12" name="TextBox 11">
            <a:extLst>
              <a:ext uri="{FF2B5EF4-FFF2-40B4-BE49-F238E27FC236}">
                <a16:creationId xmlns:a16="http://schemas.microsoft.com/office/drawing/2014/main" id="{A3C328E4-1527-541D-A59A-6122314321F2}"/>
              </a:ext>
            </a:extLst>
          </p:cNvPr>
          <p:cNvSpPr txBox="1"/>
          <p:nvPr/>
        </p:nvSpPr>
        <p:spPr>
          <a:xfrm>
            <a:off x="9696400" y="5121952"/>
            <a:ext cx="2160240" cy="923330"/>
          </a:xfrm>
          <a:prstGeom prst="rect">
            <a:avLst/>
          </a:prstGeom>
          <a:noFill/>
        </p:spPr>
        <p:txBody>
          <a:bodyPr wrap="square" rtlCol="0">
            <a:spAutoFit/>
          </a:bodyPr>
          <a:lstStyle/>
          <a:p>
            <a:r>
              <a:rPr lang="en-US" i="1" dirty="0">
                <a:solidFill>
                  <a:schemeClr val="bg2"/>
                </a:solidFill>
              </a:rPr>
              <a:t>Pre-placement visit / meet the employer (incl. virtual)</a:t>
            </a:r>
            <a:endParaRPr lang="en-GB" i="1" dirty="0">
              <a:solidFill>
                <a:schemeClr val="bg2"/>
              </a:solidFill>
            </a:endParaRPr>
          </a:p>
        </p:txBody>
      </p:sp>
    </p:spTree>
    <p:extLst>
      <p:ext uri="{BB962C8B-B14F-4D97-AF65-F5344CB8AC3E}">
        <p14:creationId xmlns:p14="http://schemas.microsoft.com/office/powerpoint/2010/main" val="176379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765FE-F24E-0A01-E3A3-20D30798E07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9CE2760-314C-0890-BBBC-40AC65D868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3" name="TextBox 2">
            <a:extLst>
              <a:ext uri="{FF2B5EF4-FFF2-40B4-BE49-F238E27FC236}">
                <a16:creationId xmlns:a16="http://schemas.microsoft.com/office/drawing/2014/main" id="{90645549-220B-65F7-5548-CC05A9D04EC3}"/>
              </a:ext>
            </a:extLst>
          </p:cNvPr>
          <p:cNvSpPr txBox="1"/>
          <p:nvPr/>
        </p:nvSpPr>
        <p:spPr>
          <a:xfrm>
            <a:off x="425370" y="361019"/>
            <a:ext cx="4500500" cy="646331"/>
          </a:xfrm>
          <a:prstGeom prst="rect">
            <a:avLst/>
          </a:prstGeom>
          <a:noFill/>
        </p:spPr>
        <p:txBody>
          <a:bodyPr wrap="square" rtlCol="0">
            <a:spAutoFit/>
          </a:bodyPr>
          <a:lstStyle/>
          <a:p>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Follow up reading</a:t>
            </a:r>
            <a:endParaRPr lang="en-GB" sz="36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BEFCA20C-F024-382A-297F-DDB5BA7BFA60}"/>
              </a:ext>
            </a:extLst>
          </p:cNvPr>
          <p:cNvSpPr txBox="1"/>
          <p:nvPr/>
        </p:nvSpPr>
        <p:spPr>
          <a:xfrm>
            <a:off x="515380" y="2033845"/>
            <a:ext cx="6030670" cy="2523768"/>
          </a:xfrm>
          <a:prstGeom prst="rect">
            <a:avLst/>
          </a:prstGeom>
          <a:noFill/>
        </p:spPr>
        <p:txBody>
          <a:bodyPr wrap="square" rtlCol="0">
            <a:spAutoFit/>
          </a:bodyPr>
          <a:lstStyle/>
          <a:p>
            <a:pPr marL="285750" indent="-285750">
              <a:buFont typeface="Arial" panose="020B0604020202020204" pitchFamily="34" charset="0"/>
              <a:buChar char="•"/>
            </a:pPr>
            <a:r>
              <a:rPr lang="en-GB" sz="2800" kern="0" dirty="0">
                <a:solidFill>
                  <a:schemeClr val="bg1"/>
                </a:solidFill>
                <a:latin typeface="Lato" panose="020F0502020204030203" pitchFamily="34" charset="0"/>
                <a:ea typeface="Lato" panose="020F0502020204030203" pitchFamily="34" charset="0"/>
                <a:cs typeface="Lato" panose="020F0502020204030203" pitchFamily="34" charset="0"/>
              </a:rPr>
              <a:t>CEC Case Studies</a:t>
            </a:r>
          </a:p>
          <a:p>
            <a:pPr marL="285750" indent="-285750">
              <a:buFont typeface="Arial" panose="020B0604020202020204" pitchFamily="34" charset="0"/>
              <a:buChar char="•"/>
            </a:pPr>
            <a:endParaRPr lang="en-GB" sz="2800" kern="0" dirty="0">
              <a:solidFill>
                <a:schemeClr val="bg1"/>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2800" kern="0" dirty="0">
                <a:solidFill>
                  <a:schemeClr val="bg1"/>
                </a:solidFill>
                <a:latin typeface="Lato" panose="020F0502020204030203" pitchFamily="34" charset="0"/>
                <a:ea typeface="Lato" panose="020F0502020204030203" pitchFamily="34" charset="0"/>
                <a:cs typeface="Lato" panose="020F0502020204030203" pitchFamily="34" charset="0"/>
              </a:rPr>
              <a:t>Milburn Review (due Autumn 2026)</a:t>
            </a:r>
          </a:p>
          <a:p>
            <a:endParaRPr lang="en-GB" sz="2800" kern="0" dirty="0">
              <a:solidFill>
                <a:schemeClr val="bg1"/>
              </a:solidFill>
              <a:latin typeface="Lato" panose="020F0502020204030203" pitchFamily="34" charset="0"/>
              <a:ea typeface="Lato" panose="020F0502020204030203" pitchFamily="34" charset="0"/>
              <a:cs typeface="Lato" panose="020F0502020204030203" pitchFamily="34" charset="0"/>
            </a:endParaRPr>
          </a:p>
          <a:p>
            <a:endParaRPr lang="en-GB"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530880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3A12-6171-59C7-6C69-BE8D3F83EE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69F3542-286C-2366-1DAB-E3D7F18EF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3" name="TextBox 2">
            <a:extLst>
              <a:ext uri="{FF2B5EF4-FFF2-40B4-BE49-F238E27FC236}">
                <a16:creationId xmlns:a16="http://schemas.microsoft.com/office/drawing/2014/main" id="{7EEAC7F4-E4E3-57D0-CEB2-4336EFC8EDDB}"/>
              </a:ext>
            </a:extLst>
          </p:cNvPr>
          <p:cNvSpPr txBox="1"/>
          <p:nvPr/>
        </p:nvSpPr>
        <p:spPr>
          <a:xfrm>
            <a:off x="425370" y="361019"/>
            <a:ext cx="4500500" cy="646331"/>
          </a:xfrm>
          <a:prstGeom prst="rect">
            <a:avLst/>
          </a:prstGeom>
          <a:noFill/>
        </p:spPr>
        <p:txBody>
          <a:bodyPr wrap="square" rtlCol="0">
            <a:spAutoFit/>
          </a:bodyPr>
          <a:lstStyle/>
          <a:p>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Next Steps Pledge</a:t>
            </a:r>
            <a:endParaRPr lang="en-GB" sz="36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833698EC-BB13-52B9-F57B-E5AE318E16EF}"/>
              </a:ext>
            </a:extLst>
          </p:cNvPr>
          <p:cNvSpPr txBox="1"/>
          <p:nvPr/>
        </p:nvSpPr>
        <p:spPr>
          <a:xfrm>
            <a:off x="425370" y="1403775"/>
            <a:ext cx="7470830" cy="5016758"/>
          </a:xfrm>
          <a:prstGeom prst="rect">
            <a:avLst/>
          </a:prstGeom>
          <a:noFill/>
        </p:spPr>
        <p:txBody>
          <a:bodyPr wrap="square" rtlCol="0">
            <a:spAutoFit/>
          </a:bodyPr>
          <a:lstStyle/>
          <a:p>
            <a:pPr marL="285750" lvl="0" indent="-285750">
              <a:buFont typeface="Arial" panose="020B0604020202020204" pitchFamily="34" charset="0"/>
              <a:buChar char="•"/>
            </a:pPr>
            <a:r>
              <a:rPr lang="en-US" sz="2000" i="1" dirty="0">
                <a:solidFill>
                  <a:schemeClr val="accent3"/>
                </a:solidFill>
              </a:rPr>
              <a:t>Log into Compass+ and spend time exploring OnTrack+</a:t>
            </a:r>
            <a:endParaRPr lang="en-GB" sz="2000" dirty="0">
              <a:solidFill>
                <a:schemeClr val="accent3"/>
              </a:solidFill>
            </a:endParaRPr>
          </a:p>
          <a:p>
            <a:pPr marL="285750" indent="-285750">
              <a:buFont typeface="Arial" panose="020B0604020202020204" pitchFamily="34" charset="0"/>
              <a:buChar char="•"/>
            </a:pPr>
            <a:endParaRPr lang="en-GB" sz="2000" dirty="0">
              <a:solidFill>
                <a:schemeClr val="accent3"/>
              </a:solidFill>
            </a:endParaRPr>
          </a:p>
          <a:p>
            <a:pPr marL="285750" lvl="0" indent="-285750">
              <a:buFont typeface="Arial" panose="020B0604020202020204" pitchFamily="34" charset="0"/>
              <a:buChar char="•"/>
            </a:pPr>
            <a:r>
              <a:rPr lang="en-US" sz="2000" i="1" dirty="0">
                <a:solidFill>
                  <a:schemeClr val="accent3"/>
                </a:solidFill>
              </a:rPr>
              <a:t>Read OnTrack+ guidance materials</a:t>
            </a:r>
            <a:endParaRPr lang="en-GB" sz="2000" dirty="0">
              <a:solidFill>
                <a:schemeClr val="accent3"/>
              </a:solidFill>
            </a:endParaRPr>
          </a:p>
          <a:p>
            <a:pPr marL="285750" indent="-285750">
              <a:buFont typeface="Arial" panose="020B0604020202020204" pitchFamily="34" charset="0"/>
              <a:buChar char="•"/>
            </a:pPr>
            <a:endParaRPr lang="en-GB" sz="2000" dirty="0">
              <a:solidFill>
                <a:schemeClr val="accent3"/>
              </a:solidFill>
            </a:endParaRPr>
          </a:p>
          <a:p>
            <a:pPr marL="285750" lvl="0" indent="-285750">
              <a:buFont typeface="Arial" panose="020B0604020202020204" pitchFamily="34" charset="0"/>
              <a:buChar char="•"/>
            </a:pPr>
            <a:r>
              <a:rPr lang="en-US" sz="2000" i="1" dirty="0">
                <a:solidFill>
                  <a:schemeClr val="accent3"/>
                </a:solidFill>
              </a:rPr>
              <a:t>Talk to your SLT about OnTrack+</a:t>
            </a:r>
            <a:endParaRPr lang="en-GB" sz="2000" dirty="0">
              <a:solidFill>
                <a:schemeClr val="accent3"/>
              </a:solidFill>
            </a:endParaRPr>
          </a:p>
          <a:p>
            <a:r>
              <a:rPr lang="en-US" sz="2000" i="1" dirty="0">
                <a:solidFill>
                  <a:schemeClr val="accent3"/>
                </a:solidFill>
              </a:rPr>
              <a:t> </a:t>
            </a:r>
            <a:endParaRPr lang="en-GB" sz="2000" dirty="0">
              <a:solidFill>
                <a:schemeClr val="accent3"/>
              </a:solidFill>
            </a:endParaRPr>
          </a:p>
          <a:p>
            <a:pPr marL="285750" lvl="0" indent="-285750">
              <a:buFont typeface="Arial" panose="020B0604020202020204" pitchFamily="34" charset="0"/>
              <a:buChar char="•"/>
            </a:pPr>
            <a:r>
              <a:rPr lang="en-US" sz="2000" i="1" dirty="0">
                <a:solidFill>
                  <a:schemeClr val="accent3"/>
                </a:solidFill>
              </a:rPr>
              <a:t>Identify under-served groups on OnTrack+ and consider how to target support </a:t>
            </a:r>
            <a:endParaRPr lang="en-GB" sz="2000" dirty="0">
              <a:solidFill>
                <a:schemeClr val="accent3"/>
              </a:solidFill>
            </a:endParaRPr>
          </a:p>
          <a:p>
            <a:pPr marL="285750" indent="-285750">
              <a:buFont typeface="Arial" panose="020B0604020202020204" pitchFamily="34" charset="0"/>
              <a:buChar char="•"/>
            </a:pPr>
            <a:endParaRPr lang="en-GB" sz="2000" dirty="0">
              <a:solidFill>
                <a:schemeClr val="accent3"/>
              </a:solidFill>
            </a:endParaRPr>
          </a:p>
          <a:p>
            <a:pPr marL="285750" lvl="0" indent="-285750">
              <a:buFont typeface="Arial" panose="020B0604020202020204" pitchFamily="34" charset="0"/>
              <a:buChar char="•"/>
            </a:pPr>
            <a:r>
              <a:rPr lang="en-US" sz="2000" i="1" dirty="0">
                <a:solidFill>
                  <a:schemeClr val="accent3"/>
                </a:solidFill>
              </a:rPr>
              <a:t>Consider how OnTrack+ could support whole-school development priorities</a:t>
            </a:r>
            <a:endParaRPr lang="en-GB" sz="2000" dirty="0">
              <a:solidFill>
                <a:schemeClr val="accent3"/>
              </a:solidFill>
            </a:endParaRPr>
          </a:p>
          <a:p>
            <a:pPr marL="285750" indent="-285750">
              <a:buFont typeface="Arial" panose="020B0604020202020204" pitchFamily="34" charset="0"/>
              <a:buChar char="•"/>
            </a:pPr>
            <a:endParaRPr lang="en-GB" sz="2000" dirty="0">
              <a:solidFill>
                <a:schemeClr val="accent3"/>
              </a:solidFill>
            </a:endParaRPr>
          </a:p>
          <a:p>
            <a:pPr marL="285750" lvl="0" indent="-285750">
              <a:buFont typeface="Arial" panose="020B0604020202020204" pitchFamily="34" charset="0"/>
              <a:buChar char="•"/>
            </a:pPr>
            <a:r>
              <a:rPr lang="en-US" sz="2000" i="1" dirty="0">
                <a:solidFill>
                  <a:schemeClr val="accent3"/>
                </a:solidFill>
              </a:rPr>
              <a:t>Partner with a contact from today’s session and use it as an opportunity to share learning</a:t>
            </a:r>
            <a:endParaRPr lang="en-GB" sz="2000" dirty="0">
              <a:solidFill>
                <a:schemeClr val="accent3"/>
              </a:solidFill>
            </a:endParaRPr>
          </a:p>
          <a:p>
            <a:pPr marL="285750" indent="-285750">
              <a:buFont typeface="Arial" panose="020B0604020202020204" pitchFamily="34" charset="0"/>
              <a:buChar char="•"/>
            </a:pPr>
            <a:endParaRPr lang="en-GB" sz="2000" dirty="0">
              <a:solidFill>
                <a:schemeClr val="accent3"/>
              </a:solidFill>
            </a:endParaRPr>
          </a:p>
          <a:p>
            <a:pPr marL="285750" indent="-285750">
              <a:buFont typeface="Arial" panose="020B0604020202020204" pitchFamily="34" charset="0"/>
              <a:buChar char="•"/>
            </a:pPr>
            <a:r>
              <a:rPr lang="en-US" sz="2000" i="1" dirty="0">
                <a:solidFill>
                  <a:schemeClr val="accent3"/>
                </a:solidFill>
              </a:rPr>
              <a:t>Speak to your Careers Consultant about using OnTrack+</a:t>
            </a:r>
            <a:endParaRPr lang="en-GB" sz="2000" dirty="0">
              <a:solidFill>
                <a:schemeClr val="accent3"/>
              </a:solidFill>
              <a:latin typeface="Lato" panose="020F0502020204030203" pitchFamily="34" charset="0"/>
              <a:ea typeface="Lato" panose="020F0502020204030203" pitchFamily="34" charset="0"/>
              <a:cs typeface="Lato" panose="020F0502020204030203" pitchFamily="34" charset="0"/>
            </a:endParaRPr>
          </a:p>
        </p:txBody>
      </p:sp>
      <p:pic>
        <p:nvPicPr>
          <p:cNvPr id="2" name="Picture 1" descr="Post-it® 3M Sticky Notes | RAJAPACK UK">
            <a:extLst>
              <a:ext uri="{FF2B5EF4-FFF2-40B4-BE49-F238E27FC236}">
                <a16:creationId xmlns:a16="http://schemas.microsoft.com/office/drawing/2014/main" id="{2ED260BE-0976-2F4C-6AB5-D5209F77A625}"/>
              </a:ext>
            </a:extLst>
          </p:cNvPr>
          <p:cNvPicPr>
            <a:picLocks noChangeAspect="1"/>
          </p:cNvPicPr>
          <p:nvPr/>
        </p:nvPicPr>
        <p:blipFill>
          <a:blip r:embed="rId3"/>
          <a:stretch>
            <a:fillRect/>
          </a:stretch>
        </p:blipFill>
        <p:spPr>
          <a:xfrm>
            <a:off x="8841305" y="2050429"/>
            <a:ext cx="2671913" cy="2671913"/>
          </a:xfrm>
          <a:prstGeom prst="rect">
            <a:avLst/>
          </a:prstGeom>
        </p:spPr>
      </p:pic>
    </p:spTree>
    <p:extLst>
      <p:ext uri="{BB962C8B-B14F-4D97-AF65-F5344CB8AC3E}">
        <p14:creationId xmlns:p14="http://schemas.microsoft.com/office/powerpoint/2010/main" val="720393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3916E-A3FF-4B36-BA70-DD54D7DC72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55499B-BABD-A654-5161-71BF259DC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3" name="TextBox 2">
            <a:extLst>
              <a:ext uri="{FF2B5EF4-FFF2-40B4-BE49-F238E27FC236}">
                <a16:creationId xmlns:a16="http://schemas.microsoft.com/office/drawing/2014/main" id="{2CBC3529-07B1-F456-0868-2F478D96F8D3}"/>
              </a:ext>
            </a:extLst>
          </p:cNvPr>
          <p:cNvSpPr txBox="1"/>
          <p:nvPr/>
        </p:nvSpPr>
        <p:spPr>
          <a:xfrm>
            <a:off x="425369" y="361019"/>
            <a:ext cx="6975775" cy="646331"/>
          </a:xfrm>
          <a:prstGeom prst="rect">
            <a:avLst/>
          </a:prstGeom>
          <a:noFill/>
        </p:spPr>
        <p:txBody>
          <a:bodyPr wrap="square" rtlCol="0">
            <a:spAutoFit/>
          </a:bodyPr>
          <a:lstStyle/>
          <a:p>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SMCH Conference Evaluation</a:t>
            </a:r>
            <a:endParaRPr lang="en-GB" sz="36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2" name="Picture 1">
            <a:extLst>
              <a:ext uri="{FF2B5EF4-FFF2-40B4-BE49-F238E27FC236}">
                <a16:creationId xmlns:a16="http://schemas.microsoft.com/office/drawing/2014/main" id="{09F831DD-DEFE-5FAF-BF72-6B311C28C8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5460" y="1414775"/>
            <a:ext cx="5092753" cy="5092753"/>
          </a:xfrm>
          <a:prstGeom prst="rect">
            <a:avLst/>
          </a:prstGeom>
          <a:noFill/>
          <a:ln>
            <a:noFill/>
          </a:ln>
        </p:spPr>
      </p:pic>
      <p:sp>
        <p:nvSpPr>
          <p:cNvPr id="6" name="TextBox 5">
            <a:extLst>
              <a:ext uri="{FF2B5EF4-FFF2-40B4-BE49-F238E27FC236}">
                <a16:creationId xmlns:a16="http://schemas.microsoft.com/office/drawing/2014/main" id="{D1666FC0-3226-E7B4-1E6C-B1EBFD4E9BDC}"/>
              </a:ext>
            </a:extLst>
          </p:cNvPr>
          <p:cNvSpPr txBox="1"/>
          <p:nvPr/>
        </p:nvSpPr>
        <p:spPr>
          <a:xfrm>
            <a:off x="8436260" y="5769260"/>
            <a:ext cx="3911408" cy="1200329"/>
          </a:xfrm>
          <a:prstGeom prst="rect">
            <a:avLst/>
          </a:prstGeom>
          <a:noFill/>
        </p:spPr>
        <p:txBody>
          <a:bodyPr wrap="square" rtlCol="0">
            <a:spAutoFit/>
          </a:bodyPr>
          <a:lstStyle/>
          <a:p>
            <a:r>
              <a:rPr lang="en-GB" u="sng" dirty="0">
                <a:hlinkClick r:id="rId4"/>
              </a:rPr>
              <a:t>Connecting Futures: Building Talent, Driving Growth 2026 - Delegate Evaluation – Fill in form</a:t>
            </a:r>
            <a:endParaRPr lang="en-GB" dirty="0"/>
          </a:p>
          <a:p>
            <a:endParaRPr lang="en-GB" dirty="0"/>
          </a:p>
        </p:txBody>
      </p:sp>
      <p:sp>
        <p:nvSpPr>
          <p:cNvPr id="7" name="TextBox 6">
            <a:extLst>
              <a:ext uri="{FF2B5EF4-FFF2-40B4-BE49-F238E27FC236}">
                <a16:creationId xmlns:a16="http://schemas.microsoft.com/office/drawing/2014/main" id="{00464C16-9497-207F-C5AF-97533ECBF25C}"/>
              </a:ext>
            </a:extLst>
          </p:cNvPr>
          <p:cNvSpPr txBox="1"/>
          <p:nvPr/>
        </p:nvSpPr>
        <p:spPr>
          <a:xfrm>
            <a:off x="8280346" y="3018973"/>
            <a:ext cx="3531290" cy="646331"/>
          </a:xfrm>
          <a:prstGeom prst="rect">
            <a:avLst/>
          </a:prstGeom>
          <a:noFill/>
        </p:spPr>
        <p:txBody>
          <a:bodyPr wrap="square" rtlCol="0">
            <a:spAutoFit/>
          </a:bodyPr>
          <a:lstStyle/>
          <a:p>
            <a:pPr algn="ctr"/>
            <a:r>
              <a:rPr lang="en-US" dirty="0"/>
              <a:t>Thank you for attending our Conference</a:t>
            </a:r>
            <a:endParaRPr lang="en-GB" dirty="0"/>
          </a:p>
        </p:txBody>
      </p:sp>
    </p:spTree>
    <p:extLst>
      <p:ext uri="{BB962C8B-B14F-4D97-AF65-F5344CB8AC3E}">
        <p14:creationId xmlns:p14="http://schemas.microsoft.com/office/powerpoint/2010/main" val="2164432459"/>
      </p:ext>
    </p:extLst>
  </p:cSld>
  <p:clrMapOvr>
    <a:masterClrMapping/>
  </p:clrMapOvr>
</p:sld>
</file>

<file path=ppt/theme/theme1.xml><?xml version="1.0" encoding="utf-8"?>
<a:theme xmlns:a="http://schemas.openxmlformats.org/drawingml/2006/main" name="1_Office Theme">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83 - New PPT Template v1" id="{6B8D8117-AD27-354B-8F54-41625B1A9EFF}" vid="{B34FDF30-45B0-3D4E-82FA-C095801398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9" ma:contentTypeDescription="Create a new document." ma:contentTypeScope="" ma:versionID="c7e0ce1909ff1f80a6520b91d71c887b">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72ff8496c6e66cc4172939d8818ccfa9"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f3e5031-7500-42a2-b1b9-89fc153e5d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b67ef8-2bbb-458a-afda-b9486a83c130}" ma:internalName="TaxCatchAll" ma:showField="CatchAllData" ma:web="b3e6cb3d-b9a4-4d6c-b20d-c65c846de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3e6cb3d-b9a4-4d6c-b20d-c65c846de810" xsi:nil="true"/>
    <lcf76f155ced4ddcb4097134ff3c332f xmlns="836070ae-bedd-4c8b-98d2-72b5379e15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6F336B3-3EE7-4C55-8C0A-79FB03A4B5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6070ae-bedd-4c8b-98d2-72b5379e158e"/>
    <ds:schemaRef ds:uri="b3e6cb3d-b9a4-4d6c-b20d-c65c846de8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97F79A-9D57-4DA5-8826-971C348A5045}">
  <ds:schemaRefs>
    <ds:schemaRef ds:uri="http://schemas.microsoft.com/sharepoint/v3/contenttype/forms"/>
  </ds:schemaRefs>
</ds:datastoreItem>
</file>

<file path=customXml/itemProps3.xml><?xml version="1.0" encoding="utf-8"?>
<ds:datastoreItem xmlns:ds="http://schemas.openxmlformats.org/officeDocument/2006/customXml" ds:itemID="{EE8B0550-CE99-499E-BACD-B2F7D1C515EE}">
  <ds:schemaRefs>
    <ds:schemaRef ds:uri="http://purl.org/dc/dcmitype/"/>
    <ds:schemaRef ds:uri="http://purl.org/dc/terms/"/>
    <ds:schemaRef ds:uri="http://purl.org/dc/elements/1.1/"/>
    <ds:schemaRef ds:uri="0b7998e6-b82a-4691-8b94-178a4ba284ea"/>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75ca23ed-fdba-4544-8426-dc162b381dbf"/>
    <ds:schemaRef ds:uri="http://www.w3.org/XML/1998/namespace"/>
    <ds:schemaRef ds:uri="b3e6cb3d-b9a4-4d6c-b20d-c65c846de810"/>
    <ds:schemaRef ds:uri="836070ae-bedd-4c8b-98d2-72b5379e158e"/>
  </ds:schemaRefs>
</ds:datastoreItem>
</file>

<file path=docMetadata/LabelInfo.xml><?xml version="1.0" encoding="utf-8"?>
<clbl:labelList xmlns:clbl="http://schemas.microsoft.com/office/2020/mipLabelMetadata">
  <clbl:label id="{8424df11-8007-46d0-859c-d06b30e927bc}" enabled="0" method="" siteId="{8424df11-8007-46d0-859c-d06b30e927bc}" removed="1"/>
</clbl:labelList>
</file>

<file path=docProps/app.xml><?xml version="1.0" encoding="utf-8"?>
<Properties xmlns="http://schemas.openxmlformats.org/officeDocument/2006/extended-properties" xmlns:vt="http://schemas.openxmlformats.org/officeDocument/2006/docPropsVTypes">
  <Template/>
  <TotalTime>249</TotalTime>
  <Words>2175</Words>
  <Application>Microsoft Office PowerPoint</Application>
  <PresentationFormat>Widescreen</PresentationFormat>
  <Paragraphs>139</Paragraphs>
  <Slides>14</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Calibri</vt:lpstr>
      <vt:lpstr>Courier New</vt:lpstr>
      <vt:lpstr>inherit</vt:lpstr>
      <vt:lpstr>Lato</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 Hutton</dc:creator>
  <cp:lastModifiedBy>Sarah Latimer</cp:lastModifiedBy>
  <cp:revision>29</cp:revision>
  <dcterms:created xsi:type="dcterms:W3CDTF">2025-03-14T15:10:18Z</dcterms:created>
  <dcterms:modified xsi:type="dcterms:W3CDTF">2026-10-19T08:28:29Z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y fmtid="{D5CDD505-2E9C-101B-9397-08002B2CF9AE}" pid="3" name="MediaServiceImageTags">
    <vt:lpwstr/>
  </property>
  <property fmtid="{D5CDD505-2E9C-101B-9397-08002B2CF9AE}" pid="4" name="Document_x0020_Type">
    <vt:lpwstr/>
  </property>
  <property fmtid="{D5CDD505-2E9C-101B-9397-08002B2CF9AE}" pid="5" name="Document Type">
    <vt:lpwstr/>
  </property>
  <property fmtid="{D5CDD505-2E9C-101B-9397-08002B2CF9AE}" pid="6" name="First Name">
    <vt:lpwstr/>
  </property>
  <property fmtid="{D5CDD505-2E9C-101B-9397-08002B2CF9AE}" pid="7" name="Last Name">
    <vt:lpwstr/>
  </property>
</Properties>
</file>