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7"/>
  </p:notesMasterIdLst>
  <p:sldIdLst>
    <p:sldId id="274" r:id="rId6"/>
    <p:sldId id="317" r:id="rId7"/>
    <p:sldId id="275" r:id="rId8"/>
    <p:sldId id="276" r:id="rId9"/>
    <p:sldId id="277" r:id="rId10"/>
    <p:sldId id="278" r:id="rId11"/>
    <p:sldId id="279" r:id="rId12"/>
    <p:sldId id="280" r:id="rId13"/>
    <p:sldId id="281" r:id="rId14"/>
    <p:sldId id="282" r:id="rId15"/>
    <p:sldId id="283" r:id="rId16"/>
    <p:sldId id="350"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63" r:id="rId30"/>
    <p:sldId id="364" r:id="rId31"/>
    <p:sldId id="365" r:id="rId32"/>
    <p:sldId id="366" r:id="rId33"/>
    <p:sldId id="367" r:id="rId34"/>
    <p:sldId id="285" r:id="rId35"/>
    <p:sldId id="34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10-19T08:37:56.480"/>
    <p1510:client id="{04BAAED7-CE89-D29D-99D0-D4E32609C2EB}" v="126" dt="2026-10-19T09:07:15.484"/>
    <p1510:client id="{2B662C2C-1FB4-1C66-1D82-35029FCC9796}" v="144" dt="2026-10-19T08:52:59.675"/>
    <p1510:client id="{96CF94AE-08CD-4CE4-92A6-47B1B06133D5}" v="1" dt="2026-10-19T09:30:59.135"/>
    <p1510:client id="{D459C659-DA4C-0020-573C-5E61ACBC8C3F}" v="28" dt="2026-10-19T09:28:11.709"/>
    <p1510:client id="{FA168A5B-00C6-41C1-85D1-B6054E516591}" v="4" dt="2026-10-19T14:39:14.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atimer" userId="23af7e34-338c-467e-9bf6-379bc769e297" providerId="ADAL" clId="{E19C1E60-5CE1-4828-A734-10005F81D5ED}"/>
    <pc:docChg chg="addSld delSld modSld">
      <pc:chgData name="Sarah Latimer" userId="23af7e34-338c-467e-9bf6-379bc769e297" providerId="ADAL" clId="{E19C1E60-5CE1-4828-A734-10005F81D5ED}" dt="2026-10-19T14:40:01.048" v="6" actId="47"/>
      <pc:docMkLst>
        <pc:docMk/>
      </pc:docMkLst>
      <pc:sldChg chg="del">
        <pc:chgData name="Sarah Latimer" userId="23af7e34-338c-467e-9bf6-379bc769e297" providerId="ADAL" clId="{E19C1E60-5CE1-4828-A734-10005F81D5ED}" dt="2026-10-19T14:39:23.412" v="4" actId="47"/>
        <pc:sldMkLst>
          <pc:docMk/>
          <pc:sldMk cId="461025544" sldId="256"/>
        </pc:sldMkLst>
      </pc:sldChg>
      <pc:sldChg chg="del">
        <pc:chgData name="Sarah Latimer" userId="23af7e34-338c-467e-9bf6-379bc769e297" providerId="ADAL" clId="{E19C1E60-5CE1-4828-A734-10005F81D5ED}" dt="2026-10-19T14:39:24.044" v="5" actId="47"/>
        <pc:sldMkLst>
          <pc:docMk/>
          <pc:sldMk cId="3086191205" sldId="257"/>
        </pc:sldMkLst>
      </pc:sldChg>
      <pc:sldChg chg="del">
        <pc:chgData name="Sarah Latimer" userId="23af7e34-338c-467e-9bf6-379bc769e297" providerId="ADAL" clId="{E19C1E60-5CE1-4828-A734-10005F81D5ED}" dt="2026-10-19T14:40:01.048" v="6" actId="47"/>
        <pc:sldMkLst>
          <pc:docMk/>
          <pc:sldMk cId="3796306211" sldId="258"/>
        </pc:sldMkLst>
      </pc:sldChg>
      <pc:sldChg chg="del">
        <pc:chgData name="Sarah Latimer" userId="23af7e34-338c-467e-9bf6-379bc769e297" providerId="ADAL" clId="{E19C1E60-5CE1-4828-A734-10005F81D5ED}" dt="2026-10-19T14:40:01.048" v="6" actId="47"/>
        <pc:sldMkLst>
          <pc:docMk/>
          <pc:sldMk cId="3267329826" sldId="259"/>
        </pc:sldMkLst>
      </pc:sldChg>
      <pc:sldChg chg="del">
        <pc:chgData name="Sarah Latimer" userId="23af7e34-338c-467e-9bf6-379bc769e297" providerId="ADAL" clId="{E19C1E60-5CE1-4828-A734-10005F81D5ED}" dt="2026-10-19T14:40:01.048" v="6" actId="47"/>
        <pc:sldMkLst>
          <pc:docMk/>
          <pc:sldMk cId="362663112" sldId="260"/>
        </pc:sldMkLst>
      </pc:sldChg>
      <pc:sldChg chg="del">
        <pc:chgData name="Sarah Latimer" userId="23af7e34-338c-467e-9bf6-379bc769e297" providerId="ADAL" clId="{E19C1E60-5CE1-4828-A734-10005F81D5ED}" dt="2026-10-19T14:40:01.048" v="6" actId="47"/>
        <pc:sldMkLst>
          <pc:docMk/>
          <pc:sldMk cId="365188128" sldId="261"/>
        </pc:sldMkLst>
      </pc:sldChg>
      <pc:sldChg chg="del">
        <pc:chgData name="Sarah Latimer" userId="23af7e34-338c-467e-9bf6-379bc769e297" providerId="ADAL" clId="{E19C1E60-5CE1-4828-A734-10005F81D5ED}" dt="2026-10-19T14:40:01.048" v="6" actId="47"/>
        <pc:sldMkLst>
          <pc:docMk/>
          <pc:sldMk cId="830448970" sldId="262"/>
        </pc:sldMkLst>
      </pc:sldChg>
      <pc:sldChg chg="del">
        <pc:chgData name="Sarah Latimer" userId="23af7e34-338c-467e-9bf6-379bc769e297" providerId="ADAL" clId="{E19C1E60-5CE1-4828-A734-10005F81D5ED}" dt="2026-10-19T14:40:01.048" v="6" actId="47"/>
        <pc:sldMkLst>
          <pc:docMk/>
          <pc:sldMk cId="574228802" sldId="263"/>
        </pc:sldMkLst>
      </pc:sldChg>
      <pc:sldChg chg="del">
        <pc:chgData name="Sarah Latimer" userId="23af7e34-338c-467e-9bf6-379bc769e297" providerId="ADAL" clId="{E19C1E60-5CE1-4828-A734-10005F81D5ED}" dt="2026-10-19T14:40:01.048" v="6" actId="47"/>
        <pc:sldMkLst>
          <pc:docMk/>
          <pc:sldMk cId="1600496227" sldId="264"/>
        </pc:sldMkLst>
      </pc:sldChg>
      <pc:sldChg chg="del">
        <pc:chgData name="Sarah Latimer" userId="23af7e34-338c-467e-9bf6-379bc769e297" providerId="ADAL" clId="{E19C1E60-5CE1-4828-A734-10005F81D5ED}" dt="2026-10-19T14:40:01.048" v="6" actId="47"/>
        <pc:sldMkLst>
          <pc:docMk/>
          <pc:sldMk cId="1653189251" sldId="265"/>
        </pc:sldMkLst>
      </pc:sldChg>
      <pc:sldChg chg="del">
        <pc:chgData name="Sarah Latimer" userId="23af7e34-338c-467e-9bf6-379bc769e297" providerId="ADAL" clId="{E19C1E60-5CE1-4828-A734-10005F81D5ED}" dt="2026-10-19T14:40:01.048" v="6" actId="47"/>
        <pc:sldMkLst>
          <pc:docMk/>
          <pc:sldMk cId="2303131594" sldId="266"/>
        </pc:sldMkLst>
      </pc:sldChg>
      <pc:sldChg chg="del">
        <pc:chgData name="Sarah Latimer" userId="23af7e34-338c-467e-9bf6-379bc769e297" providerId="ADAL" clId="{E19C1E60-5CE1-4828-A734-10005F81D5ED}" dt="2026-10-19T14:40:01.048" v="6" actId="47"/>
        <pc:sldMkLst>
          <pc:docMk/>
          <pc:sldMk cId="2607845720" sldId="267"/>
        </pc:sldMkLst>
      </pc:sldChg>
      <pc:sldChg chg="del">
        <pc:chgData name="Sarah Latimer" userId="23af7e34-338c-467e-9bf6-379bc769e297" providerId="ADAL" clId="{E19C1E60-5CE1-4828-A734-10005F81D5ED}" dt="2026-10-19T14:40:01.048" v="6" actId="47"/>
        <pc:sldMkLst>
          <pc:docMk/>
          <pc:sldMk cId="3573462944" sldId="268"/>
        </pc:sldMkLst>
      </pc:sldChg>
      <pc:sldChg chg="del">
        <pc:chgData name="Sarah Latimer" userId="23af7e34-338c-467e-9bf6-379bc769e297" providerId="ADAL" clId="{E19C1E60-5CE1-4828-A734-10005F81D5ED}" dt="2026-10-19T14:40:01.048" v="6" actId="47"/>
        <pc:sldMkLst>
          <pc:docMk/>
          <pc:sldMk cId="1041933848" sldId="269"/>
        </pc:sldMkLst>
      </pc:sldChg>
      <pc:sldChg chg="del">
        <pc:chgData name="Sarah Latimer" userId="23af7e34-338c-467e-9bf6-379bc769e297" providerId="ADAL" clId="{E19C1E60-5CE1-4828-A734-10005F81D5ED}" dt="2026-10-19T14:40:01.048" v="6" actId="47"/>
        <pc:sldMkLst>
          <pc:docMk/>
          <pc:sldMk cId="3669168756" sldId="270"/>
        </pc:sldMkLst>
      </pc:sldChg>
      <pc:sldChg chg="del">
        <pc:chgData name="Sarah Latimer" userId="23af7e34-338c-467e-9bf6-379bc769e297" providerId="ADAL" clId="{E19C1E60-5CE1-4828-A734-10005F81D5ED}" dt="2026-10-19T14:40:01.048" v="6" actId="47"/>
        <pc:sldMkLst>
          <pc:docMk/>
          <pc:sldMk cId="176002984" sldId="271"/>
        </pc:sldMkLst>
      </pc:sldChg>
      <pc:sldChg chg="del">
        <pc:chgData name="Sarah Latimer" userId="23af7e34-338c-467e-9bf6-379bc769e297" providerId="ADAL" clId="{E19C1E60-5CE1-4828-A734-10005F81D5ED}" dt="2026-10-19T14:40:01.048" v="6" actId="47"/>
        <pc:sldMkLst>
          <pc:docMk/>
          <pc:sldMk cId="108574400" sldId="272"/>
        </pc:sldMkLst>
      </pc:sldChg>
      <pc:sldChg chg="del">
        <pc:chgData name="Sarah Latimer" userId="23af7e34-338c-467e-9bf6-379bc769e297" providerId="ADAL" clId="{E19C1E60-5CE1-4828-A734-10005F81D5ED}" dt="2026-10-19T14:40:01.048" v="6" actId="47"/>
        <pc:sldMkLst>
          <pc:docMk/>
          <pc:sldMk cId="318279058" sldId="273"/>
        </pc:sldMkLst>
      </pc:sldChg>
      <pc:sldChg chg="add del">
        <pc:chgData name="Sarah Latimer" userId="23af7e34-338c-467e-9bf6-379bc769e297" providerId="ADAL" clId="{E19C1E60-5CE1-4828-A734-10005F81D5ED}" dt="2026-10-19T10:19:23.874" v="2"/>
        <pc:sldMkLst>
          <pc:docMk/>
          <pc:sldMk cId="2164432459" sldId="349"/>
        </pc:sldMkLst>
      </pc:sldChg>
      <pc:sldChg chg="add">
        <pc:chgData name="Sarah Latimer" userId="23af7e34-338c-467e-9bf6-379bc769e297" providerId="ADAL" clId="{E19C1E60-5CE1-4828-A734-10005F81D5ED}" dt="2026-10-19T14:39:14.342" v="3"/>
        <pc:sldMkLst>
          <pc:docMk/>
          <pc:sldMk cId="2611183348" sldId="350"/>
        </pc:sldMkLst>
      </pc:sldChg>
      <pc:sldChg chg="add">
        <pc:chgData name="Sarah Latimer" userId="23af7e34-338c-467e-9bf6-379bc769e297" providerId="ADAL" clId="{E19C1E60-5CE1-4828-A734-10005F81D5ED}" dt="2026-10-19T14:39:14.342" v="3"/>
        <pc:sldMkLst>
          <pc:docMk/>
          <pc:sldMk cId="892717816" sldId="351"/>
        </pc:sldMkLst>
      </pc:sldChg>
      <pc:sldChg chg="add">
        <pc:chgData name="Sarah Latimer" userId="23af7e34-338c-467e-9bf6-379bc769e297" providerId="ADAL" clId="{E19C1E60-5CE1-4828-A734-10005F81D5ED}" dt="2026-10-19T14:39:14.342" v="3"/>
        <pc:sldMkLst>
          <pc:docMk/>
          <pc:sldMk cId="2441147332" sldId="352"/>
        </pc:sldMkLst>
      </pc:sldChg>
      <pc:sldChg chg="add">
        <pc:chgData name="Sarah Latimer" userId="23af7e34-338c-467e-9bf6-379bc769e297" providerId="ADAL" clId="{E19C1E60-5CE1-4828-A734-10005F81D5ED}" dt="2026-10-19T14:39:14.342" v="3"/>
        <pc:sldMkLst>
          <pc:docMk/>
          <pc:sldMk cId="1095166035" sldId="353"/>
        </pc:sldMkLst>
      </pc:sldChg>
      <pc:sldChg chg="add">
        <pc:chgData name="Sarah Latimer" userId="23af7e34-338c-467e-9bf6-379bc769e297" providerId="ADAL" clId="{E19C1E60-5CE1-4828-A734-10005F81D5ED}" dt="2026-10-19T14:39:14.342" v="3"/>
        <pc:sldMkLst>
          <pc:docMk/>
          <pc:sldMk cId="622638020" sldId="354"/>
        </pc:sldMkLst>
      </pc:sldChg>
      <pc:sldChg chg="add">
        <pc:chgData name="Sarah Latimer" userId="23af7e34-338c-467e-9bf6-379bc769e297" providerId="ADAL" clId="{E19C1E60-5CE1-4828-A734-10005F81D5ED}" dt="2026-10-19T14:39:14.342" v="3"/>
        <pc:sldMkLst>
          <pc:docMk/>
          <pc:sldMk cId="3530839924" sldId="355"/>
        </pc:sldMkLst>
      </pc:sldChg>
      <pc:sldChg chg="add">
        <pc:chgData name="Sarah Latimer" userId="23af7e34-338c-467e-9bf6-379bc769e297" providerId="ADAL" clId="{E19C1E60-5CE1-4828-A734-10005F81D5ED}" dt="2026-10-19T14:39:14.342" v="3"/>
        <pc:sldMkLst>
          <pc:docMk/>
          <pc:sldMk cId="89161026" sldId="356"/>
        </pc:sldMkLst>
      </pc:sldChg>
      <pc:sldChg chg="add">
        <pc:chgData name="Sarah Latimer" userId="23af7e34-338c-467e-9bf6-379bc769e297" providerId="ADAL" clId="{E19C1E60-5CE1-4828-A734-10005F81D5ED}" dt="2026-10-19T14:39:14.342" v="3"/>
        <pc:sldMkLst>
          <pc:docMk/>
          <pc:sldMk cId="385715013" sldId="357"/>
        </pc:sldMkLst>
      </pc:sldChg>
      <pc:sldChg chg="add">
        <pc:chgData name="Sarah Latimer" userId="23af7e34-338c-467e-9bf6-379bc769e297" providerId="ADAL" clId="{E19C1E60-5CE1-4828-A734-10005F81D5ED}" dt="2026-10-19T14:39:14.342" v="3"/>
        <pc:sldMkLst>
          <pc:docMk/>
          <pc:sldMk cId="709217922" sldId="358"/>
        </pc:sldMkLst>
      </pc:sldChg>
      <pc:sldChg chg="add">
        <pc:chgData name="Sarah Latimer" userId="23af7e34-338c-467e-9bf6-379bc769e297" providerId="ADAL" clId="{E19C1E60-5CE1-4828-A734-10005F81D5ED}" dt="2026-10-19T14:39:14.342" v="3"/>
        <pc:sldMkLst>
          <pc:docMk/>
          <pc:sldMk cId="3261032015" sldId="359"/>
        </pc:sldMkLst>
      </pc:sldChg>
      <pc:sldChg chg="add">
        <pc:chgData name="Sarah Latimer" userId="23af7e34-338c-467e-9bf6-379bc769e297" providerId="ADAL" clId="{E19C1E60-5CE1-4828-A734-10005F81D5ED}" dt="2026-10-19T14:39:14.342" v="3"/>
        <pc:sldMkLst>
          <pc:docMk/>
          <pc:sldMk cId="1336825181" sldId="360"/>
        </pc:sldMkLst>
      </pc:sldChg>
      <pc:sldChg chg="add">
        <pc:chgData name="Sarah Latimer" userId="23af7e34-338c-467e-9bf6-379bc769e297" providerId="ADAL" clId="{E19C1E60-5CE1-4828-A734-10005F81D5ED}" dt="2026-10-19T14:39:14.342" v="3"/>
        <pc:sldMkLst>
          <pc:docMk/>
          <pc:sldMk cId="3590727663" sldId="361"/>
        </pc:sldMkLst>
      </pc:sldChg>
      <pc:sldChg chg="add">
        <pc:chgData name="Sarah Latimer" userId="23af7e34-338c-467e-9bf6-379bc769e297" providerId="ADAL" clId="{E19C1E60-5CE1-4828-A734-10005F81D5ED}" dt="2026-10-19T14:39:14.342" v="3"/>
        <pc:sldMkLst>
          <pc:docMk/>
          <pc:sldMk cId="746795068" sldId="362"/>
        </pc:sldMkLst>
      </pc:sldChg>
      <pc:sldChg chg="add">
        <pc:chgData name="Sarah Latimer" userId="23af7e34-338c-467e-9bf6-379bc769e297" providerId="ADAL" clId="{E19C1E60-5CE1-4828-A734-10005F81D5ED}" dt="2026-10-19T14:39:14.342" v="3"/>
        <pc:sldMkLst>
          <pc:docMk/>
          <pc:sldMk cId="2454070692" sldId="363"/>
        </pc:sldMkLst>
      </pc:sldChg>
      <pc:sldChg chg="add">
        <pc:chgData name="Sarah Latimer" userId="23af7e34-338c-467e-9bf6-379bc769e297" providerId="ADAL" clId="{E19C1E60-5CE1-4828-A734-10005F81D5ED}" dt="2026-10-19T14:39:14.342" v="3"/>
        <pc:sldMkLst>
          <pc:docMk/>
          <pc:sldMk cId="2384369952" sldId="364"/>
        </pc:sldMkLst>
      </pc:sldChg>
      <pc:sldChg chg="add">
        <pc:chgData name="Sarah Latimer" userId="23af7e34-338c-467e-9bf6-379bc769e297" providerId="ADAL" clId="{E19C1E60-5CE1-4828-A734-10005F81D5ED}" dt="2026-10-19T14:39:14.342" v="3"/>
        <pc:sldMkLst>
          <pc:docMk/>
          <pc:sldMk cId="2002084465" sldId="365"/>
        </pc:sldMkLst>
      </pc:sldChg>
      <pc:sldChg chg="add">
        <pc:chgData name="Sarah Latimer" userId="23af7e34-338c-467e-9bf6-379bc769e297" providerId="ADAL" clId="{E19C1E60-5CE1-4828-A734-10005F81D5ED}" dt="2026-10-19T14:39:14.342" v="3"/>
        <pc:sldMkLst>
          <pc:docMk/>
          <pc:sldMk cId="2727093106" sldId="366"/>
        </pc:sldMkLst>
      </pc:sldChg>
      <pc:sldChg chg="add">
        <pc:chgData name="Sarah Latimer" userId="23af7e34-338c-467e-9bf6-379bc769e297" providerId="ADAL" clId="{E19C1E60-5CE1-4828-A734-10005F81D5ED}" dt="2026-10-19T14:39:14.342" v="3"/>
        <pc:sldMkLst>
          <pc:docMk/>
          <pc:sldMk cId="3363947517" sldId="3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E78182-168E-4EE7-BA7A-048DBCD7E240}" type="datetimeFigureOut">
              <a:t>10/19/2026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484E8D-0DF0-41A2-B13A-C63697BD0B04}" type="slidenum">
              <a:t>‹#›</a:t>
            </a:fld>
            <a:endParaRPr lang="en-GB"/>
          </a:p>
        </p:txBody>
      </p:sp>
    </p:spTree>
    <p:extLst>
      <p:ext uri="{BB962C8B-B14F-4D97-AF65-F5344CB8AC3E}">
        <p14:creationId xmlns:p14="http://schemas.microsoft.com/office/powerpoint/2010/main" val="335135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0:00–0:55</a:t>
            </a:r>
          </a:p>
          <a:p>
            <a:r>
              <a:rPr dirty="0"/>
              <a:t>Good afternoon. I am going to make this very practical. I will explain the problem we had at The Duston School, the four actions I took, and what changed.</a:t>
            </a:r>
          </a:p>
          <a:p>
            <a:endParaRPr dirty="0"/>
          </a:p>
          <a:p>
            <a:r>
              <a:rPr dirty="0"/>
              <a:t>My section focuses on two parts of Benchmark 4: 4.2, helping teachers show why their subject matters beyond school, and 4.4, helping pupils </a:t>
            </a:r>
            <a:r>
              <a:rPr dirty="0" err="1"/>
              <a:t>recognise</a:t>
            </a:r>
            <a:r>
              <a:rPr dirty="0"/>
              <a:t> the skills they develop through subjects. At the end, you will use the same process to plan one next step for your setting.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0:55–2:10</a:t>
            </a:r>
          </a:p>
          <a:p>
            <a:r>
              <a:t>First, this is what the two areas mean in plain language.</a:t>
            </a:r>
          </a:p>
          <a:p>
            <a:endParaRPr/>
          </a:p>
          <a:p>
            <a:r>
              <a:t>For 4.2, subject teachers help pupils understand where their knowledge is used, which routes the subject can lead to and why the learning matters beyond the classroom.</a:t>
            </a:r>
          </a:p>
          <a:p>
            <a:endParaRPr/>
          </a:p>
          <a:p>
            <a:r>
              <a:t>For 4.4, we are not inventing another vocabulary. As a School of Character, pupils already understand Respect, Resilience and Aspiration. We use that familiar language, name the specific skill being practised and connect it to future learning and work.</a:t>
            </a:r>
          </a:p>
          <a:p>
            <a:endParaRPr/>
          </a:p>
          <a:p>
            <a:r>
              <a:t>The difference is important. A scheme might mention a career, but stronger practice means the pupil understands the connection.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1:40–2:45</a:t>
            </a:r>
          </a:p>
          <a:p>
            <a:r>
              <a:t>Our reported score had been 100% under the previous framework. When I applied the updated criteria honestly, it fell to 15%. It then rose to 83% in March and 98% in July.</a:t>
            </a:r>
          </a:p>
          <a:p>
            <a:endParaRPr/>
          </a:p>
          <a:p>
            <a:r>
              <a:t>A major issue was missing evidence. Sociology, Psychology, Health and Social Care, Music and Media had not submitted audits at the point of the March report. That did not necessarily mean careers was absent, but under an evidence-only approach I could not count it. No audit meant no evidence, and that affected the whole-school Benchmark score.</a:t>
            </a:r>
          </a:p>
          <a:p>
            <a:endParaRPr/>
          </a:p>
          <a:p>
            <a:r>
              <a:t>That changed the conversation. I was not asking for paperwork for its own sake. I needed every subject to show what pupils experienced, where the gaps were and what needed to improve.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2:45–4:00</a:t>
            </a:r>
          </a:p>
          <a:p>
            <a:r>
              <a:t>I used four linked actions. First, I created an evidence-only baseline. Second, I made the gaps visible without blaming subjects for work that had not yet been captured. Third, I gave tailored feedback: what was strong, what was missing, examples they could use and precise next steps.</a:t>
            </a:r>
          </a:p>
          <a:p>
            <a:endParaRPr/>
          </a:p>
          <a:p>
            <a:r>
              <a:t>The fourth action was crucial. I moved this from a Careers Leader task into shared curriculum ownership. Subject leaders began comparing practice, giving one another guidance and sharing practical tips. Follow-up happened through curriculum discussions, CPD, schemes and review rather than through a one-off audit.</a:t>
            </a:r>
          </a:p>
          <a:p>
            <a:endParaRPr/>
          </a:p>
          <a:p>
            <a:r>
              <a:t>I did not ask staff to create separate careers lessons. I helped them recognise and strengthen what belonged naturally in their subject.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4:20–5:50</a:t>
            </a:r>
          </a:p>
          <a:p>
            <a:r>
              <a:t>This is evidence from the feedback I actually gave subject leaders. I did not send a percentage on its own. I explained why the subject had received its judgement and what needed to change.</a:t>
            </a:r>
          </a:p>
          <a:p>
            <a:endParaRPr/>
          </a:p>
          <a:p>
            <a:r>
              <a:t>For Modern Foreign Languages, the March report said that links were regular but repetitive, the breadth of careers was limited, progression pathways were unclear and transferable skills were not explicit. The actions were equally specific: broaden careers beyond the obvious routes, embed skills language, show the pathway from GCSE to A Level and careers, and introduce real employer or workplace contexts.</a:t>
            </a:r>
          </a:p>
          <a:p>
            <a:endParaRPr/>
          </a:p>
          <a:p>
            <a:r>
              <a:t>After curriculum review, the subject score rose from 60% to 95%. The evidence included industry information, a wider range of careers, explicit progression routes, employer encounters, Languages Week and international opportunities.</a:t>
            </a:r>
          </a:p>
          <a:p>
            <a:endParaRPr/>
          </a:p>
          <a:p>
            <a:r>
              <a:t>By July, I was using the same repeatable structure in individual reports: an overall judgement, summary, strengths, areas for development, recommendations and an overall evaluation. That made the feedback actionable and made follow-up possible.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5:15–6:25</a:t>
            </a:r>
          </a:p>
          <a:p>
            <a:r>
              <a:t>Sociology and Psychology show why this process mattered. In March, they had not submitted an audit. That meant I had no evidence to include, so they were excluded from the analysis and the whole-school picture remained incomplete.</a:t>
            </a:r>
          </a:p>
          <a:p>
            <a:endParaRPr/>
          </a:p>
          <a:p>
            <a:r>
              <a:t>By July, their completed audit was judged Strong. It showed careers deliberately planned across Years 10 to 13, embedded in knowledge organisers, homework, curriculum content and discussion. It identified a broad range of pathways, made transferable skills explicit and showed progression from GCSE through A Level into higher education and employment.</a:t>
            </a:r>
          </a:p>
          <a:p>
            <a:endParaRPr/>
          </a:p>
          <a:p>
            <a:r>
              <a:t>This is not a story about creating activity from nothing. It is a story about making practice visible, coherent and capable of being reviewed and improved.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6:25–7:25</a:t>
            </a:r>
          </a:p>
          <a:p>
            <a:r>
              <a:t>The turning point was when this stopped being work that belonged only to me. I used subject evidence rather than a generic message. Leaders could see their own strengths and gaps. They then began working together, comparing audits, sharing examples and giving one another guidance and practical tips.</a:t>
            </a:r>
          </a:p>
          <a:p>
            <a:endParaRPr/>
          </a:p>
          <a:p>
            <a:r>
              <a:t>The message was constructive: careers is already happening; we need to make it consistent, visible and understood. Changes were built into normal curriculum work—schemes, knowledge organisers, homework, classroom discussion and employer links.</a:t>
            </a:r>
          </a:p>
          <a:p>
            <a:endParaRPr/>
          </a:p>
          <a:p>
            <a:r>
              <a:t>My role shifted from chasing evidence to creating the framework, feedback and follow-up that enabled curriculum leaders to solve the problem together.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7:25–8:30</a:t>
            </a:r>
          </a:p>
          <a:p>
            <a:r>
              <a:t>The results are measurable: Benchmark 4 moved from 15% to 83% and then 98%; MFL moved from 60% to 95%; and Sociology and Psychology moved from no submitted evidence to a Strong judgement.</a:t>
            </a:r>
          </a:p>
          <a:p>
            <a:endParaRPr/>
          </a:p>
          <a:p>
            <a:r>
              <a:t>The July Future Skills Questionnaire adds pupil evidence. Of valid responses, 77% of Year 7, 82% of Year 9 and 85% of Year 10 pupils said they knew at least a little about the skills employers need. However, across the eight skill self-assessment items, 23 to 33% of valid Year 7 to 10 responses still showed uncertainty. The bases vary because some questionnaires were blank or incomplete.</a:t>
            </a:r>
          </a:p>
          <a:p>
            <a:endParaRPr/>
          </a:p>
          <a:p>
            <a:r>
              <a:t>Ofsted independently reported that pupils gain the knowledge and skills needed for future learning. The FSQ now informs four actions: explicit skill teaching through our character language; targeted support for PP and SEND pupils; reflection after authentic curriculum and employer tasks; and repeat FSQ and pupil voice to test whether understanding improves.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8:30–10:00</a:t>
            </a:r>
          </a:p>
          <a:p>
            <a:r>
              <a:t>You are not being asked to copy the Duston approach. You are going to apply the same improvement process to one barrier in your own setting.</a:t>
            </a:r>
          </a:p>
          <a:p>
            <a:endParaRPr/>
          </a:p>
          <a:p>
            <a:r>
              <a:t>The worked example shows the expected level of detail. It identifies the barrier and evidence, the message colleagues need to hear, a small starting point in Year 9 English and the pupil evidence that would show whether it worked.</a:t>
            </a:r>
          </a:p>
          <a:p>
            <a:endParaRPr/>
          </a:p>
          <a:p>
            <a:r>
              <a:t>By the end, you should have one evidence-based priority, the right message for the people you need to influence, one subject or team in which to start, a first action and a measure of pupil impact. The final question is: what will be different for pupils as a result?</a:t>
            </a:r>
          </a:p>
          <a:p>
            <a:endParaRPr/>
          </a:p>
          <a:p>
            <a:r>
              <a:t>TIMEKEEPING DURING ACTIVITY: call 2, 4, 7 and 9 minutes. Stop at 10 minutes.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34A4-6E14-E91E-FCD3-C4BE505ADF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F4E1E9-866E-188E-EBFC-A5C7543FBC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CCED18-BB1C-9667-7161-64D61D33B317}"/>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F4F4C65F-D559-BBBC-23C9-57A72C59DD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2A1E61-7F60-9071-E03B-DE6007E5DAA4}"/>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2838000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21FC-B044-1518-F8B1-4C0EABE538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ECAF41-920A-C29C-6740-2DA61A5C86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FED058-2706-5369-4769-29DE9625DC0F}"/>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93615A4F-FC31-6F9B-8710-4F1F8AE4C5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AE77C8-106D-148B-5128-89E33D18B775}"/>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854211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0DD35-BBE0-B9C9-A72D-50D5586618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756FC4-89B6-58F2-4B53-2297FDA721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0BFED1-E1DD-32CA-24FE-B4AF1B3C695E}"/>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391C1170-E4A1-3E41-EEA7-CB7621315C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D1F0D8-1235-CD78-6AA1-4B686E0E9E5F}"/>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815839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365D-F427-ADD1-B022-7DCD30F8CD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450AAE-E04F-8677-BB26-30F5E62C6E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FE6963-FD19-CAEA-8A44-EEF2B07682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24A64BF-D4CE-B522-C929-7890558ADEEB}"/>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6" name="Footer Placeholder 5">
            <a:extLst>
              <a:ext uri="{FF2B5EF4-FFF2-40B4-BE49-F238E27FC236}">
                <a16:creationId xmlns:a16="http://schemas.microsoft.com/office/drawing/2014/main" id="{3FC98518-F29C-CA6F-0E8C-762B6595B0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830503-D647-5066-7842-3763CA21E8AD}"/>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77333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65D1-343F-F135-2BAF-930E6F182F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97B930-F260-ADEA-06E3-E17208FDE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31757F-1B28-EC75-12EA-927D4F03AB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0703B77-1382-AF2F-4B84-A4FA1909A2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0B5510-32A8-39B0-9F54-0687339D3E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5287DB-57E9-DCCF-09EB-3C761D84FDDF}"/>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8" name="Footer Placeholder 7">
            <a:extLst>
              <a:ext uri="{FF2B5EF4-FFF2-40B4-BE49-F238E27FC236}">
                <a16:creationId xmlns:a16="http://schemas.microsoft.com/office/drawing/2014/main" id="{788C70C1-BDC4-99C2-1FE1-98BF7D4580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2583D74-A78F-8A0A-1193-FA1F21C2F8EE}"/>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126037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21DA-F2EF-230A-C7E7-8D5FF15291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9EDC683-8205-5ABD-6D2B-B6C008D41FA7}"/>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4" name="Footer Placeholder 3">
            <a:extLst>
              <a:ext uri="{FF2B5EF4-FFF2-40B4-BE49-F238E27FC236}">
                <a16:creationId xmlns:a16="http://schemas.microsoft.com/office/drawing/2014/main" id="{937A2E33-04BC-6459-33D7-E53529A824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1ACAF3-B8F7-3B35-767D-933BC83BA5C4}"/>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931566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206F80-F950-728E-B30D-CB15D63614F5}"/>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3" name="Footer Placeholder 2">
            <a:extLst>
              <a:ext uri="{FF2B5EF4-FFF2-40B4-BE49-F238E27FC236}">
                <a16:creationId xmlns:a16="http://schemas.microsoft.com/office/drawing/2014/main" id="{45D69336-59DC-9C37-D8C1-00CDA2003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BB95F4-295D-4070-2CE2-6BF23A7F32C6}"/>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28071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F5C2-7FEB-7F0C-02E8-BFFE02E20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6A4D33-9845-ED7B-A6F6-AF98479BF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D1621E-36B8-7318-D4E6-37C5E3911C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E59732-CEB1-FA7D-B14B-F904CCB54F7E}"/>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6" name="Footer Placeholder 5">
            <a:extLst>
              <a:ext uri="{FF2B5EF4-FFF2-40B4-BE49-F238E27FC236}">
                <a16:creationId xmlns:a16="http://schemas.microsoft.com/office/drawing/2014/main" id="{5B5794B1-4BFC-CFD2-0BAD-3D254972D4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A3D6EC-D45D-C9E6-CEF3-4DF4EC9D7D38}"/>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137303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4495-8AF4-E155-65B8-506F1D0B0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448877F-BD20-CC58-6EF2-5C5B541800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F2B05C6-845B-41B4-B29D-575FCB3FE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B79A1-E316-9BF6-1930-838970802BF5}"/>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6" name="Footer Placeholder 5">
            <a:extLst>
              <a:ext uri="{FF2B5EF4-FFF2-40B4-BE49-F238E27FC236}">
                <a16:creationId xmlns:a16="http://schemas.microsoft.com/office/drawing/2014/main" id="{18D7F049-3382-A666-3F00-D900BA622D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0EDD90-9817-008D-7818-FB96595ECB2E}"/>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917963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05944-9115-854B-F0B9-FFDB5AA968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41AE0A-844A-42E0-8B32-EDEB51B7E5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AEC286-7CC5-2B4F-1F87-59B68490BCB5}"/>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CAAA2F0F-9ACA-1BFF-C8EA-D7A10B3FBF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37FC7B-EE38-0D69-FFC5-385E6E4236F4}"/>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266958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9E34D8-637C-4CCB-DCE5-9E733F51D0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5CF77B-3CAA-3647-AD6D-9F261CF80B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0991FC-E465-929A-BEC0-1DA89513092E}"/>
              </a:ext>
            </a:extLst>
          </p:cNvPr>
          <p:cNvSpPr>
            <a:spLocks noGrp="1"/>
          </p:cNvSpPr>
          <p:nvPr>
            <p:ph type="dt" sz="half" idx="10"/>
          </p:nvPr>
        </p:nvSpPr>
        <p:spPr/>
        <p:txBody>
          <a:body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1F29A46B-817E-2872-0BAF-34FBEF4801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ACC72-6667-3BDA-EFB1-CCBED16AA27D}"/>
              </a:ext>
            </a:extLst>
          </p:cNvPr>
          <p:cNvSpPr>
            <a:spLocks noGrp="1"/>
          </p:cNvSpPr>
          <p:nvPr>
            <p:ph type="sldNum" sz="quarter" idx="12"/>
          </p:nvPr>
        </p:nvSpPr>
        <p:spPr/>
        <p:txBody>
          <a:bodyPr/>
          <a:lstStyle/>
          <a:p>
            <a:fld id="{8D89309F-A65A-46A8-8DD6-514C8AEEBCC5}" type="slidenum">
              <a:rPr lang="en-GB" smtClean="0"/>
              <a:t>‹#›</a:t>
            </a:fld>
            <a:endParaRPr lang="en-GB"/>
          </a:p>
        </p:txBody>
      </p:sp>
    </p:spTree>
    <p:extLst>
      <p:ext uri="{BB962C8B-B14F-4D97-AF65-F5344CB8AC3E}">
        <p14:creationId xmlns:p14="http://schemas.microsoft.com/office/powerpoint/2010/main" val="3835871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2458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0232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730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3932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177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3754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8411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6782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4515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0042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1984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36128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72806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99388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7654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0565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3656003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6948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3493776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4354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2908853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46877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8882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629443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0168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69807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61126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143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533AF-7D0C-A8A2-E49D-04E3C0CD2C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9255DC-7885-34C3-427C-4772EB4B8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962D52-C088-7101-1DFC-5BC2E82C5D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540794-F6F2-463E-839A-5EDE17BFC0AE}" type="datetimeFigureOut">
              <a:rPr lang="en-GB" smtClean="0"/>
              <a:t>19/10/2026</a:t>
            </a:fld>
            <a:endParaRPr lang="en-GB"/>
          </a:p>
        </p:txBody>
      </p:sp>
      <p:sp>
        <p:nvSpPr>
          <p:cNvPr id="5" name="Footer Placeholder 4">
            <a:extLst>
              <a:ext uri="{FF2B5EF4-FFF2-40B4-BE49-F238E27FC236}">
                <a16:creationId xmlns:a16="http://schemas.microsoft.com/office/drawing/2014/main" id="{76C8DE87-92C4-C255-1650-7A64E5D435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372F03B-656D-445D-6E8C-649BD8189B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89309F-A65A-46A8-8DD6-514C8AEEBCC5}" type="slidenum">
              <a:rPr lang="en-GB" smtClean="0"/>
              <a:t>‹#›</a:t>
            </a:fld>
            <a:endParaRPr lang="en-GB"/>
          </a:p>
        </p:txBody>
      </p:sp>
    </p:spTree>
    <p:extLst>
      <p:ext uri="{BB962C8B-B14F-4D97-AF65-F5344CB8AC3E}">
        <p14:creationId xmlns:p14="http://schemas.microsoft.com/office/powerpoint/2010/main" val="3960100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725173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careershub.southmidlands.org.uk/schools-colleges/gatsby-benchmarks/benchmark-4/"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2.xml"/><Relationship Id="rId4" Type="http://schemas.openxmlformats.org/officeDocument/2006/relationships/hyperlink" Target="https://forms.cloud.microsoft/Pages/ResponsePage.aspx?id=9rFq2WDmUE2ez1oK8hIXlwE1PMMgFclCoankRUxGlqhUMkNKVTA3WEFaNEVXM0hOMVRZSldQMTBGUS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3CB67864-D98B-F76E-9929-DC8457863287}"/>
              </a:ext>
            </a:extLst>
          </p:cNvPr>
          <p:cNvSpPr txBox="1"/>
          <p:nvPr/>
        </p:nvSpPr>
        <p:spPr>
          <a:xfrm>
            <a:off x="1675409" y="2269903"/>
            <a:ext cx="8844918" cy="126188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a:latin typeface="Lato"/>
                <a:ea typeface="Lato"/>
                <a:cs typeface="Lato"/>
              </a:rPr>
              <a:t>Gatsby Benchmark 4: </a:t>
            </a:r>
            <a:endParaRPr lang="en-US" sz="3600">
              <a:ea typeface="Calibri"/>
              <a:cs typeface="Calibri"/>
            </a:endParaRPr>
          </a:p>
          <a:p>
            <a:r>
              <a:rPr lang="en-GB" sz="4000">
                <a:latin typeface="Lato"/>
                <a:ea typeface="Lato"/>
                <a:cs typeface="Lato"/>
              </a:rPr>
              <a:t>Embedding Careers in the Curriculum </a:t>
            </a:r>
            <a:endParaRPr lang="en-GB"/>
          </a:p>
        </p:txBody>
      </p:sp>
    </p:spTree>
    <p:extLst>
      <p:ext uri="{BB962C8B-B14F-4D97-AF65-F5344CB8AC3E}">
        <p14:creationId xmlns:p14="http://schemas.microsoft.com/office/powerpoint/2010/main" val="251943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D1E-4EE8-716C-240A-FD37626C8A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8ED078-F9A1-2A6F-F085-AABB87506535}"/>
              </a:ext>
            </a:extLst>
          </p:cNvPr>
          <p:cNvSpPr>
            <a:spLocks noGrp="1"/>
          </p:cNvSpPr>
          <p:nvPr>
            <p:ph idx="1"/>
          </p:nvPr>
        </p:nvSpPr>
        <p:spPr/>
        <p:txBody>
          <a:bodyPr vert="horz" lIns="91440" tIns="45720" rIns="91440" bIns="45720" rtlCol="0" anchor="t">
            <a:normAutofit/>
          </a:bodyPr>
          <a:lstStyle/>
          <a:p>
            <a:pPr marL="0" indent="0">
              <a:buNone/>
            </a:pPr>
            <a:endParaRPr lang="en-GB"/>
          </a:p>
        </p:txBody>
      </p:sp>
      <p:sp>
        <p:nvSpPr>
          <p:cNvPr id="4" name="TextBox 1">
            <a:extLst>
              <a:ext uri="{FF2B5EF4-FFF2-40B4-BE49-F238E27FC236}">
                <a16:creationId xmlns:a16="http://schemas.microsoft.com/office/drawing/2014/main" id="{15629F21-EE5F-9305-FBE3-D4D9419CBBE6}"/>
              </a:ext>
            </a:extLst>
          </p:cNvPr>
          <p:cNvSpPr txBox="1"/>
          <p:nvPr/>
        </p:nvSpPr>
        <p:spPr>
          <a:xfrm>
            <a:off x="835255" y="335595"/>
            <a:ext cx="8844918" cy="16312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b="1" dirty="0">
                <a:latin typeface="Lato"/>
                <a:ea typeface="Lato"/>
                <a:cs typeface="Lato"/>
              </a:rPr>
              <a:t>Careers Impact Maturity </a:t>
            </a:r>
            <a:r>
              <a:rPr lang="en-GB" sz="3600" b="1">
                <a:latin typeface="Lato"/>
                <a:ea typeface="Lato"/>
                <a:cs typeface="Lato"/>
              </a:rPr>
              <a:t>Model </a:t>
            </a:r>
            <a:endParaRPr lang="en-GB" sz="3600" b="1" dirty="0">
              <a:latin typeface="Lato"/>
              <a:ea typeface="Lato"/>
              <a:cs typeface="Lato"/>
            </a:endParaRPr>
          </a:p>
          <a:p>
            <a:r>
              <a:rPr lang="en-GB" sz="3200">
                <a:latin typeface="Lato"/>
                <a:ea typeface="Lato"/>
                <a:cs typeface="Lato"/>
              </a:rPr>
              <a:t>Theme 4 </a:t>
            </a:r>
            <a:endParaRPr lang="en-GB" sz="3200">
              <a:latin typeface="Aptos" panose="02110004020202020204"/>
              <a:ea typeface="Lato"/>
              <a:cs typeface="Lato"/>
            </a:endParaRPr>
          </a:p>
          <a:p>
            <a:r>
              <a:rPr lang="en-GB" sz="2800">
                <a:latin typeface="Lato"/>
                <a:ea typeface="Lato"/>
                <a:cs typeface="Lato"/>
              </a:rPr>
              <a:t>Linking curriculum learning to careers</a:t>
            </a:r>
          </a:p>
        </p:txBody>
      </p:sp>
      <p:sp>
        <p:nvSpPr>
          <p:cNvPr id="5" name="TextBox 4">
            <a:extLst>
              <a:ext uri="{FF2B5EF4-FFF2-40B4-BE49-F238E27FC236}">
                <a16:creationId xmlns:a16="http://schemas.microsoft.com/office/drawing/2014/main" id="{D9519F24-0B9F-8A4D-1D4A-6ED2B2EF0884}"/>
              </a:ext>
            </a:extLst>
          </p:cNvPr>
          <p:cNvSpPr txBox="1"/>
          <p:nvPr/>
        </p:nvSpPr>
        <p:spPr>
          <a:xfrm>
            <a:off x="834572" y="2509762"/>
            <a:ext cx="10365618"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i="0" baseline="0">
                <a:solidFill>
                  <a:schemeClr val="accent4">
                    <a:lumMod val="25000"/>
                  </a:schemeClr>
                </a:solidFill>
                <a:latin typeface="Lato"/>
              </a:rPr>
              <a:t>4.2 </a:t>
            </a:r>
            <a:r>
              <a:rPr lang="en-GB" sz="2400" b="0" i="0" u="none" strike="noStrike" baseline="0">
                <a:solidFill>
                  <a:schemeClr val="accent4">
                    <a:lumMod val="25000"/>
                  </a:schemeClr>
                </a:solidFill>
                <a:latin typeface="Lato"/>
              </a:rPr>
              <a:t>Staff highlighting the relevance of their subjects and making links from the curriculum</a:t>
            </a:r>
            <a:r>
              <a:rPr lang="en-GB" sz="2400" dirty="0">
                <a:solidFill>
                  <a:schemeClr val="bg2"/>
                </a:solidFill>
                <a:latin typeface="Lato"/>
              </a:rPr>
              <a:t> </a:t>
            </a:r>
            <a:endParaRPr lang="en-GB" sz="2400" b="1">
              <a:solidFill>
                <a:schemeClr val="bg2"/>
              </a:solidFill>
              <a:latin typeface="Lato"/>
              <a:ea typeface="Lato"/>
              <a:cs typeface="Lato"/>
            </a:endParaRPr>
          </a:p>
          <a:p>
            <a:endParaRPr lang="en-GB" sz="2400" dirty="0">
              <a:solidFill>
                <a:schemeClr val="bg2"/>
              </a:solidFill>
              <a:latin typeface="Lato"/>
              <a:ea typeface="Lato"/>
              <a:cs typeface="Lato"/>
            </a:endParaRPr>
          </a:p>
          <a:p>
            <a:r>
              <a:rPr lang="en-GB" sz="2400" b="1">
                <a:solidFill>
                  <a:schemeClr val="accent4">
                    <a:lumMod val="25000"/>
                  </a:schemeClr>
                </a:solidFill>
                <a:latin typeface="Lato"/>
                <a:ea typeface="Lato"/>
                <a:cs typeface="Lato"/>
              </a:rPr>
              <a:t>4.4</a:t>
            </a:r>
            <a:r>
              <a:rPr lang="en-GB" sz="2400">
                <a:solidFill>
                  <a:schemeClr val="accent4">
                    <a:lumMod val="25000"/>
                  </a:schemeClr>
                </a:solidFill>
                <a:latin typeface="Lato"/>
                <a:ea typeface="Lato"/>
                <a:cs typeface="Lato"/>
              </a:rPr>
              <a:t> Learner skills development </a:t>
            </a:r>
          </a:p>
          <a:p>
            <a:pPr algn="ctr"/>
            <a:endParaRPr lang="en-GB">
              <a:ea typeface="Calibri" panose="020F0502020204030204"/>
              <a:cs typeface="Calibri" panose="020F0502020204030204"/>
            </a:endParaRPr>
          </a:p>
        </p:txBody>
      </p:sp>
    </p:spTree>
    <p:extLst>
      <p:ext uri="{BB962C8B-B14F-4D97-AF65-F5344CB8AC3E}">
        <p14:creationId xmlns:p14="http://schemas.microsoft.com/office/powerpoint/2010/main" val="3531891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B157EC-B486-4C5E-B33C-4D9A5632F665}"/>
              </a:ext>
            </a:extLst>
          </p:cNvPr>
          <p:cNvPicPr>
            <a:picLocks noChangeAspect="1"/>
          </p:cNvPicPr>
          <p:nvPr/>
        </p:nvPicPr>
        <p:blipFill>
          <a:blip r:embed="rId3"/>
          <a:stretch/>
        </p:blipFill>
        <p:spPr>
          <a:xfrm>
            <a:off x="8334375" y="114300"/>
            <a:ext cx="3619500" cy="723900"/>
          </a:xfrm>
          <a:prstGeom prst="rect">
            <a:avLst/>
          </a:prstGeom>
        </p:spPr>
      </p:pic>
      <p:pic>
        <p:nvPicPr>
          <p:cNvPr id="2" name="Picture 1">
            <a:extLst>
              <a:ext uri="{FF2B5EF4-FFF2-40B4-BE49-F238E27FC236}">
                <a16:creationId xmlns:a16="http://schemas.microsoft.com/office/drawing/2014/main" id="{D3EFE7FC-2691-4E36-8F21-9DA53B6E41E3}"/>
              </a:ext>
            </a:extLst>
          </p:cNvPr>
          <p:cNvPicPr>
            <a:picLocks noChangeAspect="1"/>
          </p:cNvPicPr>
          <p:nvPr/>
        </p:nvPicPr>
        <p:blipFill>
          <a:blip r:embed="rId4"/>
          <a:stretch/>
        </p:blipFill>
        <p:spPr>
          <a:xfrm>
            <a:off x="47625" y="6115050"/>
            <a:ext cx="647700" cy="647700"/>
          </a:xfrm>
          <a:prstGeom prst="rect">
            <a:avLst/>
          </a:prstGeom>
        </p:spPr>
      </p:pic>
      <p:sp>
        <p:nvSpPr>
          <p:cNvPr id="3" name="template-accent">
            <a:extLst>
              <a:ext uri="{FF2B5EF4-FFF2-40B4-BE49-F238E27FC236}">
                <a16:creationId xmlns:a16="http://schemas.microsoft.com/office/drawing/2014/main" id="{79F0FC34-E3FC-45EF-ACC8-8589F20A4993}"/>
              </a:ext>
            </a:extLst>
          </p:cNvPr>
          <p:cNvSpPr>
            <a:spLocks noGrp="1"/>
          </p:cNvSpPr>
          <p:nvPr/>
        </p:nvSpPr>
        <p:spPr>
          <a:xfrm>
            <a:off x="0" y="0"/>
            <a:ext cx="266700" cy="6858000"/>
          </a:xfrm>
          <a:prstGeom prst="rect">
            <a:avLst/>
          </a:prstGeom>
          <a:solidFill>
            <a:srgbClr val="005654"/>
          </a:solidFill>
          <a:ln w="0">
            <a:noFill/>
            <a:prstDash val="solid"/>
          </a:ln>
        </p:spPr>
        <p:txBody>
          <a:bodyPr/>
          <a:lstStyle/>
          <a:p>
            <a:endParaRPr lang="en-GB"/>
          </a:p>
        </p:txBody>
      </p:sp>
      <p:sp>
        <p:nvSpPr>
          <p:cNvPr id="4" name="label-72-105">
            <a:extLst>
              <a:ext uri="{FF2B5EF4-FFF2-40B4-BE49-F238E27FC236}">
                <a16:creationId xmlns:a16="http://schemas.microsoft.com/office/drawing/2014/main" id="{3921981A-987F-457B-86C0-92A530A4684D}"/>
              </a:ext>
            </a:extLst>
          </p:cNvPr>
          <p:cNvSpPr>
            <a:spLocks noGrp="1"/>
          </p:cNvSpPr>
          <p:nvPr/>
        </p:nvSpPr>
        <p:spPr>
          <a:xfrm>
            <a:off x="685800" y="1000125"/>
            <a:ext cx="2952750" cy="266700"/>
          </a:xfrm>
          <a:prstGeom prst="rect">
            <a:avLst/>
          </a:prstGeom>
          <a:noFill/>
          <a:ln w="0">
            <a:noFill/>
            <a:prstDash val="solid"/>
          </a:ln>
        </p:spPr>
        <p:txBody>
          <a:bodyPr/>
          <a:lstStyle>
            <a:defPPr algn="l">
              <a:defRPr sz="1125" b="1">
                <a:solidFill>
                  <a:srgbClr val="005654"/>
                </a:solidFill>
                <a:latin typeface="Arial"/>
                <a:ea typeface="Arial"/>
                <a:cs typeface="Arial"/>
              </a:defRPr>
            </a:defPPr>
          </a:lstStyle>
          <a:p>
            <a:pPr algn="l">
              <a:defRPr sz="1125" b="1">
                <a:solidFill>
                  <a:srgbClr val="005654"/>
                </a:solidFill>
                <a:latin typeface="Arial"/>
                <a:ea typeface="Arial"/>
                <a:cs typeface="Arial"/>
              </a:defRPr>
            </a:pPr>
            <a:r>
              <a:rPr sz="1125" b="1">
                <a:solidFill>
                  <a:srgbClr val="005654"/>
                </a:solidFill>
                <a:latin typeface="Arial"/>
                <a:ea typeface="Arial"/>
                <a:cs typeface="Arial"/>
              </a:rPr>
              <a:t>GATSBY BENCHMARK 4</a:t>
            </a:r>
          </a:p>
        </p:txBody>
      </p:sp>
      <p:sp>
        <p:nvSpPr>
          <p:cNvPr id="5" name="cover-title">
            <a:extLst>
              <a:ext uri="{FF2B5EF4-FFF2-40B4-BE49-F238E27FC236}">
                <a16:creationId xmlns:a16="http://schemas.microsoft.com/office/drawing/2014/main" id="{564CE3F0-1A6D-422B-ACD3-4234CD45EFEA}"/>
              </a:ext>
            </a:extLst>
          </p:cNvPr>
          <p:cNvSpPr>
            <a:spLocks noGrp="1"/>
          </p:cNvSpPr>
          <p:nvPr/>
        </p:nvSpPr>
        <p:spPr>
          <a:xfrm>
            <a:off x="685800" y="1381125"/>
            <a:ext cx="7239000" cy="1162050"/>
          </a:xfrm>
          <a:prstGeom prst="rect">
            <a:avLst/>
          </a:prstGeom>
          <a:noFill/>
          <a:ln w="0">
            <a:noFill/>
            <a:prstDash val="solid"/>
          </a:ln>
        </p:spPr>
        <p:txBody>
          <a:bodyPr/>
          <a:lstStyle>
            <a:defPPr algn="l">
              <a:defRPr sz="3225" b="1">
                <a:solidFill>
                  <a:srgbClr val="005654"/>
                </a:solidFill>
                <a:latin typeface="Arial"/>
                <a:ea typeface="Arial"/>
                <a:cs typeface="Arial"/>
              </a:defRPr>
            </a:defPPr>
          </a:lstStyle>
          <a:p>
            <a:pPr algn="l">
              <a:defRPr sz="3225" b="1">
                <a:solidFill>
                  <a:srgbClr val="005654"/>
                </a:solidFill>
                <a:latin typeface="Arial"/>
                <a:ea typeface="Arial"/>
                <a:cs typeface="Arial"/>
              </a:defRPr>
            </a:pPr>
            <a:r>
              <a:rPr sz="3225" b="1">
                <a:solidFill>
                  <a:srgbClr val="005654"/>
                </a:solidFill>
                <a:latin typeface="Arial"/>
                <a:ea typeface="Arial"/>
                <a:cs typeface="Arial"/>
              </a:rPr>
              <a:t>How we made careers</a:t>
            </a:r>
          </a:p>
          <a:p>
            <a:pPr algn="l">
              <a:defRPr sz="3225" b="1">
                <a:solidFill>
                  <a:srgbClr val="005654"/>
                </a:solidFill>
                <a:latin typeface="Arial"/>
                <a:ea typeface="Arial"/>
                <a:cs typeface="Arial"/>
              </a:defRPr>
            </a:pPr>
            <a:r>
              <a:rPr sz="3225" b="1">
                <a:solidFill>
                  <a:srgbClr val="005654"/>
                </a:solidFill>
                <a:latin typeface="Arial"/>
                <a:ea typeface="Arial"/>
                <a:cs typeface="Arial"/>
              </a:rPr>
              <a:t>part of subject teaching</a:t>
            </a:r>
          </a:p>
        </p:txBody>
      </p:sp>
      <p:sp>
        <p:nvSpPr>
          <p:cNvPr id="6" name="cover-subtitle">
            <a:extLst>
              <a:ext uri="{FF2B5EF4-FFF2-40B4-BE49-F238E27FC236}">
                <a16:creationId xmlns:a16="http://schemas.microsoft.com/office/drawing/2014/main" id="{DF8F4EF0-4B07-4938-9E82-85F1FCAB524F}"/>
              </a:ext>
            </a:extLst>
          </p:cNvPr>
          <p:cNvSpPr>
            <a:spLocks noGrp="1"/>
          </p:cNvSpPr>
          <p:nvPr/>
        </p:nvSpPr>
        <p:spPr>
          <a:xfrm>
            <a:off x="685800" y="2714625"/>
            <a:ext cx="6858000" cy="400050"/>
          </a:xfrm>
          <a:prstGeom prst="rect">
            <a:avLst/>
          </a:prstGeom>
          <a:noFill/>
          <a:ln w="0">
            <a:noFill/>
            <a:prstDash val="solid"/>
          </a:ln>
        </p:spPr>
        <p:txBody>
          <a:bodyPr/>
          <a:lstStyle>
            <a:defPPr algn="l">
              <a:defRPr sz="1875" b="1">
                <a:solidFill>
                  <a:srgbClr val="00739A"/>
                </a:solidFill>
                <a:latin typeface="Arial"/>
                <a:ea typeface="Arial"/>
                <a:cs typeface="Arial"/>
              </a:defRPr>
            </a:defPPr>
          </a:lstStyle>
          <a:p>
            <a:pPr algn="l">
              <a:defRPr sz="1875" b="1">
                <a:solidFill>
                  <a:srgbClr val="00739A"/>
                </a:solidFill>
                <a:latin typeface="Arial"/>
                <a:ea typeface="Arial"/>
                <a:cs typeface="Arial"/>
              </a:defRPr>
            </a:pPr>
            <a:r>
              <a:rPr sz="1875" b="1">
                <a:solidFill>
                  <a:srgbClr val="00739A"/>
                </a:solidFill>
                <a:latin typeface="Arial"/>
                <a:ea typeface="Arial"/>
                <a:cs typeface="Arial"/>
              </a:rPr>
              <a:t>The Duston School approach to 4.2 and 4.4</a:t>
            </a:r>
          </a:p>
        </p:txBody>
      </p:sp>
      <p:sp>
        <p:nvSpPr>
          <p:cNvPr id="7" name="label-72-370">
            <a:extLst>
              <a:ext uri="{FF2B5EF4-FFF2-40B4-BE49-F238E27FC236}">
                <a16:creationId xmlns:a16="http://schemas.microsoft.com/office/drawing/2014/main" id="{7A6B0D6A-B3A2-4FC4-9EF9-BEFA1CEB31D9}"/>
              </a:ext>
            </a:extLst>
          </p:cNvPr>
          <p:cNvSpPr>
            <a:spLocks noGrp="1"/>
          </p:cNvSpPr>
          <p:nvPr/>
        </p:nvSpPr>
        <p:spPr>
          <a:xfrm>
            <a:off x="685800" y="3524250"/>
            <a:ext cx="4953000" cy="266700"/>
          </a:xfrm>
          <a:prstGeom prst="rect">
            <a:avLst/>
          </a:prstGeom>
          <a:noFill/>
          <a:ln w="0">
            <a:noFill/>
            <a:prstDash val="solid"/>
          </a:ln>
        </p:spPr>
        <p:txBody>
          <a:bodyPr/>
          <a:lstStyle>
            <a:defPPr algn="l">
              <a:defRPr sz="1125" b="1">
                <a:solidFill>
                  <a:srgbClr val="005654"/>
                </a:solidFill>
                <a:latin typeface="Arial"/>
                <a:ea typeface="Arial"/>
                <a:cs typeface="Arial"/>
              </a:defRPr>
            </a:defPPr>
          </a:lstStyle>
          <a:p>
            <a:pPr algn="l">
              <a:defRPr sz="1125" b="1">
                <a:solidFill>
                  <a:srgbClr val="005654"/>
                </a:solidFill>
                <a:latin typeface="Arial"/>
                <a:ea typeface="Arial"/>
                <a:cs typeface="Arial"/>
              </a:defRPr>
            </a:pPr>
            <a:r>
              <a:rPr sz="1125" b="1">
                <a:solidFill>
                  <a:srgbClr val="005654"/>
                </a:solidFill>
                <a:latin typeface="Arial"/>
                <a:ea typeface="Arial"/>
                <a:cs typeface="Arial"/>
              </a:rPr>
              <a:t>IN THE NEXT 10 MINUTES I WILL SHOW YOU</a:t>
            </a:r>
          </a:p>
        </p:txBody>
      </p:sp>
      <p:sp>
        <p:nvSpPr>
          <p:cNvPr id="8" name="route">
            <a:extLst>
              <a:ext uri="{FF2B5EF4-FFF2-40B4-BE49-F238E27FC236}">
                <a16:creationId xmlns:a16="http://schemas.microsoft.com/office/drawing/2014/main" id="{B8F32129-5971-40E0-AD8A-2C76ED72B893}"/>
              </a:ext>
            </a:extLst>
          </p:cNvPr>
          <p:cNvSpPr>
            <a:spLocks noGrp="1"/>
          </p:cNvSpPr>
          <p:nvPr/>
        </p:nvSpPr>
        <p:spPr>
          <a:xfrm>
            <a:off x="685800" y="3905250"/>
            <a:ext cx="7239000" cy="1143000"/>
          </a:xfrm>
          <a:prstGeom prst="rect">
            <a:avLst/>
          </a:prstGeom>
          <a:noFill/>
          <a:ln w="0">
            <a:noFill/>
            <a:prstDash val="solid"/>
          </a:ln>
        </p:spPr>
        <p:txBody>
          <a:bodyPr/>
          <a:lstStyle>
            <a:defPPr algn="l">
              <a:defRPr sz="1800" b="0">
                <a:solidFill>
                  <a:srgbClr val="073B4C"/>
                </a:solidFill>
                <a:latin typeface="Arial"/>
                <a:ea typeface="Arial"/>
                <a:cs typeface="Arial"/>
              </a:defRPr>
            </a:defPPr>
          </a:lstStyle>
          <a:p>
            <a:pPr algn="l">
              <a:defRPr sz="1800" b="0">
                <a:solidFill>
                  <a:srgbClr val="073B4C"/>
                </a:solidFill>
                <a:latin typeface="Arial"/>
                <a:ea typeface="Arial"/>
                <a:cs typeface="Arial"/>
              </a:defRPr>
            </a:pPr>
            <a:r>
              <a:rPr sz="1800" b="0">
                <a:solidFill>
                  <a:srgbClr val="073B4C"/>
                </a:solidFill>
                <a:latin typeface="Arial"/>
                <a:ea typeface="Arial"/>
                <a:cs typeface="Arial"/>
              </a:rPr>
              <a:t>1  The problem we had</a:t>
            </a:r>
          </a:p>
          <a:p>
            <a:pPr algn="l">
              <a:defRPr sz="1800" b="0">
                <a:solidFill>
                  <a:srgbClr val="073B4C"/>
                </a:solidFill>
                <a:latin typeface="Arial"/>
                <a:ea typeface="Arial"/>
                <a:cs typeface="Arial"/>
              </a:defRPr>
            </a:pPr>
            <a:r>
              <a:rPr sz="1800" b="0">
                <a:solidFill>
                  <a:srgbClr val="073B4C"/>
                </a:solidFill>
                <a:latin typeface="Arial"/>
                <a:ea typeface="Arial"/>
                <a:cs typeface="Arial"/>
              </a:rPr>
              <a:t>2  The four actions I took</a:t>
            </a:r>
          </a:p>
          <a:p>
            <a:pPr algn="l">
              <a:defRPr sz="1800" b="0">
                <a:solidFill>
                  <a:srgbClr val="073B4C"/>
                </a:solidFill>
                <a:latin typeface="Arial"/>
                <a:ea typeface="Arial"/>
                <a:cs typeface="Arial"/>
              </a:defRPr>
            </a:pPr>
            <a:r>
              <a:rPr sz="1800" b="0">
                <a:solidFill>
                  <a:srgbClr val="073B4C"/>
                </a:solidFill>
                <a:latin typeface="Arial"/>
                <a:ea typeface="Arial"/>
                <a:cs typeface="Arial"/>
              </a:rPr>
              <a:t>3  What changed and what we still need to improve</a:t>
            </a:r>
          </a:p>
        </p:txBody>
      </p:sp>
      <p:sp>
        <p:nvSpPr>
          <p:cNvPr id="9" name="presenter">
            <a:extLst>
              <a:ext uri="{FF2B5EF4-FFF2-40B4-BE49-F238E27FC236}">
                <a16:creationId xmlns:a16="http://schemas.microsoft.com/office/drawing/2014/main" id="{633BC15C-D0CC-4A8F-B70A-00AB50A6326D}"/>
              </a:ext>
            </a:extLst>
          </p:cNvPr>
          <p:cNvSpPr>
            <a:spLocks noGrp="1"/>
          </p:cNvSpPr>
          <p:nvPr/>
        </p:nvSpPr>
        <p:spPr>
          <a:xfrm>
            <a:off x="685800" y="5543550"/>
            <a:ext cx="6096000" cy="285750"/>
          </a:xfrm>
          <a:prstGeom prst="rect">
            <a:avLst/>
          </a:prstGeom>
          <a:noFill/>
          <a:ln w="0">
            <a:noFill/>
            <a:prstDash val="solid"/>
          </a:ln>
        </p:spPr>
        <p:txBody>
          <a:bodyPr/>
          <a:lstStyle>
            <a:defPPr algn="l">
              <a:defRPr sz="1350" b="1">
                <a:solidFill>
                  <a:srgbClr val="073B4C"/>
                </a:solidFill>
                <a:latin typeface="Arial"/>
                <a:ea typeface="Arial"/>
                <a:cs typeface="Arial"/>
              </a:defRPr>
            </a:defPPr>
          </a:lstStyle>
          <a:p>
            <a:pPr algn="l">
              <a:defRPr sz="1350" b="1">
                <a:solidFill>
                  <a:srgbClr val="073B4C"/>
                </a:solidFill>
                <a:latin typeface="Arial"/>
                <a:ea typeface="Arial"/>
                <a:cs typeface="Arial"/>
              </a:defRPr>
            </a:pPr>
            <a:r>
              <a:rPr sz="1350" b="1">
                <a:solidFill>
                  <a:srgbClr val="073B4C"/>
                </a:solidFill>
                <a:latin typeface="Arial"/>
                <a:ea typeface="Arial"/>
                <a:cs typeface="Arial"/>
              </a:rPr>
              <a:t>Diane Fisher  |  Careers Leader, The Duston School</a:t>
            </a:r>
          </a:p>
        </p:txBody>
      </p:sp>
      <p:pic>
        <p:nvPicPr>
          <p:cNvPr id="10" name="Picture 9">
            <a:extLst>
              <a:ext uri="{FF2B5EF4-FFF2-40B4-BE49-F238E27FC236}">
                <a16:creationId xmlns:a16="http://schemas.microsoft.com/office/drawing/2014/main" id="{AD55C0F7-65C0-4D71-94A9-142AF79EF514}"/>
              </a:ext>
            </a:extLst>
          </p:cNvPr>
          <p:cNvPicPr>
            <a:picLocks noChangeAspect="1"/>
          </p:cNvPicPr>
          <p:nvPr/>
        </p:nvPicPr>
        <p:blipFill>
          <a:blip r:embed="rId4"/>
          <a:stretch/>
        </p:blipFill>
        <p:spPr>
          <a:xfrm>
            <a:off x="8858250" y="1428750"/>
            <a:ext cx="2190750" cy="2190750"/>
          </a:xfrm>
          <a:prstGeom prst="rect">
            <a:avLst/>
          </a:prstGeom>
        </p:spPr>
      </p:pic>
    </p:spTree>
    <p:extLst>
      <p:ext uri="{BB962C8B-B14F-4D97-AF65-F5344CB8AC3E}">
        <p14:creationId xmlns:p14="http://schemas.microsoft.com/office/powerpoint/2010/main" val="158592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1E0E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540F58-6624-48B3-BA28-A99BDEFAE2B2}"/>
              </a:ext>
            </a:extLst>
          </p:cNvPr>
          <p:cNvPicPr>
            <a:picLocks noChangeAspect="1"/>
          </p:cNvPicPr>
          <p:nvPr/>
        </p:nvPicPr>
        <p:blipFill>
          <a:blip r:embed="rId3"/>
          <a:stretch/>
        </p:blipFill>
        <p:spPr>
          <a:xfrm>
            <a:off x="164856" y="6085742"/>
            <a:ext cx="647700" cy="647700"/>
          </a:xfrm>
          <a:prstGeom prst="rect">
            <a:avLst/>
          </a:prstGeom>
        </p:spPr>
      </p:pic>
      <p:sp>
        <p:nvSpPr>
          <p:cNvPr id="3" name="slide-title">
            <a:extLst>
              <a:ext uri="{FF2B5EF4-FFF2-40B4-BE49-F238E27FC236}">
                <a16:creationId xmlns:a16="http://schemas.microsoft.com/office/drawing/2014/main" id="{02949988-EDF7-41A0-B54B-31F1CC70E4FA}"/>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073B4C"/>
                </a:solidFill>
                <a:latin typeface="Arial"/>
                <a:ea typeface="Arial"/>
                <a:cs typeface="Arial"/>
              </a:defRPr>
            </a:defPPr>
          </a:lstStyle>
          <a:p>
            <a:pPr algn="l">
              <a:defRPr sz="2550" b="1">
                <a:solidFill>
                  <a:srgbClr val="073B4C"/>
                </a:solidFill>
                <a:latin typeface="Arial"/>
                <a:ea typeface="Arial"/>
                <a:cs typeface="Arial"/>
              </a:defRPr>
            </a:pPr>
            <a:r>
              <a:rPr sz="2550" b="1">
                <a:solidFill>
                  <a:srgbClr val="073B4C"/>
                </a:solidFill>
                <a:latin typeface="Arial"/>
                <a:ea typeface="Arial"/>
                <a:cs typeface="Arial"/>
              </a:rPr>
              <a:t>What 4.2 and 4.4 mean in practice</a:t>
            </a:r>
          </a:p>
        </p:txBody>
      </p:sp>
      <p:sp>
        <p:nvSpPr>
          <p:cNvPr id="4" name="left">
            <a:extLst>
              <a:ext uri="{FF2B5EF4-FFF2-40B4-BE49-F238E27FC236}">
                <a16:creationId xmlns:a16="http://schemas.microsoft.com/office/drawing/2014/main" id="{A1BCA71C-1AB6-4238-BF4C-C4EF675A773D}"/>
              </a:ext>
            </a:extLst>
          </p:cNvPr>
          <p:cNvSpPr>
            <a:spLocks noGrp="1"/>
          </p:cNvSpPr>
          <p:nvPr/>
        </p:nvSpPr>
        <p:spPr>
          <a:xfrm>
            <a:off x="590550" y="1428750"/>
            <a:ext cx="5095875" cy="3714750"/>
          </a:xfrm>
          <a:prstGeom prst="roundRect">
            <a:avLst>
              <a:gd name="adj" fmla="val 2051"/>
            </a:avLst>
          </a:prstGeom>
          <a:solidFill>
            <a:srgbClr val="FFFFFF"/>
          </a:solidFill>
          <a:ln w="19050">
            <a:solidFill>
              <a:srgbClr val="00A7A5"/>
            </a:solidFill>
            <a:prstDash val="solid"/>
          </a:ln>
        </p:spPr>
        <p:txBody>
          <a:bodyPr/>
          <a:lstStyle/>
          <a:p>
            <a:endParaRPr lang="en-GB"/>
          </a:p>
        </p:txBody>
      </p:sp>
      <p:sp>
        <p:nvSpPr>
          <p:cNvPr id="5" name="right">
            <a:extLst>
              <a:ext uri="{FF2B5EF4-FFF2-40B4-BE49-F238E27FC236}">
                <a16:creationId xmlns:a16="http://schemas.microsoft.com/office/drawing/2014/main" id="{8E0C7148-7C3A-4CAE-93D7-D5F49DCE2AFC}"/>
              </a:ext>
            </a:extLst>
          </p:cNvPr>
          <p:cNvSpPr>
            <a:spLocks noGrp="1"/>
          </p:cNvSpPr>
          <p:nvPr/>
        </p:nvSpPr>
        <p:spPr>
          <a:xfrm>
            <a:off x="5953125" y="1428750"/>
            <a:ext cx="5095875" cy="3714750"/>
          </a:xfrm>
          <a:prstGeom prst="roundRect">
            <a:avLst>
              <a:gd name="adj" fmla="val 2051"/>
            </a:avLst>
          </a:prstGeom>
          <a:solidFill>
            <a:srgbClr val="FFFFFF"/>
          </a:solidFill>
          <a:ln w="19050">
            <a:solidFill>
              <a:srgbClr val="00739A"/>
            </a:solidFill>
            <a:prstDash val="solid"/>
          </a:ln>
        </p:spPr>
        <p:txBody>
          <a:bodyPr/>
          <a:lstStyle/>
          <a:p>
            <a:endParaRPr lang="en-GB"/>
          </a:p>
        </p:txBody>
      </p:sp>
      <p:sp>
        <p:nvSpPr>
          <p:cNvPr id="6" name="h42">
            <a:extLst>
              <a:ext uri="{FF2B5EF4-FFF2-40B4-BE49-F238E27FC236}">
                <a16:creationId xmlns:a16="http://schemas.microsoft.com/office/drawing/2014/main" id="{E4A5E392-E73C-4008-8DC0-4D6897F6E251}"/>
              </a:ext>
            </a:extLst>
          </p:cNvPr>
          <p:cNvSpPr>
            <a:spLocks noGrp="1"/>
          </p:cNvSpPr>
          <p:nvPr/>
        </p:nvSpPr>
        <p:spPr>
          <a:xfrm>
            <a:off x="857250" y="1714500"/>
            <a:ext cx="4524375" cy="381000"/>
          </a:xfrm>
          <a:prstGeom prst="rect">
            <a:avLst/>
          </a:prstGeom>
          <a:noFill/>
          <a:ln w="0">
            <a:noFill/>
            <a:prstDash val="solid"/>
          </a:ln>
        </p:spPr>
        <p:txBody>
          <a:bodyPr/>
          <a:lstStyle>
            <a:defPPr algn="l">
              <a:defRPr sz="2175" b="1">
                <a:solidFill>
                  <a:srgbClr val="00A7A5"/>
                </a:solidFill>
                <a:latin typeface="Arial"/>
                <a:ea typeface="Arial"/>
                <a:cs typeface="Arial"/>
              </a:defRPr>
            </a:defPPr>
          </a:lstStyle>
          <a:p>
            <a:pPr algn="l">
              <a:defRPr sz="2175" b="1">
                <a:solidFill>
                  <a:srgbClr val="00A7A5"/>
                </a:solidFill>
                <a:latin typeface="Arial"/>
                <a:ea typeface="Arial"/>
                <a:cs typeface="Arial"/>
              </a:defRPr>
            </a:pPr>
            <a:r>
              <a:rPr sz="2175" b="1">
                <a:solidFill>
                  <a:srgbClr val="00A7A5"/>
                </a:solidFill>
                <a:latin typeface="Arial"/>
                <a:ea typeface="Arial"/>
                <a:cs typeface="Arial"/>
              </a:rPr>
              <a:t>4.2  Subject relevance</a:t>
            </a:r>
          </a:p>
        </p:txBody>
      </p:sp>
      <p:sp>
        <p:nvSpPr>
          <p:cNvPr id="7" name="b42">
            <a:extLst>
              <a:ext uri="{FF2B5EF4-FFF2-40B4-BE49-F238E27FC236}">
                <a16:creationId xmlns:a16="http://schemas.microsoft.com/office/drawing/2014/main" id="{F4298480-3636-4541-8F13-5C79B1C68022}"/>
              </a:ext>
            </a:extLst>
          </p:cNvPr>
          <p:cNvSpPr>
            <a:spLocks noGrp="1"/>
          </p:cNvSpPr>
          <p:nvPr/>
        </p:nvSpPr>
        <p:spPr>
          <a:xfrm>
            <a:off x="857250" y="2333625"/>
            <a:ext cx="4333875" cy="1952625"/>
          </a:xfrm>
          <a:prstGeom prst="rect">
            <a:avLst/>
          </a:prstGeom>
          <a:noFill/>
          <a:ln w="0">
            <a:noFill/>
            <a:prstDash val="solid"/>
          </a:ln>
        </p:spPr>
        <p:txBody>
          <a:bodyPr/>
          <a:lstStyle>
            <a:defPPr algn="l">
              <a:defRPr sz="1725" b="0">
                <a:solidFill>
                  <a:srgbClr val="073B4C"/>
                </a:solidFill>
                <a:latin typeface="Arial"/>
                <a:ea typeface="Arial"/>
                <a:cs typeface="Arial"/>
              </a:defRPr>
            </a:defPPr>
          </a:lstStyle>
          <a:p>
            <a:pPr algn="l">
              <a:defRPr sz="1725" b="0">
                <a:solidFill>
                  <a:srgbClr val="073B4C"/>
                </a:solidFill>
                <a:latin typeface="Arial"/>
                <a:ea typeface="Arial"/>
                <a:cs typeface="Arial"/>
              </a:defRPr>
            </a:pPr>
            <a:r>
              <a:rPr sz="1725" b="0">
                <a:solidFill>
                  <a:srgbClr val="073B4C"/>
                </a:solidFill>
                <a:latin typeface="Arial"/>
                <a:ea typeface="Arial"/>
                <a:cs typeface="Arial"/>
              </a:rPr>
              <a:t>Teachers make clear:</a:t>
            </a:r>
          </a:p>
          <a:p>
            <a:endParaRPr sz="1725" b="0">
              <a:solidFill>
                <a:srgbClr val="073B4C"/>
              </a:solidFill>
              <a:latin typeface="Arial"/>
              <a:ea typeface="Arial"/>
              <a:cs typeface="Arial"/>
            </a:endParaRPr>
          </a:p>
          <a:p>
            <a:pPr algn="l">
              <a:defRPr sz="1725" b="0">
                <a:solidFill>
                  <a:srgbClr val="073B4C"/>
                </a:solidFill>
                <a:latin typeface="Arial"/>
                <a:ea typeface="Arial"/>
                <a:cs typeface="Arial"/>
              </a:defRPr>
            </a:pPr>
            <a:r>
              <a:rPr sz="1725" b="0">
                <a:solidFill>
                  <a:srgbClr val="073B4C"/>
                </a:solidFill>
                <a:latin typeface="Arial"/>
                <a:ea typeface="Arial"/>
                <a:cs typeface="Arial"/>
              </a:rPr>
              <a:t>• where subject knowledge is used</a:t>
            </a:r>
          </a:p>
          <a:p>
            <a:pPr algn="l">
              <a:defRPr sz="1725" b="0">
                <a:solidFill>
                  <a:srgbClr val="073B4C"/>
                </a:solidFill>
                <a:latin typeface="Arial"/>
                <a:ea typeface="Arial"/>
                <a:cs typeface="Arial"/>
              </a:defRPr>
            </a:pPr>
            <a:r>
              <a:rPr sz="1725" b="0">
                <a:solidFill>
                  <a:srgbClr val="073B4C"/>
                </a:solidFill>
                <a:latin typeface="Arial"/>
                <a:ea typeface="Arial"/>
                <a:cs typeface="Arial"/>
              </a:rPr>
              <a:t>• the routes their subject can lead to</a:t>
            </a:r>
          </a:p>
          <a:p>
            <a:pPr algn="l">
              <a:defRPr sz="1725" b="0">
                <a:solidFill>
                  <a:srgbClr val="073B4C"/>
                </a:solidFill>
                <a:latin typeface="Arial"/>
                <a:ea typeface="Arial"/>
                <a:cs typeface="Arial"/>
              </a:defRPr>
            </a:pPr>
            <a:r>
              <a:rPr sz="1725" b="0">
                <a:solidFill>
                  <a:srgbClr val="073B4C"/>
                </a:solidFill>
                <a:latin typeface="Arial"/>
                <a:ea typeface="Arial"/>
                <a:cs typeface="Arial"/>
              </a:rPr>
              <a:t>• why the learning matters in work and life</a:t>
            </a:r>
          </a:p>
        </p:txBody>
      </p:sp>
      <p:sp>
        <p:nvSpPr>
          <p:cNvPr id="8" name="ex42">
            <a:extLst>
              <a:ext uri="{FF2B5EF4-FFF2-40B4-BE49-F238E27FC236}">
                <a16:creationId xmlns:a16="http://schemas.microsoft.com/office/drawing/2014/main" id="{5DE7A6AE-9420-4D91-BE82-6FB1F56BD266}"/>
              </a:ext>
            </a:extLst>
          </p:cNvPr>
          <p:cNvSpPr>
            <a:spLocks noGrp="1"/>
          </p:cNvSpPr>
          <p:nvPr/>
        </p:nvSpPr>
        <p:spPr>
          <a:xfrm>
            <a:off x="857250" y="4429125"/>
            <a:ext cx="4333875" cy="552450"/>
          </a:xfrm>
          <a:prstGeom prst="rect">
            <a:avLst/>
          </a:prstGeom>
          <a:noFill/>
          <a:ln w="0">
            <a:noFill/>
            <a:prstDash val="solid"/>
          </a:ln>
        </p:spPr>
        <p:txBody>
          <a:bodyPr/>
          <a:lstStyle>
            <a:defPPr algn="l">
              <a:defRPr sz="1350" b="1">
                <a:solidFill>
                  <a:srgbClr val="005654"/>
                </a:solidFill>
                <a:latin typeface="Arial"/>
                <a:ea typeface="Arial"/>
                <a:cs typeface="Arial"/>
              </a:defRPr>
            </a:defPPr>
          </a:lstStyle>
          <a:p>
            <a:pPr algn="l">
              <a:defRPr sz="1350" b="1">
                <a:solidFill>
                  <a:srgbClr val="005654"/>
                </a:solidFill>
                <a:latin typeface="Arial"/>
                <a:ea typeface="Arial"/>
                <a:cs typeface="Arial"/>
              </a:defRPr>
            </a:pPr>
            <a:r>
              <a:rPr sz="1350" b="1">
                <a:solidFill>
                  <a:srgbClr val="005654"/>
                </a:solidFill>
                <a:latin typeface="Arial"/>
                <a:ea typeface="Arial"/>
                <a:cs typeface="Arial"/>
              </a:rPr>
              <a:t>Example: a maths teacher links data analysis to engineering, finance and healthcare.</a:t>
            </a:r>
          </a:p>
        </p:txBody>
      </p:sp>
      <p:sp>
        <p:nvSpPr>
          <p:cNvPr id="9" name="h44">
            <a:extLst>
              <a:ext uri="{FF2B5EF4-FFF2-40B4-BE49-F238E27FC236}">
                <a16:creationId xmlns:a16="http://schemas.microsoft.com/office/drawing/2014/main" id="{6791CE4E-572B-400C-91A9-1898F8A31308}"/>
              </a:ext>
            </a:extLst>
          </p:cNvPr>
          <p:cNvSpPr>
            <a:spLocks noGrp="1"/>
          </p:cNvSpPr>
          <p:nvPr/>
        </p:nvSpPr>
        <p:spPr>
          <a:xfrm>
            <a:off x="6238875" y="1714500"/>
            <a:ext cx="4524375" cy="381000"/>
          </a:xfrm>
          <a:prstGeom prst="rect">
            <a:avLst/>
          </a:prstGeom>
          <a:noFill/>
          <a:ln w="0">
            <a:noFill/>
            <a:prstDash val="solid"/>
          </a:ln>
        </p:spPr>
        <p:txBody>
          <a:bodyPr/>
          <a:lstStyle>
            <a:defPPr algn="l">
              <a:defRPr sz="2175" b="1">
                <a:solidFill>
                  <a:srgbClr val="00739A"/>
                </a:solidFill>
                <a:latin typeface="Arial"/>
                <a:ea typeface="Arial"/>
                <a:cs typeface="Arial"/>
              </a:defRPr>
            </a:defPPr>
          </a:lstStyle>
          <a:p>
            <a:pPr algn="l">
              <a:defRPr sz="2175" b="1">
                <a:solidFill>
                  <a:srgbClr val="00739A"/>
                </a:solidFill>
                <a:latin typeface="Arial"/>
                <a:ea typeface="Arial"/>
                <a:cs typeface="Arial"/>
              </a:defRPr>
            </a:pPr>
            <a:r>
              <a:rPr sz="2175" b="1">
                <a:solidFill>
                  <a:srgbClr val="00739A"/>
                </a:solidFill>
                <a:latin typeface="Arial"/>
                <a:ea typeface="Arial"/>
                <a:cs typeface="Arial"/>
              </a:rPr>
              <a:t>4.4  Learner skills</a:t>
            </a:r>
          </a:p>
        </p:txBody>
      </p:sp>
      <p:sp>
        <p:nvSpPr>
          <p:cNvPr id="10" name="b44">
            <a:extLst>
              <a:ext uri="{FF2B5EF4-FFF2-40B4-BE49-F238E27FC236}">
                <a16:creationId xmlns:a16="http://schemas.microsoft.com/office/drawing/2014/main" id="{588BE5C5-4A03-4C28-99D7-4B21BC1AA2AC}"/>
              </a:ext>
            </a:extLst>
          </p:cNvPr>
          <p:cNvSpPr>
            <a:spLocks noGrp="1"/>
          </p:cNvSpPr>
          <p:nvPr/>
        </p:nvSpPr>
        <p:spPr>
          <a:xfrm>
            <a:off x="6238875" y="2333625"/>
            <a:ext cx="4333875" cy="1952625"/>
          </a:xfrm>
          <a:prstGeom prst="rect">
            <a:avLst/>
          </a:prstGeom>
          <a:noFill/>
          <a:ln w="0">
            <a:noFill/>
            <a:prstDash val="solid"/>
          </a:ln>
        </p:spPr>
        <p:txBody>
          <a:bodyPr/>
          <a:lstStyle>
            <a:defPPr algn="l">
              <a:defRPr sz="1650" b="0">
                <a:solidFill>
                  <a:srgbClr val="073B4C"/>
                </a:solidFill>
                <a:latin typeface="Arial"/>
                <a:ea typeface="Arial"/>
                <a:cs typeface="Arial"/>
              </a:defRPr>
            </a:defPPr>
          </a:lstStyle>
          <a:p>
            <a:pPr algn="l">
              <a:defRPr sz="1650" b="0">
                <a:solidFill>
                  <a:srgbClr val="073B4C"/>
                </a:solidFill>
                <a:latin typeface="Arial"/>
                <a:ea typeface="Arial"/>
                <a:cs typeface="Arial"/>
              </a:defRPr>
            </a:pPr>
            <a:r>
              <a:rPr sz="1650" b="0">
                <a:solidFill>
                  <a:srgbClr val="073B4C"/>
                </a:solidFill>
                <a:latin typeface="Arial"/>
                <a:ea typeface="Arial"/>
                <a:cs typeface="Arial"/>
              </a:rPr>
              <a:t>At Duston, pupils already know our character language:</a:t>
            </a:r>
          </a:p>
          <a:p>
            <a:endParaRPr sz="1650" b="0">
              <a:solidFill>
                <a:srgbClr val="073B4C"/>
              </a:solidFill>
              <a:latin typeface="Arial"/>
              <a:ea typeface="Arial"/>
              <a:cs typeface="Arial"/>
            </a:endParaRPr>
          </a:p>
          <a:p>
            <a:pPr algn="l">
              <a:defRPr sz="1650" b="0">
                <a:solidFill>
                  <a:srgbClr val="073B4C"/>
                </a:solidFill>
                <a:latin typeface="Arial"/>
                <a:ea typeface="Arial"/>
                <a:cs typeface="Arial"/>
              </a:defRPr>
            </a:pPr>
            <a:r>
              <a:rPr sz="1650" b="0">
                <a:solidFill>
                  <a:srgbClr val="073B4C"/>
                </a:solidFill>
                <a:latin typeface="Arial"/>
                <a:ea typeface="Arial"/>
                <a:cs typeface="Arial"/>
              </a:rPr>
              <a:t>• Respect  • Resilience  • Aspiration</a:t>
            </a:r>
          </a:p>
          <a:p>
            <a:endParaRPr sz="1650" b="0">
              <a:solidFill>
                <a:srgbClr val="073B4C"/>
              </a:solidFill>
              <a:latin typeface="Arial"/>
              <a:ea typeface="Arial"/>
              <a:cs typeface="Arial"/>
            </a:endParaRPr>
          </a:p>
          <a:p>
            <a:pPr algn="l">
              <a:defRPr sz="1650" b="0">
                <a:solidFill>
                  <a:srgbClr val="073B4C"/>
                </a:solidFill>
                <a:latin typeface="Arial"/>
                <a:ea typeface="Arial"/>
                <a:cs typeface="Arial"/>
              </a:defRPr>
            </a:pPr>
            <a:r>
              <a:rPr sz="1650" b="0">
                <a:solidFill>
                  <a:srgbClr val="073B4C"/>
                </a:solidFill>
                <a:latin typeface="Arial"/>
                <a:ea typeface="Arial"/>
                <a:cs typeface="Arial"/>
              </a:rPr>
              <a:t>4.4 connects that familiar language to subject skills and future pathways.</a:t>
            </a:r>
          </a:p>
        </p:txBody>
      </p:sp>
      <p:sp>
        <p:nvSpPr>
          <p:cNvPr id="11" name="ex44">
            <a:extLst>
              <a:ext uri="{FF2B5EF4-FFF2-40B4-BE49-F238E27FC236}">
                <a16:creationId xmlns:a16="http://schemas.microsoft.com/office/drawing/2014/main" id="{3A5215F4-8E83-414A-8DEB-15C12F884320}"/>
              </a:ext>
            </a:extLst>
          </p:cNvPr>
          <p:cNvSpPr>
            <a:spLocks noGrp="1"/>
          </p:cNvSpPr>
          <p:nvPr/>
        </p:nvSpPr>
        <p:spPr>
          <a:xfrm>
            <a:off x="6238875" y="4429125"/>
            <a:ext cx="4333875" cy="609600"/>
          </a:xfrm>
          <a:prstGeom prst="rect">
            <a:avLst/>
          </a:prstGeom>
          <a:noFill/>
          <a:ln w="0">
            <a:noFill/>
            <a:prstDash val="solid"/>
          </a:ln>
        </p:spPr>
        <p:txBody>
          <a:bodyPr/>
          <a:lstStyle>
            <a:defPPr algn="l">
              <a:defRPr sz="1350" b="1">
                <a:solidFill>
                  <a:srgbClr val="005654"/>
                </a:solidFill>
                <a:latin typeface="Arial"/>
                <a:ea typeface="Arial"/>
                <a:cs typeface="Arial"/>
              </a:defRPr>
            </a:defPPr>
          </a:lstStyle>
          <a:p>
            <a:pPr algn="l">
              <a:defRPr sz="1350" b="1">
                <a:solidFill>
                  <a:srgbClr val="005654"/>
                </a:solidFill>
                <a:latin typeface="Arial"/>
                <a:ea typeface="Arial"/>
                <a:cs typeface="Arial"/>
              </a:defRPr>
            </a:pPr>
            <a:r>
              <a:rPr sz="1350" b="1">
                <a:solidFill>
                  <a:srgbClr val="005654"/>
                </a:solidFill>
                <a:latin typeface="Arial"/>
                <a:ea typeface="Arial"/>
                <a:cs typeface="Arial"/>
              </a:rPr>
              <a:t>Example: a pupil identifies problem solving, shows where they used it and reflects on improvement.</a:t>
            </a:r>
          </a:p>
        </p:txBody>
      </p:sp>
      <p:sp>
        <p:nvSpPr>
          <p:cNvPr id="12" name="bottom">
            <a:extLst>
              <a:ext uri="{FF2B5EF4-FFF2-40B4-BE49-F238E27FC236}">
                <a16:creationId xmlns:a16="http://schemas.microsoft.com/office/drawing/2014/main" id="{CA19658F-5E85-46E0-8CB5-ADB8BEBC439B}"/>
              </a:ext>
            </a:extLst>
          </p:cNvPr>
          <p:cNvSpPr>
            <a:spLocks noGrp="1"/>
          </p:cNvSpPr>
          <p:nvPr/>
        </p:nvSpPr>
        <p:spPr>
          <a:xfrm>
            <a:off x="809625" y="5572125"/>
            <a:ext cx="10191750" cy="361950"/>
          </a:xfrm>
          <a:prstGeom prst="rect">
            <a:avLst/>
          </a:prstGeom>
          <a:noFill/>
          <a:ln w="0">
            <a:noFill/>
            <a:prstDash val="solid"/>
          </a:ln>
        </p:spPr>
        <p:txBody>
          <a:bodyPr/>
          <a:lstStyle>
            <a:defPPr algn="ctr">
              <a:defRPr sz="1650" b="1">
                <a:solidFill>
                  <a:srgbClr val="005654"/>
                </a:solidFill>
                <a:latin typeface="Arial"/>
                <a:ea typeface="Arial"/>
                <a:cs typeface="Arial"/>
              </a:defRPr>
            </a:defPPr>
          </a:lstStyle>
          <a:p>
            <a:pPr algn="ctr">
              <a:defRPr sz="1650" b="1">
                <a:solidFill>
                  <a:srgbClr val="005654"/>
                </a:solidFill>
                <a:latin typeface="Arial"/>
                <a:ea typeface="Arial"/>
                <a:cs typeface="Arial"/>
              </a:defRPr>
            </a:pPr>
            <a:r>
              <a:rPr sz="1650" b="1">
                <a:solidFill>
                  <a:srgbClr val="005654"/>
                </a:solidFill>
                <a:latin typeface="Arial"/>
                <a:ea typeface="Arial"/>
                <a:cs typeface="Arial"/>
              </a:rPr>
              <a:t>The key question: can pupils explain the link, or are adults only recording that it happened?</a:t>
            </a:r>
          </a:p>
        </p:txBody>
      </p:sp>
      <p:pic>
        <p:nvPicPr>
          <p:cNvPr id="14" name="Picture 13">
            <a:extLst>
              <a:ext uri="{FF2B5EF4-FFF2-40B4-BE49-F238E27FC236}">
                <a16:creationId xmlns:a16="http://schemas.microsoft.com/office/drawing/2014/main" id="{C0BB8F96-59B5-B5DA-1FEB-EF1C53CE9235}"/>
              </a:ext>
            </a:extLst>
          </p:cNvPr>
          <p:cNvPicPr>
            <a:picLocks noChangeAspect="1"/>
          </p:cNvPicPr>
          <p:nvPr/>
        </p:nvPicPr>
        <p:blipFill>
          <a:blip r:embed="rId4"/>
          <a:stretch>
            <a:fillRect/>
          </a:stretch>
        </p:blipFill>
        <p:spPr>
          <a:xfrm>
            <a:off x="0" y="1853289"/>
            <a:ext cx="12192000" cy="3151422"/>
          </a:xfrm>
          <a:prstGeom prst="rect">
            <a:avLst/>
          </a:prstGeom>
        </p:spPr>
      </p:pic>
      <p:pic>
        <p:nvPicPr>
          <p:cNvPr id="15" name="Picture 14">
            <a:extLst>
              <a:ext uri="{FF2B5EF4-FFF2-40B4-BE49-F238E27FC236}">
                <a16:creationId xmlns:a16="http://schemas.microsoft.com/office/drawing/2014/main" id="{F4ED3988-8BC6-07F8-995D-CDD32A6EE617}"/>
              </a:ext>
            </a:extLst>
          </p:cNvPr>
          <p:cNvPicPr>
            <a:picLocks noChangeAspect="1"/>
          </p:cNvPicPr>
          <p:nvPr/>
        </p:nvPicPr>
        <p:blipFill>
          <a:blip r:embed="rId4"/>
          <a:stretch>
            <a:fillRect/>
          </a:stretch>
        </p:blipFill>
        <p:spPr>
          <a:xfrm>
            <a:off x="9222154" y="172981"/>
            <a:ext cx="2696308" cy="709115"/>
          </a:xfrm>
          <a:prstGeom prst="rect">
            <a:avLst/>
          </a:prstGeom>
        </p:spPr>
      </p:pic>
    </p:spTree>
    <p:extLst>
      <p:ext uri="{BB962C8B-B14F-4D97-AF65-F5344CB8AC3E}">
        <p14:creationId xmlns:p14="http://schemas.microsoft.com/office/powerpoint/2010/main" val="34918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82FCB1-A2E3-48BF-8434-13B73DDA19E1}"/>
              </a:ext>
            </a:extLst>
          </p:cNvPr>
          <p:cNvPicPr>
            <a:picLocks noChangeAspect="1"/>
          </p:cNvPicPr>
          <p:nvPr/>
        </p:nvPicPr>
        <p:blipFill>
          <a:blip r:embed="rId3"/>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1CC34CA9-5F0E-4C55-8764-6A73607E3E39}"/>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Our starting problem</a:t>
            </a:r>
          </a:p>
        </p:txBody>
      </p:sp>
      <p:sp>
        <p:nvSpPr>
          <p:cNvPr id="4" name="lead">
            <a:extLst>
              <a:ext uri="{FF2B5EF4-FFF2-40B4-BE49-F238E27FC236}">
                <a16:creationId xmlns:a16="http://schemas.microsoft.com/office/drawing/2014/main" id="{8EC253E4-4AB7-414A-9953-EE7EDECA31CB}"/>
              </a:ext>
            </a:extLst>
          </p:cNvPr>
          <p:cNvSpPr>
            <a:spLocks noGrp="1"/>
          </p:cNvSpPr>
          <p:nvPr/>
        </p:nvSpPr>
        <p:spPr>
          <a:xfrm>
            <a:off x="590550" y="1123950"/>
            <a:ext cx="9906000" cy="628650"/>
          </a:xfrm>
          <a:prstGeom prst="rect">
            <a:avLst/>
          </a:prstGeom>
          <a:noFill/>
          <a:ln w="0">
            <a:noFill/>
            <a:prstDash val="solid"/>
          </a:ln>
        </p:spPr>
        <p:txBody>
          <a:bodyPr/>
          <a:lstStyle>
            <a:defPPr algn="l">
              <a:defRPr sz="1875" b="1">
                <a:solidFill>
                  <a:srgbClr val="FFFFFF"/>
                </a:solidFill>
                <a:latin typeface="Arial"/>
                <a:ea typeface="Arial"/>
                <a:cs typeface="Arial"/>
              </a:defRPr>
            </a:defPPr>
          </a:lstStyle>
          <a:p>
            <a:pPr algn="l">
              <a:defRPr sz="1875" b="1">
                <a:solidFill>
                  <a:srgbClr val="FFFFFF"/>
                </a:solidFill>
                <a:latin typeface="Arial"/>
                <a:ea typeface="Arial"/>
                <a:cs typeface="Arial"/>
              </a:defRPr>
            </a:pPr>
            <a:r>
              <a:rPr sz="1875" b="1">
                <a:solidFill>
                  <a:srgbClr val="FFFFFF"/>
                </a:solidFill>
                <a:latin typeface="Arial"/>
                <a:ea typeface="Arial"/>
                <a:cs typeface="Arial"/>
              </a:rPr>
              <a:t>Careers activity existed, but I could not show that every pupil experienced it consistently in every subject.</a:t>
            </a:r>
          </a:p>
        </p:txBody>
      </p:sp>
      <p:sp>
        <p:nvSpPr>
          <p:cNvPr id="5" name="stat0">
            <a:extLst>
              <a:ext uri="{FF2B5EF4-FFF2-40B4-BE49-F238E27FC236}">
                <a16:creationId xmlns:a16="http://schemas.microsoft.com/office/drawing/2014/main" id="{28FCB1FA-F001-4777-B90C-2F1FDA78AB59}"/>
              </a:ext>
            </a:extLst>
          </p:cNvPr>
          <p:cNvSpPr>
            <a:spLocks noGrp="1"/>
          </p:cNvSpPr>
          <p:nvPr/>
        </p:nvSpPr>
        <p:spPr>
          <a:xfrm>
            <a:off x="523875" y="2143125"/>
            <a:ext cx="2571750" cy="1381125"/>
          </a:xfrm>
          <a:prstGeom prst="roundRect">
            <a:avLst>
              <a:gd name="adj" fmla="val 5517"/>
            </a:avLst>
          </a:prstGeom>
          <a:solidFill>
            <a:srgbClr val="00A7A5"/>
          </a:solidFill>
          <a:ln w="0">
            <a:noFill/>
            <a:prstDash val="solid"/>
          </a:ln>
        </p:spPr>
        <p:txBody>
          <a:bodyPr/>
          <a:lstStyle/>
          <a:p>
            <a:endParaRPr lang="en-GB"/>
          </a:p>
        </p:txBody>
      </p:sp>
      <p:sp>
        <p:nvSpPr>
          <p:cNvPr id="6" name="num0">
            <a:extLst>
              <a:ext uri="{FF2B5EF4-FFF2-40B4-BE49-F238E27FC236}">
                <a16:creationId xmlns:a16="http://schemas.microsoft.com/office/drawing/2014/main" id="{7D177E57-FD95-427F-82BA-7E2C3BB77DC3}"/>
              </a:ext>
            </a:extLst>
          </p:cNvPr>
          <p:cNvSpPr>
            <a:spLocks noGrp="1"/>
          </p:cNvSpPr>
          <p:nvPr/>
        </p:nvSpPr>
        <p:spPr>
          <a:xfrm>
            <a:off x="676275" y="2305050"/>
            <a:ext cx="2266950" cy="523875"/>
          </a:xfrm>
          <a:prstGeom prst="rect">
            <a:avLst/>
          </a:prstGeom>
          <a:noFill/>
          <a:ln w="0">
            <a:noFill/>
            <a:prstDash val="solid"/>
          </a:ln>
        </p:spPr>
        <p:txBody>
          <a:bodyPr/>
          <a:lstStyle>
            <a:defPPr algn="ctr">
              <a:defRPr sz="3000" b="1">
                <a:solidFill>
                  <a:srgbClr val="C9E44A"/>
                </a:solidFill>
                <a:latin typeface="Arial"/>
                <a:ea typeface="Arial"/>
                <a:cs typeface="Arial"/>
              </a:defRPr>
            </a:defPPr>
          </a:lstStyle>
          <a:p>
            <a:pPr algn="ctr">
              <a:defRPr sz="3000" b="1">
                <a:solidFill>
                  <a:srgbClr val="C9E44A"/>
                </a:solidFill>
                <a:latin typeface="Arial"/>
                <a:ea typeface="Arial"/>
                <a:cs typeface="Arial"/>
              </a:defRPr>
            </a:pPr>
            <a:r>
              <a:rPr sz="3000" b="1">
                <a:solidFill>
                  <a:srgbClr val="C9E44A"/>
                </a:solidFill>
                <a:latin typeface="Arial"/>
                <a:ea typeface="Arial"/>
                <a:cs typeface="Arial"/>
              </a:rPr>
              <a:t>100%</a:t>
            </a:r>
          </a:p>
        </p:txBody>
      </p:sp>
      <p:sp>
        <p:nvSpPr>
          <p:cNvPr id="7" name="cap0">
            <a:extLst>
              <a:ext uri="{FF2B5EF4-FFF2-40B4-BE49-F238E27FC236}">
                <a16:creationId xmlns:a16="http://schemas.microsoft.com/office/drawing/2014/main" id="{3C8F472C-3FAB-4E7E-957C-9AFED6B5CAD1}"/>
              </a:ext>
            </a:extLst>
          </p:cNvPr>
          <p:cNvSpPr>
            <a:spLocks noGrp="1"/>
          </p:cNvSpPr>
          <p:nvPr/>
        </p:nvSpPr>
        <p:spPr>
          <a:xfrm>
            <a:off x="733425" y="2924175"/>
            <a:ext cx="2152650" cy="495300"/>
          </a:xfrm>
          <a:prstGeom prst="rect">
            <a:avLst/>
          </a:prstGeom>
          <a:noFill/>
          <a:ln w="0">
            <a:noFill/>
            <a:prstDash val="solid"/>
          </a:ln>
        </p:spPr>
        <p:txBody>
          <a:bodyPr/>
          <a:lstStyle>
            <a:defPPr algn="ctr">
              <a:defRPr sz="1200" b="0">
                <a:solidFill>
                  <a:srgbClr val="FFFFFF"/>
                </a:solidFill>
                <a:latin typeface="Arial"/>
                <a:ea typeface="Arial"/>
                <a:cs typeface="Arial"/>
              </a:defRPr>
            </a:defPPr>
          </a:lstStyle>
          <a:p>
            <a:pPr algn="ctr">
              <a:defRPr sz="1200" b="0">
                <a:solidFill>
                  <a:srgbClr val="FFFFFF"/>
                </a:solidFill>
                <a:latin typeface="Arial"/>
                <a:ea typeface="Arial"/>
                <a:cs typeface="Arial"/>
              </a:defRPr>
            </a:pPr>
            <a:r>
              <a:rPr sz="1200" b="0">
                <a:solidFill>
                  <a:srgbClr val="FFFFFF"/>
                </a:solidFill>
                <a:latin typeface="Arial"/>
                <a:ea typeface="Arial"/>
                <a:cs typeface="Arial"/>
              </a:rPr>
              <a:t>Sept 2025</a:t>
            </a:r>
          </a:p>
          <a:p>
            <a:pPr algn="ctr">
              <a:defRPr sz="1200" b="0">
                <a:solidFill>
                  <a:srgbClr val="FFFFFF"/>
                </a:solidFill>
                <a:latin typeface="Arial"/>
                <a:ea typeface="Arial"/>
                <a:cs typeface="Arial"/>
              </a:defRPr>
            </a:pPr>
            <a:r>
              <a:rPr sz="1200" b="0">
                <a:solidFill>
                  <a:srgbClr val="FFFFFF"/>
                </a:solidFill>
                <a:latin typeface="Arial"/>
                <a:ea typeface="Arial"/>
                <a:cs typeface="Arial"/>
              </a:rPr>
              <a:t>previous framework</a:t>
            </a:r>
          </a:p>
        </p:txBody>
      </p:sp>
      <p:sp>
        <p:nvSpPr>
          <p:cNvPr id="8" name="stat1">
            <a:extLst>
              <a:ext uri="{FF2B5EF4-FFF2-40B4-BE49-F238E27FC236}">
                <a16:creationId xmlns:a16="http://schemas.microsoft.com/office/drawing/2014/main" id="{C0B8CA63-A1A0-4508-8DAE-8F5E280CF2F2}"/>
              </a:ext>
            </a:extLst>
          </p:cNvPr>
          <p:cNvSpPr>
            <a:spLocks noGrp="1"/>
          </p:cNvSpPr>
          <p:nvPr/>
        </p:nvSpPr>
        <p:spPr>
          <a:xfrm>
            <a:off x="3333750" y="2143125"/>
            <a:ext cx="2571750" cy="1381125"/>
          </a:xfrm>
          <a:prstGeom prst="roundRect">
            <a:avLst>
              <a:gd name="adj" fmla="val 5517"/>
            </a:avLst>
          </a:prstGeom>
          <a:solidFill>
            <a:srgbClr val="00739A"/>
          </a:solidFill>
          <a:ln w="0">
            <a:noFill/>
            <a:prstDash val="solid"/>
          </a:ln>
        </p:spPr>
        <p:txBody>
          <a:bodyPr/>
          <a:lstStyle/>
          <a:p>
            <a:endParaRPr lang="en-GB"/>
          </a:p>
        </p:txBody>
      </p:sp>
      <p:sp>
        <p:nvSpPr>
          <p:cNvPr id="9" name="num1">
            <a:extLst>
              <a:ext uri="{FF2B5EF4-FFF2-40B4-BE49-F238E27FC236}">
                <a16:creationId xmlns:a16="http://schemas.microsoft.com/office/drawing/2014/main" id="{7A4BDB6B-64F7-4A85-9903-1F8561CD5EF0}"/>
              </a:ext>
            </a:extLst>
          </p:cNvPr>
          <p:cNvSpPr>
            <a:spLocks noGrp="1"/>
          </p:cNvSpPr>
          <p:nvPr/>
        </p:nvSpPr>
        <p:spPr>
          <a:xfrm>
            <a:off x="3486150" y="2305050"/>
            <a:ext cx="2266950" cy="523875"/>
          </a:xfrm>
          <a:prstGeom prst="rect">
            <a:avLst/>
          </a:prstGeom>
          <a:noFill/>
          <a:ln w="0">
            <a:noFill/>
            <a:prstDash val="solid"/>
          </a:ln>
        </p:spPr>
        <p:txBody>
          <a:bodyPr/>
          <a:lstStyle>
            <a:defPPr algn="ctr">
              <a:defRPr sz="3000" b="1">
                <a:solidFill>
                  <a:srgbClr val="C9E44A"/>
                </a:solidFill>
                <a:latin typeface="Arial"/>
                <a:ea typeface="Arial"/>
                <a:cs typeface="Arial"/>
              </a:defRPr>
            </a:defPPr>
          </a:lstStyle>
          <a:p>
            <a:pPr algn="ctr">
              <a:defRPr sz="3000" b="1">
                <a:solidFill>
                  <a:srgbClr val="C9E44A"/>
                </a:solidFill>
                <a:latin typeface="Arial"/>
                <a:ea typeface="Arial"/>
                <a:cs typeface="Arial"/>
              </a:defRPr>
            </a:pPr>
            <a:r>
              <a:rPr sz="3000" b="1">
                <a:solidFill>
                  <a:srgbClr val="C9E44A"/>
                </a:solidFill>
                <a:latin typeface="Arial"/>
                <a:ea typeface="Arial"/>
                <a:cs typeface="Arial"/>
              </a:rPr>
              <a:t>15%</a:t>
            </a:r>
          </a:p>
        </p:txBody>
      </p:sp>
      <p:sp>
        <p:nvSpPr>
          <p:cNvPr id="10" name="cap1">
            <a:extLst>
              <a:ext uri="{FF2B5EF4-FFF2-40B4-BE49-F238E27FC236}">
                <a16:creationId xmlns:a16="http://schemas.microsoft.com/office/drawing/2014/main" id="{E0D2A2E4-1777-4366-AB47-69E5827DE319}"/>
              </a:ext>
            </a:extLst>
          </p:cNvPr>
          <p:cNvSpPr>
            <a:spLocks noGrp="1"/>
          </p:cNvSpPr>
          <p:nvPr/>
        </p:nvSpPr>
        <p:spPr>
          <a:xfrm>
            <a:off x="3543300" y="2924175"/>
            <a:ext cx="2152650" cy="495300"/>
          </a:xfrm>
          <a:prstGeom prst="rect">
            <a:avLst/>
          </a:prstGeom>
          <a:noFill/>
          <a:ln w="0">
            <a:noFill/>
            <a:prstDash val="solid"/>
          </a:ln>
        </p:spPr>
        <p:txBody>
          <a:bodyPr/>
          <a:lstStyle>
            <a:defPPr algn="ctr">
              <a:defRPr sz="1200" b="0">
                <a:solidFill>
                  <a:srgbClr val="FFFFFF"/>
                </a:solidFill>
                <a:latin typeface="Arial"/>
                <a:ea typeface="Arial"/>
                <a:cs typeface="Arial"/>
              </a:defRPr>
            </a:defPPr>
          </a:lstStyle>
          <a:p>
            <a:pPr algn="ctr">
              <a:defRPr sz="1200" b="0">
                <a:solidFill>
                  <a:srgbClr val="FFFFFF"/>
                </a:solidFill>
                <a:latin typeface="Arial"/>
                <a:ea typeface="Arial"/>
                <a:cs typeface="Arial"/>
              </a:defRPr>
            </a:pPr>
            <a:r>
              <a:rPr sz="1200" b="0">
                <a:solidFill>
                  <a:srgbClr val="FFFFFF"/>
                </a:solidFill>
                <a:latin typeface="Arial"/>
                <a:ea typeface="Arial"/>
                <a:cs typeface="Arial"/>
              </a:rPr>
              <a:t>Dec 2025</a:t>
            </a:r>
          </a:p>
          <a:p>
            <a:pPr algn="ctr">
              <a:defRPr sz="1200" b="0">
                <a:solidFill>
                  <a:srgbClr val="FFFFFF"/>
                </a:solidFill>
                <a:latin typeface="Arial"/>
                <a:ea typeface="Arial"/>
                <a:cs typeface="Arial"/>
              </a:defRPr>
            </a:pPr>
            <a:r>
              <a:rPr sz="1200" b="0">
                <a:solidFill>
                  <a:srgbClr val="FFFFFF"/>
                </a:solidFill>
                <a:latin typeface="Arial"/>
                <a:ea typeface="Arial"/>
                <a:cs typeface="Arial"/>
              </a:rPr>
              <a:t>honest new assessment</a:t>
            </a:r>
          </a:p>
        </p:txBody>
      </p:sp>
      <p:sp>
        <p:nvSpPr>
          <p:cNvPr id="11" name="stat2">
            <a:extLst>
              <a:ext uri="{FF2B5EF4-FFF2-40B4-BE49-F238E27FC236}">
                <a16:creationId xmlns:a16="http://schemas.microsoft.com/office/drawing/2014/main" id="{0D2BEDA5-F54F-4ADE-AF97-3293BB8691C1}"/>
              </a:ext>
            </a:extLst>
          </p:cNvPr>
          <p:cNvSpPr>
            <a:spLocks noGrp="1"/>
          </p:cNvSpPr>
          <p:nvPr/>
        </p:nvSpPr>
        <p:spPr>
          <a:xfrm>
            <a:off x="6143625" y="2143125"/>
            <a:ext cx="2571750" cy="1381125"/>
          </a:xfrm>
          <a:prstGeom prst="roundRect">
            <a:avLst>
              <a:gd name="adj" fmla="val 5517"/>
            </a:avLst>
          </a:prstGeom>
          <a:solidFill>
            <a:srgbClr val="00A7A5"/>
          </a:solidFill>
          <a:ln w="0">
            <a:noFill/>
            <a:prstDash val="solid"/>
          </a:ln>
        </p:spPr>
        <p:txBody>
          <a:bodyPr/>
          <a:lstStyle/>
          <a:p>
            <a:endParaRPr lang="en-GB"/>
          </a:p>
        </p:txBody>
      </p:sp>
      <p:sp>
        <p:nvSpPr>
          <p:cNvPr id="12" name="num2">
            <a:extLst>
              <a:ext uri="{FF2B5EF4-FFF2-40B4-BE49-F238E27FC236}">
                <a16:creationId xmlns:a16="http://schemas.microsoft.com/office/drawing/2014/main" id="{E19D0103-6A34-4EC8-8AC8-5A09E11E1426}"/>
              </a:ext>
            </a:extLst>
          </p:cNvPr>
          <p:cNvSpPr>
            <a:spLocks noGrp="1"/>
          </p:cNvSpPr>
          <p:nvPr/>
        </p:nvSpPr>
        <p:spPr>
          <a:xfrm>
            <a:off x="6296025" y="2305050"/>
            <a:ext cx="2266950" cy="523875"/>
          </a:xfrm>
          <a:prstGeom prst="rect">
            <a:avLst/>
          </a:prstGeom>
          <a:noFill/>
          <a:ln w="0">
            <a:noFill/>
            <a:prstDash val="solid"/>
          </a:ln>
        </p:spPr>
        <p:txBody>
          <a:bodyPr/>
          <a:lstStyle>
            <a:defPPr algn="ctr">
              <a:defRPr sz="3000" b="1">
                <a:solidFill>
                  <a:srgbClr val="C9E44A"/>
                </a:solidFill>
                <a:latin typeface="Arial"/>
                <a:ea typeface="Arial"/>
                <a:cs typeface="Arial"/>
              </a:defRPr>
            </a:defPPr>
          </a:lstStyle>
          <a:p>
            <a:pPr algn="ctr">
              <a:defRPr sz="3000" b="1">
                <a:solidFill>
                  <a:srgbClr val="C9E44A"/>
                </a:solidFill>
                <a:latin typeface="Arial"/>
                <a:ea typeface="Arial"/>
                <a:cs typeface="Arial"/>
              </a:defRPr>
            </a:pPr>
            <a:r>
              <a:rPr sz="3000" b="1">
                <a:solidFill>
                  <a:srgbClr val="C9E44A"/>
                </a:solidFill>
                <a:latin typeface="Arial"/>
                <a:ea typeface="Arial"/>
                <a:cs typeface="Arial"/>
              </a:rPr>
              <a:t>83%</a:t>
            </a:r>
          </a:p>
        </p:txBody>
      </p:sp>
      <p:sp>
        <p:nvSpPr>
          <p:cNvPr id="13" name="cap2">
            <a:extLst>
              <a:ext uri="{FF2B5EF4-FFF2-40B4-BE49-F238E27FC236}">
                <a16:creationId xmlns:a16="http://schemas.microsoft.com/office/drawing/2014/main" id="{934494CB-ED5D-4978-A5BA-C26797172D1B}"/>
              </a:ext>
            </a:extLst>
          </p:cNvPr>
          <p:cNvSpPr>
            <a:spLocks noGrp="1"/>
          </p:cNvSpPr>
          <p:nvPr/>
        </p:nvSpPr>
        <p:spPr>
          <a:xfrm>
            <a:off x="6353175" y="2924175"/>
            <a:ext cx="2152650" cy="495300"/>
          </a:xfrm>
          <a:prstGeom prst="rect">
            <a:avLst/>
          </a:prstGeom>
          <a:noFill/>
          <a:ln w="0">
            <a:noFill/>
            <a:prstDash val="solid"/>
          </a:ln>
        </p:spPr>
        <p:txBody>
          <a:bodyPr/>
          <a:lstStyle>
            <a:defPPr algn="ctr">
              <a:defRPr sz="1200" b="0">
                <a:solidFill>
                  <a:srgbClr val="FFFFFF"/>
                </a:solidFill>
                <a:latin typeface="Arial"/>
                <a:ea typeface="Arial"/>
                <a:cs typeface="Arial"/>
              </a:defRPr>
            </a:defPPr>
          </a:lstStyle>
          <a:p>
            <a:pPr algn="ctr">
              <a:defRPr sz="1200" b="0">
                <a:solidFill>
                  <a:srgbClr val="FFFFFF"/>
                </a:solidFill>
                <a:latin typeface="Arial"/>
                <a:ea typeface="Arial"/>
                <a:cs typeface="Arial"/>
              </a:defRPr>
            </a:pPr>
            <a:r>
              <a:rPr sz="1200" b="0">
                <a:solidFill>
                  <a:srgbClr val="FFFFFF"/>
                </a:solidFill>
                <a:latin typeface="Arial"/>
                <a:ea typeface="Arial"/>
                <a:cs typeface="Arial"/>
              </a:rPr>
              <a:t>March 2026</a:t>
            </a:r>
          </a:p>
          <a:p>
            <a:pPr algn="ctr">
              <a:defRPr sz="1200" b="0">
                <a:solidFill>
                  <a:srgbClr val="FFFFFF"/>
                </a:solidFill>
                <a:latin typeface="Arial"/>
                <a:ea typeface="Arial"/>
                <a:cs typeface="Arial"/>
              </a:defRPr>
            </a:pPr>
            <a:r>
              <a:rPr sz="1200" b="0">
                <a:solidFill>
                  <a:srgbClr val="FFFFFF"/>
                </a:solidFill>
                <a:latin typeface="Arial"/>
                <a:ea typeface="Arial"/>
                <a:cs typeface="Arial"/>
              </a:rPr>
              <a:t>first action cycle</a:t>
            </a:r>
          </a:p>
        </p:txBody>
      </p:sp>
      <p:sp>
        <p:nvSpPr>
          <p:cNvPr id="14" name="stat3">
            <a:extLst>
              <a:ext uri="{FF2B5EF4-FFF2-40B4-BE49-F238E27FC236}">
                <a16:creationId xmlns:a16="http://schemas.microsoft.com/office/drawing/2014/main" id="{02899157-51DB-440D-A5E1-5715F5841545}"/>
              </a:ext>
            </a:extLst>
          </p:cNvPr>
          <p:cNvSpPr>
            <a:spLocks noGrp="1"/>
          </p:cNvSpPr>
          <p:nvPr/>
        </p:nvSpPr>
        <p:spPr>
          <a:xfrm>
            <a:off x="8953500" y="2143125"/>
            <a:ext cx="2571750" cy="1381125"/>
          </a:xfrm>
          <a:prstGeom prst="roundRect">
            <a:avLst>
              <a:gd name="adj" fmla="val 5517"/>
            </a:avLst>
          </a:prstGeom>
          <a:solidFill>
            <a:srgbClr val="00A7A5"/>
          </a:solidFill>
          <a:ln w="0">
            <a:noFill/>
            <a:prstDash val="solid"/>
          </a:ln>
        </p:spPr>
        <p:txBody>
          <a:bodyPr/>
          <a:lstStyle/>
          <a:p>
            <a:endParaRPr lang="en-GB"/>
          </a:p>
        </p:txBody>
      </p:sp>
      <p:sp>
        <p:nvSpPr>
          <p:cNvPr id="15" name="num3">
            <a:extLst>
              <a:ext uri="{FF2B5EF4-FFF2-40B4-BE49-F238E27FC236}">
                <a16:creationId xmlns:a16="http://schemas.microsoft.com/office/drawing/2014/main" id="{6A7EBDB8-A8B9-4A4D-9D37-0A7D127FD0AE}"/>
              </a:ext>
            </a:extLst>
          </p:cNvPr>
          <p:cNvSpPr>
            <a:spLocks noGrp="1"/>
          </p:cNvSpPr>
          <p:nvPr/>
        </p:nvSpPr>
        <p:spPr>
          <a:xfrm>
            <a:off x="9105900" y="2305050"/>
            <a:ext cx="2266950" cy="523875"/>
          </a:xfrm>
          <a:prstGeom prst="rect">
            <a:avLst/>
          </a:prstGeom>
          <a:noFill/>
          <a:ln w="0">
            <a:noFill/>
            <a:prstDash val="solid"/>
          </a:ln>
        </p:spPr>
        <p:txBody>
          <a:bodyPr/>
          <a:lstStyle>
            <a:defPPr algn="ctr">
              <a:defRPr sz="3000" b="1">
                <a:solidFill>
                  <a:srgbClr val="C9E44A"/>
                </a:solidFill>
                <a:latin typeface="Arial"/>
                <a:ea typeface="Arial"/>
                <a:cs typeface="Arial"/>
              </a:defRPr>
            </a:defPPr>
          </a:lstStyle>
          <a:p>
            <a:pPr algn="ctr">
              <a:defRPr sz="3000" b="1">
                <a:solidFill>
                  <a:srgbClr val="C9E44A"/>
                </a:solidFill>
                <a:latin typeface="Arial"/>
                <a:ea typeface="Arial"/>
                <a:cs typeface="Arial"/>
              </a:defRPr>
            </a:pPr>
            <a:r>
              <a:rPr sz="3000" b="1">
                <a:solidFill>
                  <a:srgbClr val="C9E44A"/>
                </a:solidFill>
                <a:latin typeface="Arial"/>
                <a:ea typeface="Arial"/>
                <a:cs typeface="Arial"/>
              </a:rPr>
              <a:t>98%</a:t>
            </a:r>
          </a:p>
        </p:txBody>
      </p:sp>
      <p:sp>
        <p:nvSpPr>
          <p:cNvPr id="16" name="cap3">
            <a:extLst>
              <a:ext uri="{FF2B5EF4-FFF2-40B4-BE49-F238E27FC236}">
                <a16:creationId xmlns:a16="http://schemas.microsoft.com/office/drawing/2014/main" id="{972949CA-9ADC-47FB-B90F-D1841ACA3D53}"/>
              </a:ext>
            </a:extLst>
          </p:cNvPr>
          <p:cNvSpPr>
            <a:spLocks noGrp="1"/>
          </p:cNvSpPr>
          <p:nvPr/>
        </p:nvSpPr>
        <p:spPr>
          <a:xfrm>
            <a:off x="9163050" y="2924175"/>
            <a:ext cx="2152650" cy="495300"/>
          </a:xfrm>
          <a:prstGeom prst="rect">
            <a:avLst/>
          </a:prstGeom>
          <a:noFill/>
          <a:ln w="0">
            <a:noFill/>
            <a:prstDash val="solid"/>
          </a:ln>
        </p:spPr>
        <p:txBody>
          <a:bodyPr/>
          <a:lstStyle>
            <a:defPPr algn="ctr">
              <a:defRPr sz="1200" b="0">
                <a:solidFill>
                  <a:srgbClr val="FFFFFF"/>
                </a:solidFill>
                <a:latin typeface="Arial"/>
                <a:ea typeface="Arial"/>
                <a:cs typeface="Arial"/>
              </a:defRPr>
            </a:defPPr>
          </a:lstStyle>
          <a:p>
            <a:pPr algn="ctr">
              <a:defRPr sz="1200" b="0">
                <a:solidFill>
                  <a:srgbClr val="FFFFFF"/>
                </a:solidFill>
                <a:latin typeface="Arial"/>
                <a:ea typeface="Arial"/>
                <a:cs typeface="Arial"/>
              </a:defRPr>
            </a:pPr>
            <a:r>
              <a:rPr sz="1200" b="0">
                <a:solidFill>
                  <a:srgbClr val="FFFFFF"/>
                </a:solidFill>
                <a:latin typeface="Arial"/>
                <a:ea typeface="Arial"/>
                <a:cs typeface="Arial"/>
              </a:rPr>
              <a:t>July 2026</a:t>
            </a:r>
          </a:p>
          <a:p>
            <a:pPr algn="ctr">
              <a:defRPr sz="1200" b="0">
                <a:solidFill>
                  <a:srgbClr val="FFFFFF"/>
                </a:solidFill>
                <a:latin typeface="Arial"/>
                <a:ea typeface="Arial"/>
                <a:cs typeface="Arial"/>
              </a:defRPr>
            </a:pPr>
            <a:r>
              <a:rPr sz="1200" b="0">
                <a:solidFill>
                  <a:srgbClr val="FFFFFF"/>
                </a:solidFill>
                <a:latin typeface="Arial"/>
                <a:ea typeface="Arial"/>
                <a:cs typeface="Arial"/>
              </a:rPr>
              <a:t>latest evaluation</a:t>
            </a:r>
          </a:p>
        </p:txBody>
      </p:sp>
      <p:sp>
        <p:nvSpPr>
          <p:cNvPr id="17" name="issues">
            <a:extLst>
              <a:ext uri="{FF2B5EF4-FFF2-40B4-BE49-F238E27FC236}">
                <a16:creationId xmlns:a16="http://schemas.microsoft.com/office/drawing/2014/main" id="{BA3F3E23-A930-44AE-B4D6-2A664F8D9C55}"/>
              </a:ext>
            </a:extLst>
          </p:cNvPr>
          <p:cNvSpPr>
            <a:spLocks noGrp="1"/>
          </p:cNvSpPr>
          <p:nvPr/>
        </p:nvSpPr>
        <p:spPr>
          <a:xfrm>
            <a:off x="619125" y="3857625"/>
            <a:ext cx="3714750" cy="333375"/>
          </a:xfrm>
          <a:prstGeom prst="rect">
            <a:avLst/>
          </a:prstGeom>
          <a:noFill/>
          <a:ln w="0">
            <a:noFill/>
            <a:prstDash val="solid"/>
          </a:ln>
        </p:spPr>
        <p:txBody>
          <a:bodyPr/>
          <a:lstStyle>
            <a:defPPr algn="l">
              <a:defRPr sz="1650" b="1">
                <a:solidFill>
                  <a:srgbClr val="C9E44A"/>
                </a:solidFill>
                <a:latin typeface="Arial"/>
                <a:ea typeface="Arial"/>
                <a:cs typeface="Arial"/>
              </a:defRPr>
            </a:defPPr>
          </a:lstStyle>
          <a:p>
            <a:pPr algn="l">
              <a:defRPr sz="1650" b="1">
                <a:solidFill>
                  <a:srgbClr val="C9E44A"/>
                </a:solidFill>
                <a:latin typeface="Arial"/>
                <a:ea typeface="Arial"/>
                <a:cs typeface="Arial"/>
              </a:defRPr>
            </a:pPr>
            <a:r>
              <a:rPr sz="1650" b="1">
                <a:solidFill>
                  <a:srgbClr val="C9E44A"/>
                </a:solidFill>
                <a:latin typeface="Arial"/>
                <a:ea typeface="Arial"/>
                <a:cs typeface="Arial"/>
              </a:rPr>
              <a:t>The missing evidence mattered</a:t>
            </a:r>
          </a:p>
        </p:txBody>
      </p:sp>
      <p:sp>
        <p:nvSpPr>
          <p:cNvPr id="18" name="list">
            <a:extLst>
              <a:ext uri="{FF2B5EF4-FFF2-40B4-BE49-F238E27FC236}">
                <a16:creationId xmlns:a16="http://schemas.microsoft.com/office/drawing/2014/main" id="{B2862DA4-0AB4-405E-B447-66E23772736E}"/>
              </a:ext>
            </a:extLst>
          </p:cNvPr>
          <p:cNvSpPr>
            <a:spLocks noGrp="1"/>
          </p:cNvSpPr>
          <p:nvPr/>
        </p:nvSpPr>
        <p:spPr>
          <a:xfrm>
            <a:off x="619125" y="4286250"/>
            <a:ext cx="10382250" cy="1543050"/>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NO AUDIT = NO EVIDENCE</a:t>
            </a:r>
          </a:p>
          <a:p>
            <a:endParaRPr sz="1575" b="0">
              <a:solidFill>
                <a:srgbClr val="FFFFFF"/>
              </a:solidFill>
              <a:latin typeface="Arial"/>
              <a:ea typeface="Arial"/>
              <a:cs typeface="Arial"/>
            </a:endParaRPr>
          </a:p>
          <a:p>
            <a:pPr algn="l">
              <a:defRPr sz="1575" b="0">
                <a:solidFill>
                  <a:srgbClr val="FFFFFF"/>
                </a:solidFill>
                <a:latin typeface="Arial"/>
                <a:ea typeface="Arial"/>
                <a:cs typeface="Arial"/>
              </a:defRPr>
            </a:pPr>
            <a:r>
              <a:rPr sz="1575" b="0">
                <a:solidFill>
                  <a:srgbClr val="FFFFFF"/>
                </a:solidFill>
                <a:latin typeface="Arial"/>
                <a:ea typeface="Arial"/>
                <a:cs typeface="Arial"/>
              </a:rPr>
              <a:t>Initially missing: Sociology, Psychology, Health &amp; Social Care, Music and Media</a:t>
            </a:r>
          </a:p>
          <a:p>
            <a:endParaRPr sz="1575" b="0">
              <a:solidFill>
                <a:srgbClr val="FFFFFF"/>
              </a:solidFill>
              <a:latin typeface="Arial"/>
              <a:ea typeface="Arial"/>
              <a:cs typeface="Arial"/>
            </a:endParaRPr>
          </a:p>
          <a:p>
            <a:pPr algn="l">
              <a:defRPr sz="1575" b="0">
                <a:solidFill>
                  <a:srgbClr val="FFFFFF"/>
                </a:solidFill>
                <a:latin typeface="Arial"/>
                <a:ea typeface="Arial"/>
                <a:cs typeface="Arial"/>
              </a:defRPr>
            </a:pPr>
            <a:r>
              <a:rPr sz="1575" b="0">
                <a:solidFill>
                  <a:srgbClr val="FFFFFF"/>
                </a:solidFill>
                <a:latin typeface="Arial"/>
                <a:ea typeface="Arial"/>
                <a:cs typeface="Arial"/>
              </a:rPr>
              <a:t>Even where good work was happening, I could not count what had not been evidenced. The gap lowered the whole-school judgement and made coverage impossible to assure.</a:t>
            </a:r>
          </a:p>
        </p:txBody>
      </p:sp>
      <p:pic>
        <p:nvPicPr>
          <p:cNvPr id="21" name="Picture 20" descr="A black and white logo&#10;&#10;AI-generated content may be incorrect.">
            <a:extLst>
              <a:ext uri="{FF2B5EF4-FFF2-40B4-BE49-F238E27FC236}">
                <a16:creationId xmlns:a16="http://schemas.microsoft.com/office/drawing/2014/main" id="{D902DB49-ADE9-9887-6BE3-1CADAE860EDD}"/>
              </a:ext>
            </a:extLst>
          </p:cNvPr>
          <p:cNvPicPr>
            <a:picLocks noChangeAspect="1"/>
          </p:cNvPicPr>
          <p:nvPr/>
        </p:nvPicPr>
        <p:blipFill>
          <a:blip r:embed="rId4"/>
          <a:stretch>
            <a:fillRect/>
          </a:stretch>
        </p:blipFill>
        <p:spPr>
          <a:xfrm>
            <a:off x="9222154" y="172981"/>
            <a:ext cx="2696308" cy="709115"/>
          </a:xfrm>
          <a:prstGeom prst="rect">
            <a:avLst/>
          </a:prstGeom>
        </p:spPr>
      </p:pic>
    </p:spTree>
    <p:extLst>
      <p:ext uri="{BB962C8B-B14F-4D97-AF65-F5344CB8AC3E}">
        <p14:creationId xmlns:p14="http://schemas.microsoft.com/office/powerpoint/2010/main" val="15231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82699C-6B3E-419C-8B64-78E43B94E4DE}"/>
              </a:ext>
            </a:extLst>
          </p:cNvPr>
          <p:cNvPicPr>
            <a:picLocks noChangeAspect="1"/>
          </p:cNvPicPr>
          <p:nvPr/>
        </p:nvPicPr>
        <p:blipFill>
          <a:blip r:embed="rId3"/>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00B6D48D-CA03-4006-B7AF-FFBE2CDA3866}"/>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What I actually did</a:t>
            </a:r>
          </a:p>
        </p:txBody>
      </p:sp>
      <p:sp>
        <p:nvSpPr>
          <p:cNvPr id="4" name="n0">
            <a:extLst>
              <a:ext uri="{FF2B5EF4-FFF2-40B4-BE49-F238E27FC236}">
                <a16:creationId xmlns:a16="http://schemas.microsoft.com/office/drawing/2014/main" id="{C730A75C-7416-42E8-9269-6606E320EC1C}"/>
              </a:ext>
            </a:extLst>
          </p:cNvPr>
          <p:cNvSpPr>
            <a:spLocks noGrp="1"/>
          </p:cNvSpPr>
          <p:nvPr/>
        </p:nvSpPr>
        <p:spPr>
          <a:xfrm>
            <a:off x="619125" y="1190625"/>
            <a:ext cx="571500" cy="552450"/>
          </a:xfrm>
          <a:prstGeom prst="rect">
            <a:avLst/>
          </a:prstGeom>
          <a:noFill/>
          <a:ln w="0">
            <a:noFill/>
            <a:prstDash val="solid"/>
          </a:ln>
        </p:spPr>
        <p:txBody>
          <a:bodyPr/>
          <a:lstStyle>
            <a:defPPr algn="ctr">
              <a:defRPr sz="2850" b="1">
                <a:solidFill>
                  <a:srgbClr val="C9E44A"/>
                </a:solidFill>
                <a:latin typeface="Arial"/>
                <a:ea typeface="Arial"/>
                <a:cs typeface="Arial"/>
              </a:defRPr>
            </a:defPPr>
          </a:lstStyle>
          <a:p>
            <a:pPr algn="ctr">
              <a:defRPr sz="2850" b="1">
                <a:solidFill>
                  <a:srgbClr val="C9E44A"/>
                </a:solidFill>
                <a:latin typeface="Arial"/>
                <a:ea typeface="Arial"/>
                <a:cs typeface="Arial"/>
              </a:defRPr>
            </a:pPr>
            <a:r>
              <a:rPr sz="2850" b="1">
                <a:solidFill>
                  <a:srgbClr val="C9E44A"/>
                </a:solidFill>
                <a:latin typeface="Arial"/>
                <a:ea typeface="Arial"/>
                <a:cs typeface="Arial"/>
              </a:rPr>
              <a:t>1</a:t>
            </a:r>
          </a:p>
        </p:txBody>
      </p:sp>
      <p:sp>
        <p:nvSpPr>
          <p:cNvPr id="5" name="head0">
            <a:extLst>
              <a:ext uri="{FF2B5EF4-FFF2-40B4-BE49-F238E27FC236}">
                <a16:creationId xmlns:a16="http://schemas.microsoft.com/office/drawing/2014/main" id="{F5A696D8-78E7-4F71-AEBA-85FF9D397304}"/>
              </a:ext>
            </a:extLst>
          </p:cNvPr>
          <p:cNvSpPr>
            <a:spLocks noGrp="1"/>
          </p:cNvSpPr>
          <p:nvPr/>
        </p:nvSpPr>
        <p:spPr>
          <a:xfrm>
            <a:off x="1381125" y="1190625"/>
            <a:ext cx="3000375" cy="647700"/>
          </a:xfrm>
          <a:prstGeom prst="rect">
            <a:avLst/>
          </a:prstGeom>
          <a:noFill/>
          <a:ln w="0">
            <a:noFill/>
            <a:prstDash val="solid"/>
          </a:ln>
        </p:spPr>
        <p:txBody>
          <a:bodyPr/>
          <a:lstStyle>
            <a:defPPr algn="l">
              <a:defRPr sz="1725" b="1">
                <a:solidFill>
                  <a:srgbClr val="FFFFFF"/>
                </a:solidFill>
                <a:latin typeface="Arial"/>
                <a:ea typeface="Arial"/>
                <a:cs typeface="Arial"/>
              </a:defRPr>
            </a:defPPr>
          </a:lstStyle>
          <a:p>
            <a:pPr algn="l">
              <a:defRPr sz="1725" b="1">
                <a:solidFill>
                  <a:srgbClr val="FFFFFF"/>
                </a:solidFill>
                <a:latin typeface="Arial"/>
                <a:ea typeface="Arial"/>
                <a:cs typeface="Arial"/>
              </a:defRPr>
            </a:pPr>
            <a:r>
              <a:rPr sz="1725" b="1">
                <a:solidFill>
                  <a:srgbClr val="FFFFFF"/>
                </a:solidFill>
                <a:latin typeface="Arial"/>
                <a:ea typeface="Arial"/>
                <a:cs typeface="Arial"/>
              </a:rPr>
              <a:t>Set an evidence-only</a:t>
            </a:r>
          </a:p>
          <a:p>
            <a:pPr algn="l">
              <a:defRPr sz="1725" b="1">
                <a:solidFill>
                  <a:srgbClr val="FFFFFF"/>
                </a:solidFill>
                <a:latin typeface="Arial"/>
                <a:ea typeface="Arial"/>
                <a:cs typeface="Arial"/>
              </a:defRPr>
            </a:pPr>
            <a:r>
              <a:rPr sz="1725" b="1">
                <a:solidFill>
                  <a:srgbClr val="FFFFFF"/>
                </a:solidFill>
                <a:latin typeface="Arial"/>
                <a:ea typeface="Arial"/>
                <a:cs typeface="Arial"/>
              </a:rPr>
              <a:t>baseline</a:t>
            </a:r>
          </a:p>
        </p:txBody>
      </p:sp>
      <p:sp>
        <p:nvSpPr>
          <p:cNvPr id="6" name="detail0">
            <a:extLst>
              <a:ext uri="{FF2B5EF4-FFF2-40B4-BE49-F238E27FC236}">
                <a16:creationId xmlns:a16="http://schemas.microsoft.com/office/drawing/2014/main" id="{EF5A9DE8-E1E0-48E2-A124-3CFC1E92BCEB}"/>
              </a:ext>
            </a:extLst>
          </p:cNvPr>
          <p:cNvSpPr>
            <a:spLocks noGrp="1"/>
          </p:cNvSpPr>
          <p:nvPr/>
        </p:nvSpPr>
        <p:spPr>
          <a:xfrm>
            <a:off x="4619625" y="1190625"/>
            <a:ext cx="6429375" cy="666750"/>
          </a:xfrm>
          <a:prstGeom prst="rect">
            <a:avLst/>
          </a:prstGeom>
          <a:noFill/>
          <a:ln w="0">
            <a:noFill/>
            <a:prstDash val="solid"/>
          </a:ln>
        </p:spPr>
        <p:txBody>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Audits mapped schemes, year groups, careers links, routes and skills</a:t>
            </a:r>
          </a:p>
        </p:txBody>
      </p:sp>
      <p:sp>
        <p:nvSpPr>
          <p:cNvPr id="7" name="sep0">
            <a:extLst>
              <a:ext uri="{FF2B5EF4-FFF2-40B4-BE49-F238E27FC236}">
                <a16:creationId xmlns:a16="http://schemas.microsoft.com/office/drawing/2014/main" id="{69ED98E0-B8A6-40B8-B14C-C2567ACDDF31}"/>
              </a:ext>
            </a:extLst>
          </p:cNvPr>
          <p:cNvSpPr>
            <a:spLocks noGrp="1"/>
          </p:cNvSpPr>
          <p:nvPr/>
        </p:nvSpPr>
        <p:spPr>
          <a:xfrm>
            <a:off x="619125" y="2095500"/>
            <a:ext cx="10429875" cy="19050"/>
          </a:xfrm>
          <a:prstGeom prst="rect">
            <a:avLst/>
          </a:prstGeom>
          <a:solidFill>
            <a:srgbClr val="C1E0E1"/>
          </a:solidFill>
          <a:ln w="0">
            <a:noFill/>
            <a:prstDash val="solid"/>
          </a:ln>
        </p:spPr>
        <p:txBody>
          <a:bodyPr/>
          <a:lstStyle/>
          <a:p>
            <a:endParaRPr lang="en-GB"/>
          </a:p>
        </p:txBody>
      </p:sp>
      <p:sp>
        <p:nvSpPr>
          <p:cNvPr id="8" name="n1">
            <a:extLst>
              <a:ext uri="{FF2B5EF4-FFF2-40B4-BE49-F238E27FC236}">
                <a16:creationId xmlns:a16="http://schemas.microsoft.com/office/drawing/2014/main" id="{826B235C-FEF7-4A76-A25E-6FF9C241D11C}"/>
              </a:ext>
            </a:extLst>
          </p:cNvPr>
          <p:cNvSpPr>
            <a:spLocks noGrp="1"/>
          </p:cNvSpPr>
          <p:nvPr/>
        </p:nvSpPr>
        <p:spPr>
          <a:xfrm>
            <a:off x="619125" y="2381250"/>
            <a:ext cx="571500" cy="552450"/>
          </a:xfrm>
          <a:prstGeom prst="rect">
            <a:avLst/>
          </a:prstGeom>
          <a:noFill/>
          <a:ln w="0">
            <a:noFill/>
            <a:prstDash val="solid"/>
          </a:ln>
        </p:spPr>
        <p:txBody>
          <a:bodyPr/>
          <a:lstStyle>
            <a:defPPr algn="ctr">
              <a:defRPr sz="2850" b="1">
                <a:solidFill>
                  <a:srgbClr val="C9E44A"/>
                </a:solidFill>
                <a:latin typeface="Arial"/>
                <a:ea typeface="Arial"/>
                <a:cs typeface="Arial"/>
              </a:defRPr>
            </a:defPPr>
          </a:lstStyle>
          <a:p>
            <a:pPr algn="ctr">
              <a:defRPr sz="2850" b="1">
                <a:solidFill>
                  <a:srgbClr val="C9E44A"/>
                </a:solidFill>
                <a:latin typeface="Arial"/>
                <a:ea typeface="Arial"/>
                <a:cs typeface="Arial"/>
              </a:defRPr>
            </a:pPr>
            <a:r>
              <a:rPr sz="2850" b="1">
                <a:solidFill>
                  <a:srgbClr val="C9E44A"/>
                </a:solidFill>
                <a:latin typeface="Arial"/>
                <a:ea typeface="Arial"/>
                <a:cs typeface="Arial"/>
              </a:rPr>
              <a:t>2</a:t>
            </a:r>
          </a:p>
        </p:txBody>
      </p:sp>
      <p:sp>
        <p:nvSpPr>
          <p:cNvPr id="9" name="head1">
            <a:extLst>
              <a:ext uri="{FF2B5EF4-FFF2-40B4-BE49-F238E27FC236}">
                <a16:creationId xmlns:a16="http://schemas.microsoft.com/office/drawing/2014/main" id="{79BD3552-FF81-4E72-859A-7F4CCEAC178E}"/>
              </a:ext>
            </a:extLst>
          </p:cNvPr>
          <p:cNvSpPr>
            <a:spLocks noGrp="1"/>
          </p:cNvSpPr>
          <p:nvPr/>
        </p:nvSpPr>
        <p:spPr>
          <a:xfrm>
            <a:off x="1381125" y="2381250"/>
            <a:ext cx="3000375" cy="647700"/>
          </a:xfrm>
          <a:prstGeom prst="rect">
            <a:avLst/>
          </a:prstGeom>
          <a:noFill/>
          <a:ln w="0">
            <a:noFill/>
            <a:prstDash val="solid"/>
          </a:ln>
        </p:spPr>
        <p:txBody>
          <a:bodyPr/>
          <a:lstStyle>
            <a:defPPr algn="l">
              <a:defRPr sz="1725" b="1">
                <a:solidFill>
                  <a:srgbClr val="FFFFFF"/>
                </a:solidFill>
                <a:latin typeface="Arial"/>
                <a:ea typeface="Arial"/>
                <a:cs typeface="Arial"/>
              </a:defRPr>
            </a:defPPr>
          </a:lstStyle>
          <a:p>
            <a:pPr algn="l">
              <a:defRPr sz="1725" b="1">
                <a:solidFill>
                  <a:srgbClr val="FFFFFF"/>
                </a:solidFill>
                <a:latin typeface="Arial"/>
                <a:ea typeface="Arial"/>
                <a:cs typeface="Arial"/>
              </a:defRPr>
            </a:pPr>
            <a:r>
              <a:rPr sz="1725" b="1">
                <a:solidFill>
                  <a:srgbClr val="FFFFFF"/>
                </a:solidFill>
                <a:latin typeface="Arial"/>
                <a:ea typeface="Arial"/>
                <a:cs typeface="Arial"/>
              </a:rPr>
              <a:t>Made gaps visible</a:t>
            </a:r>
          </a:p>
          <a:p>
            <a:pPr algn="l">
              <a:defRPr sz="1725" b="1">
                <a:solidFill>
                  <a:srgbClr val="FFFFFF"/>
                </a:solidFill>
                <a:latin typeface="Arial"/>
                <a:ea typeface="Arial"/>
                <a:cs typeface="Arial"/>
              </a:defRPr>
            </a:pPr>
            <a:r>
              <a:rPr sz="1725" b="1">
                <a:solidFill>
                  <a:srgbClr val="FFFFFF"/>
                </a:solidFill>
                <a:latin typeface="Arial"/>
                <a:ea typeface="Arial"/>
                <a:cs typeface="Arial"/>
              </a:rPr>
              <a:t>without blame</a:t>
            </a:r>
          </a:p>
        </p:txBody>
      </p:sp>
      <p:sp>
        <p:nvSpPr>
          <p:cNvPr id="10" name="detail1">
            <a:extLst>
              <a:ext uri="{FF2B5EF4-FFF2-40B4-BE49-F238E27FC236}">
                <a16:creationId xmlns:a16="http://schemas.microsoft.com/office/drawing/2014/main" id="{2FF2EA83-2BB4-479B-8E29-9E381E68B3F6}"/>
              </a:ext>
            </a:extLst>
          </p:cNvPr>
          <p:cNvSpPr>
            <a:spLocks noGrp="1"/>
          </p:cNvSpPr>
          <p:nvPr/>
        </p:nvSpPr>
        <p:spPr>
          <a:xfrm>
            <a:off x="4619625" y="2381250"/>
            <a:ext cx="6429375" cy="666750"/>
          </a:xfrm>
          <a:prstGeom prst="rect">
            <a:avLst/>
          </a:prstGeom>
          <a:noFill/>
          <a:ln w="0">
            <a:noFill/>
            <a:prstDash val="solid"/>
          </a:ln>
        </p:spPr>
        <p:txBody>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Missing audits, 50% explicit rows and uneven coverage became a shared problem</a:t>
            </a:r>
          </a:p>
        </p:txBody>
      </p:sp>
      <p:sp>
        <p:nvSpPr>
          <p:cNvPr id="11" name="sep1">
            <a:extLst>
              <a:ext uri="{FF2B5EF4-FFF2-40B4-BE49-F238E27FC236}">
                <a16:creationId xmlns:a16="http://schemas.microsoft.com/office/drawing/2014/main" id="{4686822A-8AD6-40A9-B922-7AEB599C6867}"/>
              </a:ext>
            </a:extLst>
          </p:cNvPr>
          <p:cNvSpPr>
            <a:spLocks noGrp="1"/>
          </p:cNvSpPr>
          <p:nvPr/>
        </p:nvSpPr>
        <p:spPr>
          <a:xfrm>
            <a:off x="619125" y="3286125"/>
            <a:ext cx="10429875" cy="19050"/>
          </a:xfrm>
          <a:prstGeom prst="rect">
            <a:avLst/>
          </a:prstGeom>
          <a:solidFill>
            <a:srgbClr val="C1E0E1"/>
          </a:solidFill>
          <a:ln w="0">
            <a:noFill/>
            <a:prstDash val="solid"/>
          </a:ln>
        </p:spPr>
        <p:txBody>
          <a:bodyPr/>
          <a:lstStyle/>
          <a:p>
            <a:endParaRPr lang="en-GB"/>
          </a:p>
        </p:txBody>
      </p:sp>
      <p:sp>
        <p:nvSpPr>
          <p:cNvPr id="12" name="n2">
            <a:extLst>
              <a:ext uri="{FF2B5EF4-FFF2-40B4-BE49-F238E27FC236}">
                <a16:creationId xmlns:a16="http://schemas.microsoft.com/office/drawing/2014/main" id="{28BF0967-96F8-4F37-8407-0A7BECF313D7}"/>
              </a:ext>
            </a:extLst>
          </p:cNvPr>
          <p:cNvSpPr>
            <a:spLocks noGrp="1"/>
          </p:cNvSpPr>
          <p:nvPr/>
        </p:nvSpPr>
        <p:spPr>
          <a:xfrm>
            <a:off x="619125" y="3571875"/>
            <a:ext cx="571500" cy="552450"/>
          </a:xfrm>
          <a:prstGeom prst="rect">
            <a:avLst/>
          </a:prstGeom>
          <a:noFill/>
          <a:ln w="0">
            <a:noFill/>
            <a:prstDash val="solid"/>
          </a:ln>
        </p:spPr>
        <p:txBody>
          <a:bodyPr/>
          <a:lstStyle>
            <a:defPPr algn="ctr">
              <a:defRPr sz="2850" b="1">
                <a:solidFill>
                  <a:srgbClr val="C9E44A"/>
                </a:solidFill>
                <a:latin typeface="Arial"/>
                <a:ea typeface="Arial"/>
                <a:cs typeface="Arial"/>
              </a:defRPr>
            </a:defPPr>
          </a:lstStyle>
          <a:p>
            <a:pPr algn="ctr">
              <a:defRPr sz="2850" b="1">
                <a:solidFill>
                  <a:srgbClr val="C9E44A"/>
                </a:solidFill>
                <a:latin typeface="Arial"/>
                <a:ea typeface="Arial"/>
                <a:cs typeface="Arial"/>
              </a:defRPr>
            </a:pPr>
            <a:r>
              <a:rPr sz="2850" b="1">
                <a:solidFill>
                  <a:srgbClr val="C9E44A"/>
                </a:solidFill>
                <a:latin typeface="Arial"/>
                <a:ea typeface="Arial"/>
                <a:cs typeface="Arial"/>
              </a:rPr>
              <a:t>3</a:t>
            </a:r>
          </a:p>
        </p:txBody>
      </p:sp>
      <p:sp>
        <p:nvSpPr>
          <p:cNvPr id="13" name="head2">
            <a:extLst>
              <a:ext uri="{FF2B5EF4-FFF2-40B4-BE49-F238E27FC236}">
                <a16:creationId xmlns:a16="http://schemas.microsoft.com/office/drawing/2014/main" id="{947942CD-FED0-4216-B138-3A01ADDE2D77}"/>
              </a:ext>
            </a:extLst>
          </p:cNvPr>
          <p:cNvSpPr>
            <a:spLocks noGrp="1"/>
          </p:cNvSpPr>
          <p:nvPr/>
        </p:nvSpPr>
        <p:spPr>
          <a:xfrm>
            <a:off x="1381125" y="3571875"/>
            <a:ext cx="3000375" cy="647700"/>
          </a:xfrm>
          <a:prstGeom prst="rect">
            <a:avLst/>
          </a:prstGeom>
          <a:noFill/>
          <a:ln w="0">
            <a:noFill/>
            <a:prstDash val="solid"/>
          </a:ln>
        </p:spPr>
        <p:txBody>
          <a:bodyPr/>
          <a:lstStyle>
            <a:defPPr algn="l">
              <a:defRPr sz="1725" b="1">
                <a:solidFill>
                  <a:srgbClr val="FFFFFF"/>
                </a:solidFill>
                <a:latin typeface="Arial"/>
                <a:ea typeface="Arial"/>
                <a:cs typeface="Arial"/>
              </a:defRPr>
            </a:defPPr>
          </a:lstStyle>
          <a:p>
            <a:pPr algn="l">
              <a:defRPr sz="1725" b="1">
                <a:solidFill>
                  <a:srgbClr val="FFFFFF"/>
                </a:solidFill>
                <a:latin typeface="Arial"/>
                <a:ea typeface="Arial"/>
                <a:cs typeface="Arial"/>
              </a:defRPr>
            </a:pPr>
            <a:r>
              <a:rPr sz="1725" b="1">
                <a:solidFill>
                  <a:srgbClr val="FFFFFF"/>
                </a:solidFill>
                <a:latin typeface="Arial"/>
                <a:ea typeface="Arial"/>
                <a:cs typeface="Arial"/>
              </a:rPr>
              <a:t>Gave tailored feedback</a:t>
            </a:r>
          </a:p>
          <a:p>
            <a:pPr algn="l">
              <a:defRPr sz="1725" b="1">
                <a:solidFill>
                  <a:srgbClr val="FFFFFF"/>
                </a:solidFill>
                <a:latin typeface="Arial"/>
                <a:ea typeface="Arial"/>
                <a:cs typeface="Arial"/>
              </a:defRPr>
            </a:pPr>
            <a:r>
              <a:rPr sz="1725" b="1">
                <a:solidFill>
                  <a:srgbClr val="FFFFFF"/>
                </a:solidFill>
                <a:latin typeface="Arial"/>
                <a:ea typeface="Arial"/>
                <a:cs typeface="Arial"/>
              </a:rPr>
              <a:t>and practical actions</a:t>
            </a:r>
          </a:p>
        </p:txBody>
      </p:sp>
      <p:sp>
        <p:nvSpPr>
          <p:cNvPr id="14" name="detail2">
            <a:extLst>
              <a:ext uri="{FF2B5EF4-FFF2-40B4-BE49-F238E27FC236}">
                <a16:creationId xmlns:a16="http://schemas.microsoft.com/office/drawing/2014/main" id="{894BE8CF-3760-4C32-BC86-115F0A347123}"/>
              </a:ext>
            </a:extLst>
          </p:cNvPr>
          <p:cNvSpPr>
            <a:spLocks noGrp="1"/>
          </p:cNvSpPr>
          <p:nvPr/>
        </p:nvSpPr>
        <p:spPr>
          <a:xfrm>
            <a:off x="4619625" y="3571875"/>
            <a:ext cx="6429375" cy="666750"/>
          </a:xfrm>
          <a:prstGeom prst="rect">
            <a:avLst/>
          </a:prstGeom>
          <a:noFill/>
          <a:ln w="0">
            <a:noFill/>
            <a:prstDash val="solid"/>
          </a:ln>
        </p:spPr>
        <p:txBody>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Every subject saw its strengths, gaps, examples and precise next steps</a:t>
            </a:r>
          </a:p>
        </p:txBody>
      </p:sp>
      <p:sp>
        <p:nvSpPr>
          <p:cNvPr id="15" name="sep2">
            <a:extLst>
              <a:ext uri="{FF2B5EF4-FFF2-40B4-BE49-F238E27FC236}">
                <a16:creationId xmlns:a16="http://schemas.microsoft.com/office/drawing/2014/main" id="{0B44D141-3B9E-4278-BFB8-5C65CA701D9E}"/>
              </a:ext>
            </a:extLst>
          </p:cNvPr>
          <p:cNvSpPr>
            <a:spLocks noGrp="1"/>
          </p:cNvSpPr>
          <p:nvPr/>
        </p:nvSpPr>
        <p:spPr>
          <a:xfrm>
            <a:off x="619125" y="4476750"/>
            <a:ext cx="10429875" cy="19050"/>
          </a:xfrm>
          <a:prstGeom prst="rect">
            <a:avLst/>
          </a:prstGeom>
          <a:solidFill>
            <a:srgbClr val="C1E0E1"/>
          </a:solidFill>
          <a:ln w="0">
            <a:noFill/>
            <a:prstDash val="solid"/>
          </a:ln>
        </p:spPr>
        <p:txBody>
          <a:bodyPr/>
          <a:lstStyle/>
          <a:p>
            <a:endParaRPr lang="en-GB"/>
          </a:p>
        </p:txBody>
      </p:sp>
      <p:sp>
        <p:nvSpPr>
          <p:cNvPr id="16" name="n3">
            <a:extLst>
              <a:ext uri="{FF2B5EF4-FFF2-40B4-BE49-F238E27FC236}">
                <a16:creationId xmlns:a16="http://schemas.microsoft.com/office/drawing/2014/main" id="{0A75C701-CA1D-436E-8BA6-60C636249195}"/>
              </a:ext>
            </a:extLst>
          </p:cNvPr>
          <p:cNvSpPr>
            <a:spLocks noGrp="1"/>
          </p:cNvSpPr>
          <p:nvPr/>
        </p:nvSpPr>
        <p:spPr>
          <a:xfrm>
            <a:off x="619125" y="4762500"/>
            <a:ext cx="571500" cy="552450"/>
          </a:xfrm>
          <a:prstGeom prst="rect">
            <a:avLst/>
          </a:prstGeom>
          <a:noFill/>
          <a:ln w="0">
            <a:noFill/>
            <a:prstDash val="solid"/>
          </a:ln>
        </p:spPr>
        <p:txBody>
          <a:bodyPr/>
          <a:lstStyle>
            <a:defPPr algn="ctr">
              <a:defRPr sz="2850" b="1">
                <a:solidFill>
                  <a:srgbClr val="C9E44A"/>
                </a:solidFill>
                <a:latin typeface="Arial"/>
                <a:ea typeface="Arial"/>
                <a:cs typeface="Arial"/>
              </a:defRPr>
            </a:defPPr>
          </a:lstStyle>
          <a:p>
            <a:pPr algn="ctr">
              <a:defRPr sz="2850" b="1">
                <a:solidFill>
                  <a:srgbClr val="C9E44A"/>
                </a:solidFill>
                <a:latin typeface="Arial"/>
                <a:ea typeface="Arial"/>
                <a:cs typeface="Arial"/>
              </a:defRPr>
            </a:pPr>
            <a:r>
              <a:rPr sz="2850" b="1">
                <a:solidFill>
                  <a:srgbClr val="C9E44A"/>
                </a:solidFill>
                <a:latin typeface="Arial"/>
                <a:ea typeface="Arial"/>
                <a:cs typeface="Arial"/>
              </a:rPr>
              <a:t>4</a:t>
            </a:r>
          </a:p>
        </p:txBody>
      </p:sp>
      <p:sp>
        <p:nvSpPr>
          <p:cNvPr id="17" name="head3">
            <a:extLst>
              <a:ext uri="{FF2B5EF4-FFF2-40B4-BE49-F238E27FC236}">
                <a16:creationId xmlns:a16="http://schemas.microsoft.com/office/drawing/2014/main" id="{9E1FD224-302D-4431-85D7-C4E0FCC7B954}"/>
              </a:ext>
            </a:extLst>
          </p:cNvPr>
          <p:cNvSpPr>
            <a:spLocks noGrp="1"/>
          </p:cNvSpPr>
          <p:nvPr/>
        </p:nvSpPr>
        <p:spPr>
          <a:xfrm>
            <a:off x="1381125" y="4762500"/>
            <a:ext cx="3000375" cy="647700"/>
          </a:xfrm>
          <a:prstGeom prst="rect">
            <a:avLst/>
          </a:prstGeom>
          <a:noFill/>
          <a:ln w="0">
            <a:noFill/>
            <a:prstDash val="solid"/>
          </a:ln>
        </p:spPr>
        <p:txBody>
          <a:bodyPr/>
          <a:lstStyle>
            <a:defPPr algn="l">
              <a:defRPr sz="1725" b="1">
                <a:solidFill>
                  <a:srgbClr val="FFFFFF"/>
                </a:solidFill>
                <a:latin typeface="Arial"/>
                <a:ea typeface="Arial"/>
                <a:cs typeface="Arial"/>
              </a:defRPr>
            </a:defPPr>
          </a:lstStyle>
          <a:p>
            <a:pPr algn="l">
              <a:defRPr sz="1725" b="1">
                <a:solidFill>
                  <a:srgbClr val="FFFFFF"/>
                </a:solidFill>
                <a:latin typeface="Arial"/>
                <a:ea typeface="Arial"/>
                <a:cs typeface="Arial"/>
              </a:defRPr>
            </a:pPr>
            <a:r>
              <a:rPr sz="1725" b="1">
                <a:solidFill>
                  <a:srgbClr val="FFFFFF"/>
                </a:solidFill>
                <a:latin typeface="Arial"/>
                <a:ea typeface="Arial"/>
                <a:cs typeface="Arial"/>
              </a:rPr>
              <a:t>Created shared ownership</a:t>
            </a:r>
          </a:p>
          <a:p>
            <a:pPr algn="l">
              <a:defRPr sz="1725" b="1">
                <a:solidFill>
                  <a:srgbClr val="FFFFFF"/>
                </a:solidFill>
                <a:latin typeface="Arial"/>
                <a:ea typeface="Arial"/>
                <a:cs typeface="Arial"/>
              </a:defRPr>
            </a:pPr>
            <a:r>
              <a:rPr sz="1725" b="1">
                <a:solidFill>
                  <a:srgbClr val="FFFFFF"/>
                </a:solidFill>
                <a:latin typeface="Arial"/>
                <a:ea typeface="Arial"/>
                <a:cs typeface="Arial"/>
              </a:rPr>
              <a:t>and follow-up</a:t>
            </a:r>
          </a:p>
        </p:txBody>
      </p:sp>
      <p:sp>
        <p:nvSpPr>
          <p:cNvPr id="18" name="detail3">
            <a:extLst>
              <a:ext uri="{FF2B5EF4-FFF2-40B4-BE49-F238E27FC236}">
                <a16:creationId xmlns:a16="http://schemas.microsoft.com/office/drawing/2014/main" id="{C8F8E1CB-E0A6-42E8-A538-6D11B97E86EF}"/>
              </a:ext>
            </a:extLst>
          </p:cNvPr>
          <p:cNvSpPr>
            <a:spLocks noGrp="1"/>
          </p:cNvSpPr>
          <p:nvPr/>
        </p:nvSpPr>
        <p:spPr>
          <a:xfrm>
            <a:off x="4619625" y="4762500"/>
            <a:ext cx="6429375" cy="666750"/>
          </a:xfrm>
          <a:prstGeom prst="rect">
            <a:avLst/>
          </a:prstGeom>
          <a:noFill/>
          <a:ln w="0">
            <a:noFill/>
            <a:prstDash val="solid"/>
          </a:ln>
        </p:spPr>
        <p:txBody>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Leaders compared practice, exchanged ideas and reviewed changes together</a:t>
            </a:r>
          </a:p>
        </p:txBody>
      </p:sp>
      <p:sp>
        <p:nvSpPr>
          <p:cNvPr id="19" name="notextra">
            <a:extLst>
              <a:ext uri="{FF2B5EF4-FFF2-40B4-BE49-F238E27FC236}">
                <a16:creationId xmlns:a16="http://schemas.microsoft.com/office/drawing/2014/main" id="{D1F182B8-F626-4EF5-B053-170D20948A42}"/>
              </a:ext>
            </a:extLst>
          </p:cNvPr>
          <p:cNvSpPr>
            <a:spLocks noGrp="1"/>
          </p:cNvSpPr>
          <p:nvPr/>
        </p:nvSpPr>
        <p:spPr>
          <a:xfrm>
            <a:off x="809625" y="5876925"/>
            <a:ext cx="10191750" cy="514350"/>
          </a:xfrm>
          <a:prstGeom prst="rect">
            <a:avLst/>
          </a:prstGeom>
          <a:noFill/>
          <a:ln w="0">
            <a:noFill/>
            <a:prstDash val="solid"/>
          </a:ln>
        </p:spPr>
        <p:txBody>
          <a:bodyPr/>
          <a:lstStyle>
            <a:defPPr algn="ctr">
              <a:defRPr sz="1500" b="1">
                <a:solidFill>
                  <a:srgbClr val="C9E44A"/>
                </a:solidFill>
                <a:latin typeface="Arial"/>
                <a:ea typeface="Arial"/>
                <a:cs typeface="Arial"/>
              </a:defRPr>
            </a:defPPr>
          </a:lstStyle>
          <a:p>
            <a:pPr algn="ctr">
              <a:defRPr sz="1500" b="1">
                <a:solidFill>
                  <a:srgbClr val="C9E44A"/>
                </a:solidFill>
                <a:latin typeface="Arial"/>
                <a:ea typeface="Arial"/>
                <a:cs typeface="Arial"/>
              </a:defRPr>
            </a:pPr>
            <a:r>
              <a:rPr sz="1500" b="1">
                <a:solidFill>
                  <a:srgbClr val="C9E44A"/>
                </a:solidFill>
                <a:latin typeface="Arial"/>
                <a:ea typeface="Arial"/>
                <a:cs typeface="Arial"/>
              </a:rPr>
              <a:t>AI helped me analyse patterns and structure feedback at scale. I checked every finding against the evidence and applied professional judgement.</a:t>
            </a:r>
          </a:p>
        </p:txBody>
      </p:sp>
      <p:pic>
        <p:nvPicPr>
          <p:cNvPr id="24" name="Picture 23" descr="A black and white logo&#10;&#10;AI-generated content may be incorrect.">
            <a:extLst>
              <a:ext uri="{FF2B5EF4-FFF2-40B4-BE49-F238E27FC236}">
                <a16:creationId xmlns:a16="http://schemas.microsoft.com/office/drawing/2014/main" id="{E9B6AB7B-7EFF-6210-B9F7-6947374EC274}"/>
              </a:ext>
            </a:extLst>
          </p:cNvPr>
          <p:cNvPicPr>
            <a:picLocks noChangeAspect="1"/>
          </p:cNvPicPr>
          <p:nvPr/>
        </p:nvPicPr>
        <p:blipFill>
          <a:blip r:embed="rId4"/>
          <a:stretch>
            <a:fillRect/>
          </a:stretch>
        </p:blipFill>
        <p:spPr>
          <a:xfrm>
            <a:off x="9222154" y="172981"/>
            <a:ext cx="2696308" cy="709115"/>
          </a:xfrm>
          <a:prstGeom prst="rect">
            <a:avLst/>
          </a:prstGeom>
        </p:spPr>
      </p:pic>
    </p:spTree>
    <p:extLst>
      <p:ext uri="{BB962C8B-B14F-4D97-AF65-F5344CB8AC3E}">
        <p14:creationId xmlns:p14="http://schemas.microsoft.com/office/powerpoint/2010/main" val="93739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368D5F-2CDC-49B4-8FC9-FE97B1925AFB}"/>
              </a:ext>
            </a:extLst>
          </p:cNvPr>
          <p:cNvPicPr>
            <a:picLocks noChangeAspect="1"/>
          </p:cNvPicPr>
          <p:nvPr/>
        </p:nvPicPr>
        <p:blipFill>
          <a:blip r:embed="rId3"/>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7171F27D-42EF-4E1E-A223-A3E896653719}"/>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What subject leaders actually received</a:t>
            </a:r>
          </a:p>
        </p:txBody>
      </p:sp>
      <p:sp>
        <p:nvSpPr>
          <p:cNvPr id="4" name="lead">
            <a:extLst>
              <a:ext uri="{FF2B5EF4-FFF2-40B4-BE49-F238E27FC236}">
                <a16:creationId xmlns:a16="http://schemas.microsoft.com/office/drawing/2014/main" id="{9BF718D6-099F-4666-8202-7328C9A2FEAA}"/>
              </a:ext>
            </a:extLst>
          </p:cNvPr>
          <p:cNvSpPr>
            <a:spLocks noGrp="1"/>
          </p:cNvSpPr>
          <p:nvPr/>
        </p:nvSpPr>
        <p:spPr>
          <a:xfrm>
            <a:off x="590550" y="1066800"/>
            <a:ext cx="6191250" cy="361950"/>
          </a:xfrm>
          <a:prstGeom prst="rect">
            <a:avLst/>
          </a:prstGeom>
          <a:noFill/>
          <a:ln w="0">
            <a:noFill/>
            <a:prstDash val="solid"/>
          </a:ln>
        </p:spPr>
        <p:txBody>
          <a:bodyPr/>
          <a:lstStyle>
            <a:defPPr algn="l">
              <a:defRPr sz="1800" b="1">
                <a:solidFill>
                  <a:srgbClr val="FFFFFF"/>
                </a:solidFill>
                <a:latin typeface="Arial"/>
                <a:ea typeface="Arial"/>
                <a:cs typeface="Arial"/>
              </a:defRPr>
            </a:defPPr>
          </a:lstStyle>
          <a:p>
            <a:pPr algn="l">
              <a:defRPr sz="1800" b="1">
                <a:solidFill>
                  <a:srgbClr val="FFFFFF"/>
                </a:solidFill>
                <a:latin typeface="Arial"/>
                <a:ea typeface="Arial"/>
                <a:cs typeface="Arial"/>
              </a:defRPr>
            </a:pPr>
            <a:r>
              <a:rPr sz="1800" b="1">
                <a:solidFill>
                  <a:srgbClr val="FFFFFF"/>
                </a:solidFill>
                <a:latin typeface="Arial"/>
                <a:ea typeface="Arial"/>
                <a:cs typeface="Arial"/>
              </a:rPr>
              <a:t>Example: Modern Foreign Languages</a:t>
            </a:r>
          </a:p>
        </p:txBody>
      </p:sp>
      <p:sp>
        <p:nvSpPr>
          <p:cNvPr id="5" name="feedback">
            <a:extLst>
              <a:ext uri="{FF2B5EF4-FFF2-40B4-BE49-F238E27FC236}">
                <a16:creationId xmlns:a16="http://schemas.microsoft.com/office/drawing/2014/main" id="{DD3A76AF-B2D8-4C8E-8B42-D38966ED15EE}"/>
              </a:ext>
            </a:extLst>
          </p:cNvPr>
          <p:cNvSpPr>
            <a:spLocks noGrp="1"/>
          </p:cNvSpPr>
          <p:nvPr/>
        </p:nvSpPr>
        <p:spPr>
          <a:xfrm>
            <a:off x="590550" y="1619250"/>
            <a:ext cx="5191125" cy="3762375"/>
          </a:xfrm>
          <a:prstGeom prst="roundRect">
            <a:avLst>
              <a:gd name="adj" fmla="val 2025"/>
            </a:avLst>
          </a:prstGeom>
          <a:solidFill>
            <a:srgbClr val="C1E0E1"/>
          </a:solidFill>
          <a:ln w="0">
            <a:noFill/>
            <a:prstDash val="solid"/>
          </a:ln>
        </p:spPr>
        <p:txBody>
          <a:bodyPr/>
          <a:lstStyle/>
          <a:p>
            <a:endParaRPr lang="en-GB"/>
          </a:p>
        </p:txBody>
      </p:sp>
      <p:sp>
        <p:nvSpPr>
          <p:cNvPr id="6" name="fhead">
            <a:extLst>
              <a:ext uri="{FF2B5EF4-FFF2-40B4-BE49-F238E27FC236}">
                <a16:creationId xmlns:a16="http://schemas.microsoft.com/office/drawing/2014/main" id="{B4EE3D6A-C2A7-497E-BBD1-26F4F19A4EAA}"/>
              </a:ext>
            </a:extLst>
          </p:cNvPr>
          <p:cNvSpPr>
            <a:spLocks noGrp="1"/>
          </p:cNvSpPr>
          <p:nvPr/>
        </p:nvSpPr>
        <p:spPr>
          <a:xfrm>
            <a:off x="838200" y="1838325"/>
            <a:ext cx="2667000" cy="257175"/>
          </a:xfrm>
          <a:prstGeom prst="rect">
            <a:avLst/>
          </a:prstGeom>
          <a:noFill/>
          <a:ln w="0">
            <a:noFill/>
            <a:prstDash val="solid"/>
          </a:ln>
        </p:spPr>
        <p:txBody>
          <a:bodyPr/>
          <a:lstStyle>
            <a:defPPr algn="l">
              <a:defRPr sz="1275" b="1">
                <a:solidFill>
                  <a:srgbClr val="005654"/>
                </a:solidFill>
                <a:latin typeface="Arial"/>
                <a:ea typeface="Arial"/>
                <a:cs typeface="Arial"/>
              </a:defRPr>
            </a:defPPr>
          </a:lstStyle>
          <a:p>
            <a:pPr algn="l">
              <a:defRPr sz="1275" b="1">
                <a:solidFill>
                  <a:srgbClr val="005654"/>
                </a:solidFill>
                <a:latin typeface="Arial"/>
                <a:ea typeface="Arial"/>
                <a:cs typeface="Arial"/>
              </a:defRPr>
            </a:pPr>
            <a:r>
              <a:rPr sz="1275" b="1">
                <a:solidFill>
                  <a:srgbClr val="005654"/>
                </a:solidFill>
                <a:latin typeface="Arial"/>
                <a:ea typeface="Arial"/>
                <a:cs typeface="Arial"/>
              </a:rPr>
              <a:t>INDIVIDUAL FEEDBACK</a:t>
            </a:r>
          </a:p>
        </p:txBody>
      </p:sp>
      <p:sp>
        <p:nvSpPr>
          <p:cNvPr id="7" name="fbody">
            <a:extLst>
              <a:ext uri="{FF2B5EF4-FFF2-40B4-BE49-F238E27FC236}">
                <a16:creationId xmlns:a16="http://schemas.microsoft.com/office/drawing/2014/main" id="{704A08AE-A120-46A8-B62A-AFB6905F38A4}"/>
              </a:ext>
            </a:extLst>
          </p:cNvPr>
          <p:cNvSpPr>
            <a:spLocks noGrp="1"/>
          </p:cNvSpPr>
          <p:nvPr/>
        </p:nvSpPr>
        <p:spPr>
          <a:xfrm>
            <a:off x="838200" y="2209800"/>
            <a:ext cx="4619625" cy="2914650"/>
          </a:xfrm>
          <a:prstGeom prst="rect">
            <a:avLst/>
          </a:prstGeom>
          <a:noFill/>
          <a:ln w="0">
            <a:noFill/>
            <a:prstDash val="solid"/>
          </a:ln>
        </p:spPr>
        <p:txBody>
          <a:bodyPr/>
          <a:lstStyle>
            <a:defPPr algn="l">
              <a:defRPr sz="1350" b="0">
                <a:solidFill>
                  <a:srgbClr val="073B4C"/>
                </a:solidFill>
                <a:latin typeface="Arial"/>
                <a:ea typeface="Arial"/>
                <a:cs typeface="Arial"/>
              </a:defRPr>
            </a:defPPr>
          </a:lstStyle>
          <a:p>
            <a:pPr algn="l">
              <a:defRPr sz="1350" b="0">
                <a:solidFill>
                  <a:srgbClr val="073B4C"/>
                </a:solidFill>
                <a:latin typeface="Arial"/>
                <a:ea typeface="Arial"/>
                <a:cs typeface="Arial"/>
              </a:defRPr>
            </a:pPr>
            <a:r>
              <a:rPr sz="1350" b="0">
                <a:solidFill>
                  <a:srgbClr val="073B4C"/>
                </a:solidFill>
                <a:latin typeface="Arial"/>
                <a:ea typeface="Arial"/>
                <a:cs typeface="Arial"/>
              </a:rPr>
              <a:t>WHY DEVELOPING</a:t>
            </a:r>
          </a:p>
          <a:p>
            <a:pPr algn="l">
              <a:defRPr sz="1350" b="0">
                <a:solidFill>
                  <a:srgbClr val="073B4C"/>
                </a:solidFill>
                <a:latin typeface="Arial"/>
                <a:ea typeface="Arial"/>
                <a:cs typeface="Arial"/>
              </a:defRPr>
            </a:pPr>
            <a:r>
              <a:rPr sz="1350" b="0">
                <a:solidFill>
                  <a:srgbClr val="073B4C"/>
                </a:solidFill>
                <a:latin typeface="Arial"/>
                <a:ea typeface="Arial"/>
                <a:cs typeface="Arial"/>
              </a:rPr>
              <a:t>• links regular but repetitive</a:t>
            </a:r>
          </a:p>
          <a:p>
            <a:pPr algn="l">
              <a:defRPr sz="1350" b="0">
                <a:solidFill>
                  <a:srgbClr val="073B4C"/>
                </a:solidFill>
                <a:latin typeface="Arial"/>
                <a:ea typeface="Arial"/>
                <a:cs typeface="Arial"/>
              </a:defRPr>
            </a:pPr>
            <a:r>
              <a:rPr sz="1350" b="0">
                <a:solidFill>
                  <a:srgbClr val="073B4C"/>
                </a:solidFill>
                <a:latin typeface="Arial"/>
                <a:ea typeface="Arial"/>
                <a:cs typeface="Arial"/>
              </a:rPr>
              <a:t>• limited breadth of careers explored</a:t>
            </a:r>
          </a:p>
          <a:p>
            <a:pPr algn="l">
              <a:defRPr sz="1350" b="0">
                <a:solidFill>
                  <a:srgbClr val="073B4C"/>
                </a:solidFill>
                <a:latin typeface="Arial"/>
                <a:ea typeface="Arial"/>
                <a:cs typeface="Arial"/>
              </a:defRPr>
            </a:pPr>
            <a:r>
              <a:rPr sz="1350" b="0">
                <a:solidFill>
                  <a:srgbClr val="073B4C"/>
                </a:solidFill>
                <a:latin typeface="Arial"/>
                <a:ea typeface="Arial"/>
                <a:cs typeface="Arial"/>
              </a:rPr>
              <a:t>• progression pathways not clear</a:t>
            </a:r>
          </a:p>
          <a:p>
            <a:pPr algn="l">
              <a:defRPr sz="1350" b="0">
                <a:solidFill>
                  <a:srgbClr val="073B4C"/>
                </a:solidFill>
                <a:latin typeface="Arial"/>
                <a:ea typeface="Arial"/>
                <a:cs typeface="Arial"/>
              </a:defRPr>
            </a:pPr>
            <a:r>
              <a:rPr sz="1350" b="0">
                <a:solidFill>
                  <a:srgbClr val="073B4C"/>
                </a:solidFill>
                <a:latin typeface="Arial"/>
                <a:ea typeface="Arial"/>
                <a:cs typeface="Arial"/>
              </a:rPr>
              <a:t>• transferable skills not explicit</a:t>
            </a:r>
          </a:p>
          <a:p>
            <a:endParaRPr sz="1350" b="0">
              <a:solidFill>
                <a:srgbClr val="073B4C"/>
              </a:solidFill>
              <a:latin typeface="Arial"/>
              <a:ea typeface="Arial"/>
              <a:cs typeface="Arial"/>
            </a:endParaRPr>
          </a:p>
          <a:p>
            <a:pPr algn="l">
              <a:defRPr sz="1350" b="0">
                <a:solidFill>
                  <a:srgbClr val="073B4C"/>
                </a:solidFill>
                <a:latin typeface="Arial"/>
                <a:ea typeface="Arial"/>
                <a:cs typeface="Arial"/>
              </a:defRPr>
            </a:pPr>
            <a:r>
              <a:rPr sz="1350" b="0">
                <a:solidFill>
                  <a:srgbClr val="073B4C"/>
                </a:solidFill>
                <a:latin typeface="Arial"/>
                <a:ea typeface="Arial"/>
                <a:cs typeface="Arial"/>
              </a:rPr>
              <a:t>WHAT NEEDED TO IMPROVE</a:t>
            </a:r>
          </a:p>
          <a:p>
            <a:pPr algn="l">
              <a:defRPr sz="1350" b="0">
                <a:solidFill>
                  <a:srgbClr val="073B4C"/>
                </a:solidFill>
                <a:latin typeface="Arial"/>
                <a:ea typeface="Arial"/>
                <a:cs typeface="Arial"/>
              </a:defRPr>
            </a:pPr>
            <a:r>
              <a:rPr sz="1350" b="0">
                <a:solidFill>
                  <a:srgbClr val="073B4C"/>
                </a:solidFill>
                <a:latin typeface="Arial"/>
                <a:ea typeface="Arial"/>
                <a:cs typeface="Arial"/>
              </a:rPr>
              <a:t>1  Broaden careers beyond obvious routes</a:t>
            </a:r>
          </a:p>
          <a:p>
            <a:pPr algn="l">
              <a:defRPr sz="1350" b="0">
                <a:solidFill>
                  <a:srgbClr val="073B4C"/>
                </a:solidFill>
                <a:latin typeface="Arial"/>
                <a:ea typeface="Arial"/>
                <a:cs typeface="Arial"/>
              </a:defRPr>
            </a:pPr>
            <a:r>
              <a:rPr sz="1350" b="0">
                <a:solidFill>
                  <a:srgbClr val="073B4C"/>
                </a:solidFill>
                <a:latin typeface="Arial"/>
                <a:ea typeface="Arial"/>
                <a:cs typeface="Arial"/>
              </a:rPr>
              <a:t>2  Embed skills language explicitly</a:t>
            </a:r>
          </a:p>
          <a:p>
            <a:pPr algn="l">
              <a:defRPr sz="1350" b="0">
                <a:solidFill>
                  <a:srgbClr val="073B4C"/>
                </a:solidFill>
                <a:latin typeface="Arial"/>
                <a:ea typeface="Arial"/>
                <a:cs typeface="Arial"/>
              </a:defRPr>
            </a:pPr>
            <a:r>
              <a:rPr sz="1350" b="0">
                <a:solidFill>
                  <a:srgbClr val="073B4C"/>
                </a:solidFill>
                <a:latin typeface="Arial"/>
                <a:ea typeface="Arial"/>
                <a:cs typeface="Arial"/>
              </a:rPr>
              <a:t>3  Show GCSE → A Level → careers</a:t>
            </a:r>
          </a:p>
          <a:p>
            <a:pPr algn="l">
              <a:defRPr sz="1350" b="0">
                <a:solidFill>
                  <a:srgbClr val="073B4C"/>
                </a:solidFill>
                <a:latin typeface="Arial"/>
                <a:ea typeface="Arial"/>
                <a:cs typeface="Arial"/>
              </a:defRPr>
            </a:pPr>
            <a:r>
              <a:rPr sz="1350" b="0">
                <a:solidFill>
                  <a:srgbClr val="073B4C"/>
                </a:solidFill>
                <a:latin typeface="Arial"/>
                <a:ea typeface="Arial"/>
                <a:cs typeface="Arial"/>
              </a:rPr>
              <a:t>4  Add real employer and workplace contexts</a:t>
            </a:r>
          </a:p>
        </p:txBody>
      </p:sp>
      <p:sp>
        <p:nvSpPr>
          <p:cNvPr id="8" name="outcome">
            <a:extLst>
              <a:ext uri="{FF2B5EF4-FFF2-40B4-BE49-F238E27FC236}">
                <a16:creationId xmlns:a16="http://schemas.microsoft.com/office/drawing/2014/main" id="{EA9EBA03-180D-493C-8244-03602EE6032F}"/>
              </a:ext>
            </a:extLst>
          </p:cNvPr>
          <p:cNvSpPr>
            <a:spLocks noGrp="1"/>
          </p:cNvSpPr>
          <p:nvPr/>
        </p:nvSpPr>
        <p:spPr>
          <a:xfrm>
            <a:off x="6096000" y="1619250"/>
            <a:ext cx="4953000" cy="3762375"/>
          </a:xfrm>
          <a:prstGeom prst="roundRect">
            <a:avLst>
              <a:gd name="adj" fmla="val 2025"/>
            </a:avLst>
          </a:prstGeom>
          <a:solidFill>
            <a:srgbClr val="00739A"/>
          </a:solidFill>
          <a:ln w="0">
            <a:noFill/>
            <a:prstDash val="solid"/>
          </a:ln>
        </p:spPr>
        <p:txBody>
          <a:bodyPr/>
          <a:lstStyle/>
          <a:p>
            <a:endParaRPr lang="en-GB"/>
          </a:p>
        </p:txBody>
      </p:sp>
      <p:sp>
        <p:nvSpPr>
          <p:cNvPr id="9" name="before">
            <a:extLst>
              <a:ext uri="{FF2B5EF4-FFF2-40B4-BE49-F238E27FC236}">
                <a16:creationId xmlns:a16="http://schemas.microsoft.com/office/drawing/2014/main" id="{5D1D09C0-F2EE-48BD-8D1C-A92435BB122B}"/>
              </a:ext>
            </a:extLst>
          </p:cNvPr>
          <p:cNvSpPr>
            <a:spLocks noGrp="1"/>
          </p:cNvSpPr>
          <p:nvPr/>
        </p:nvSpPr>
        <p:spPr>
          <a:xfrm>
            <a:off x="6381750" y="1905000"/>
            <a:ext cx="1809750" cy="247650"/>
          </a:xfrm>
          <a:prstGeom prst="rect">
            <a:avLst/>
          </a:prstGeom>
          <a:noFill/>
          <a:ln w="0">
            <a:noFill/>
            <a:prstDash val="solid"/>
          </a:ln>
        </p:spPr>
        <p:txBody>
          <a:bodyPr/>
          <a:lstStyle>
            <a:defPPr algn="l">
              <a:defRPr sz="1200" b="1">
                <a:solidFill>
                  <a:srgbClr val="C9E44A"/>
                </a:solidFill>
                <a:latin typeface="Arial"/>
                <a:ea typeface="Arial"/>
                <a:cs typeface="Arial"/>
              </a:defRPr>
            </a:defPPr>
          </a:lstStyle>
          <a:p>
            <a:pPr algn="l">
              <a:defRPr sz="1200" b="1">
                <a:solidFill>
                  <a:srgbClr val="C9E44A"/>
                </a:solidFill>
                <a:latin typeface="Arial"/>
                <a:ea typeface="Arial"/>
                <a:cs typeface="Arial"/>
              </a:defRPr>
            </a:pPr>
            <a:r>
              <a:rPr sz="1200" b="1">
                <a:solidFill>
                  <a:srgbClr val="C9E44A"/>
                </a:solidFill>
                <a:latin typeface="Arial"/>
                <a:ea typeface="Arial"/>
                <a:cs typeface="Arial"/>
              </a:rPr>
              <a:t>BEFORE</a:t>
            </a:r>
          </a:p>
        </p:txBody>
      </p:sp>
      <p:sp>
        <p:nvSpPr>
          <p:cNvPr id="10" name="bscore">
            <a:extLst>
              <a:ext uri="{FF2B5EF4-FFF2-40B4-BE49-F238E27FC236}">
                <a16:creationId xmlns:a16="http://schemas.microsoft.com/office/drawing/2014/main" id="{9B400BAA-A7A9-4A23-BC79-610850BC1CB7}"/>
              </a:ext>
            </a:extLst>
          </p:cNvPr>
          <p:cNvSpPr>
            <a:spLocks noGrp="1"/>
          </p:cNvSpPr>
          <p:nvPr/>
        </p:nvSpPr>
        <p:spPr>
          <a:xfrm>
            <a:off x="6381750" y="2209800"/>
            <a:ext cx="1809750" cy="571500"/>
          </a:xfrm>
          <a:prstGeom prst="rect">
            <a:avLst/>
          </a:prstGeom>
          <a:noFill/>
          <a:ln w="0">
            <a:noFill/>
            <a:prstDash val="solid"/>
          </a:ln>
        </p:spPr>
        <p:txBody>
          <a:bodyPr/>
          <a:lstStyle>
            <a:defPPr algn="l">
              <a:defRPr sz="3225" b="1">
                <a:solidFill>
                  <a:srgbClr val="FFFFFF"/>
                </a:solidFill>
                <a:latin typeface="Arial"/>
                <a:ea typeface="Arial"/>
                <a:cs typeface="Arial"/>
              </a:defRPr>
            </a:defPPr>
          </a:lstStyle>
          <a:p>
            <a:pPr algn="l">
              <a:defRPr sz="3225" b="1">
                <a:solidFill>
                  <a:srgbClr val="FFFFFF"/>
                </a:solidFill>
                <a:latin typeface="Arial"/>
                <a:ea typeface="Arial"/>
                <a:cs typeface="Arial"/>
              </a:defRPr>
            </a:pPr>
            <a:r>
              <a:rPr sz="3225" b="1">
                <a:solidFill>
                  <a:srgbClr val="FFFFFF"/>
                </a:solidFill>
                <a:latin typeface="Arial"/>
                <a:ea typeface="Arial"/>
                <a:cs typeface="Arial"/>
              </a:rPr>
              <a:t>60%</a:t>
            </a:r>
          </a:p>
        </p:txBody>
      </p:sp>
      <p:sp>
        <p:nvSpPr>
          <p:cNvPr id="11" name="after">
            <a:extLst>
              <a:ext uri="{FF2B5EF4-FFF2-40B4-BE49-F238E27FC236}">
                <a16:creationId xmlns:a16="http://schemas.microsoft.com/office/drawing/2014/main" id="{5C5ABB91-803C-42DE-B07B-37D364018ABD}"/>
              </a:ext>
            </a:extLst>
          </p:cNvPr>
          <p:cNvSpPr>
            <a:spLocks noGrp="1"/>
          </p:cNvSpPr>
          <p:nvPr/>
        </p:nvSpPr>
        <p:spPr>
          <a:xfrm>
            <a:off x="8572500" y="1905000"/>
            <a:ext cx="2190750" cy="247650"/>
          </a:xfrm>
          <a:prstGeom prst="rect">
            <a:avLst/>
          </a:prstGeom>
          <a:noFill/>
          <a:ln w="0">
            <a:noFill/>
            <a:prstDash val="solid"/>
          </a:ln>
        </p:spPr>
        <p:txBody>
          <a:bodyPr/>
          <a:lstStyle>
            <a:defPPr algn="l">
              <a:defRPr sz="1200" b="1">
                <a:solidFill>
                  <a:srgbClr val="C9E44A"/>
                </a:solidFill>
                <a:latin typeface="Arial"/>
                <a:ea typeface="Arial"/>
                <a:cs typeface="Arial"/>
              </a:defRPr>
            </a:defPPr>
          </a:lstStyle>
          <a:p>
            <a:pPr algn="l">
              <a:defRPr sz="1200" b="1">
                <a:solidFill>
                  <a:srgbClr val="C9E44A"/>
                </a:solidFill>
                <a:latin typeface="Arial"/>
                <a:ea typeface="Arial"/>
                <a:cs typeface="Arial"/>
              </a:defRPr>
            </a:pPr>
            <a:r>
              <a:rPr sz="1200" b="1">
                <a:solidFill>
                  <a:srgbClr val="C9E44A"/>
                </a:solidFill>
                <a:latin typeface="Arial"/>
                <a:ea typeface="Arial"/>
                <a:cs typeface="Arial"/>
              </a:rPr>
              <a:t>AFTER CURRICULUM REVIEW</a:t>
            </a:r>
          </a:p>
        </p:txBody>
      </p:sp>
      <p:sp>
        <p:nvSpPr>
          <p:cNvPr id="12" name="ascore">
            <a:extLst>
              <a:ext uri="{FF2B5EF4-FFF2-40B4-BE49-F238E27FC236}">
                <a16:creationId xmlns:a16="http://schemas.microsoft.com/office/drawing/2014/main" id="{21E9E1A8-7A0B-4A17-9575-B627FEC1DB7B}"/>
              </a:ext>
            </a:extLst>
          </p:cNvPr>
          <p:cNvSpPr>
            <a:spLocks noGrp="1"/>
          </p:cNvSpPr>
          <p:nvPr/>
        </p:nvSpPr>
        <p:spPr>
          <a:xfrm>
            <a:off x="8572500" y="2209800"/>
            <a:ext cx="2190750" cy="571500"/>
          </a:xfrm>
          <a:prstGeom prst="rect">
            <a:avLst/>
          </a:prstGeom>
          <a:noFill/>
          <a:ln w="0">
            <a:noFill/>
            <a:prstDash val="solid"/>
          </a:ln>
        </p:spPr>
        <p:txBody>
          <a:bodyPr/>
          <a:lstStyle>
            <a:defPPr algn="l">
              <a:defRPr sz="3225" b="1">
                <a:solidFill>
                  <a:srgbClr val="FFFFFF"/>
                </a:solidFill>
                <a:latin typeface="Arial"/>
                <a:ea typeface="Arial"/>
                <a:cs typeface="Arial"/>
              </a:defRPr>
            </a:defPPr>
          </a:lstStyle>
          <a:p>
            <a:pPr algn="l">
              <a:defRPr sz="3225" b="1">
                <a:solidFill>
                  <a:srgbClr val="FFFFFF"/>
                </a:solidFill>
                <a:latin typeface="Arial"/>
                <a:ea typeface="Arial"/>
                <a:cs typeface="Arial"/>
              </a:defRPr>
            </a:pPr>
            <a:r>
              <a:rPr sz="3225" b="1">
                <a:solidFill>
                  <a:srgbClr val="FFFFFF"/>
                </a:solidFill>
                <a:latin typeface="Arial"/>
                <a:ea typeface="Arial"/>
                <a:cs typeface="Arial"/>
              </a:rPr>
              <a:t>95%</a:t>
            </a:r>
          </a:p>
        </p:txBody>
      </p:sp>
      <p:sp>
        <p:nvSpPr>
          <p:cNvPr id="13" name="changes">
            <a:extLst>
              <a:ext uri="{FF2B5EF4-FFF2-40B4-BE49-F238E27FC236}">
                <a16:creationId xmlns:a16="http://schemas.microsoft.com/office/drawing/2014/main" id="{DDBF3261-5676-461B-9A9D-1039BCCA8D7A}"/>
              </a:ext>
            </a:extLst>
          </p:cNvPr>
          <p:cNvSpPr>
            <a:spLocks noGrp="1"/>
          </p:cNvSpPr>
          <p:nvPr/>
        </p:nvSpPr>
        <p:spPr>
          <a:xfrm>
            <a:off x="6381750" y="3048000"/>
            <a:ext cx="4238625" cy="2095500"/>
          </a:xfrm>
          <a:prstGeom prst="rect">
            <a:avLst/>
          </a:prstGeom>
          <a:noFill/>
          <a:ln w="0">
            <a:noFill/>
            <a:prstDash val="solid"/>
          </a:ln>
        </p:spPr>
        <p:txBody>
          <a:bodyPr/>
          <a:lstStyle>
            <a:defPPr algn="l">
              <a:defRPr sz="1425" b="0">
                <a:solidFill>
                  <a:srgbClr val="FFFFFF"/>
                </a:solidFill>
                <a:latin typeface="Arial"/>
                <a:ea typeface="Arial"/>
                <a:cs typeface="Arial"/>
              </a:defRPr>
            </a:defPPr>
          </a:lstStyle>
          <a:p>
            <a:pPr algn="l">
              <a:defRPr sz="1425" b="0">
                <a:solidFill>
                  <a:srgbClr val="FFFFFF"/>
                </a:solidFill>
                <a:latin typeface="Arial"/>
                <a:ea typeface="Arial"/>
                <a:cs typeface="Arial"/>
              </a:defRPr>
            </a:pPr>
            <a:r>
              <a:rPr sz="1425" b="0">
                <a:solidFill>
                  <a:srgbClr val="FFFFFF"/>
                </a:solidFill>
                <a:latin typeface="Arial"/>
                <a:ea typeface="Arial"/>
                <a:cs typeface="Arial"/>
              </a:rPr>
              <a:t>Changes evidenced</a:t>
            </a:r>
          </a:p>
          <a:p>
            <a:endParaRPr sz="1425" b="0">
              <a:solidFill>
                <a:srgbClr val="FFFFFF"/>
              </a:solidFill>
              <a:latin typeface="Arial"/>
              <a:ea typeface="Arial"/>
              <a:cs typeface="Arial"/>
            </a:endParaRPr>
          </a:p>
          <a:p>
            <a:pPr algn="l">
              <a:defRPr sz="1425" b="0">
                <a:solidFill>
                  <a:srgbClr val="FFFFFF"/>
                </a:solidFill>
                <a:latin typeface="Arial"/>
                <a:ea typeface="Arial"/>
                <a:cs typeface="Arial"/>
              </a:defRPr>
            </a:pPr>
            <a:r>
              <a:rPr sz="1425" b="0">
                <a:solidFill>
                  <a:srgbClr val="FFFFFF"/>
                </a:solidFill>
                <a:latin typeface="Arial"/>
                <a:ea typeface="Arial"/>
                <a:cs typeface="Arial"/>
              </a:rPr>
              <a:t>• industry and labour-market information added</a:t>
            </a:r>
          </a:p>
          <a:p>
            <a:pPr algn="l">
              <a:defRPr sz="1425" b="0">
                <a:solidFill>
                  <a:srgbClr val="FFFFFF"/>
                </a:solidFill>
                <a:latin typeface="Arial"/>
                <a:ea typeface="Arial"/>
                <a:cs typeface="Arial"/>
              </a:defRPr>
            </a:pPr>
            <a:r>
              <a:rPr sz="1425" b="0">
                <a:solidFill>
                  <a:srgbClr val="FFFFFF"/>
                </a:solidFill>
                <a:latin typeface="Arial"/>
                <a:ea typeface="Arial"/>
                <a:cs typeface="Arial"/>
              </a:rPr>
              <a:t>• wider range of careers linked to languages</a:t>
            </a:r>
          </a:p>
          <a:p>
            <a:pPr algn="l">
              <a:defRPr sz="1425" b="0">
                <a:solidFill>
                  <a:srgbClr val="FFFFFF"/>
                </a:solidFill>
                <a:latin typeface="Arial"/>
                <a:ea typeface="Arial"/>
                <a:cs typeface="Arial"/>
              </a:defRPr>
            </a:pPr>
            <a:r>
              <a:rPr sz="1425" b="0">
                <a:solidFill>
                  <a:srgbClr val="FFFFFF"/>
                </a:solidFill>
                <a:latin typeface="Arial"/>
                <a:ea typeface="Arial"/>
                <a:cs typeface="Arial"/>
              </a:rPr>
              <a:t>• progression routes made explicit</a:t>
            </a:r>
          </a:p>
          <a:p>
            <a:pPr algn="l">
              <a:defRPr sz="1425" b="0">
                <a:solidFill>
                  <a:srgbClr val="FFFFFF"/>
                </a:solidFill>
                <a:latin typeface="Arial"/>
                <a:ea typeface="Arial"/>
                <a:cs typeface="Arial"/>
              </a:defRPr>
            </a:pPr>
            <a:r>
              <a:rPr sz="1425" b="0">
                <a:solidFill>
                  <a:srgbClr val="FFFFFF"/>
                </a:solidFill>
                <a:latin typeface="Arial"/>
                <a:ea typeface="Arial"/>
                <a:cs typeface="Arial"/>
              </a:rPr>
              <a:t>• Languages Week and employer encounters used</a:t>
            </a:r>
          </a:p>
          <a:p>
            <a:pPr algn="l">
              <a:defRPr sz="1425" b="0">
                <a:solidFill>
                  <a:srgbClr val="FFFFFF"/>
                </a:solidFill>
                <a:latin typeface="Arial"/>
                <a:ea typeface="Arial"/>
                <a:cs typeface="Arial"/>
              </a:defRPr>
            </a:pPr>
            <a:r>
              <a:rPr sz="1425" b="0">
                <a:solidFill>
                  <a:srgbClr val="FFFFFF"/>
                </a:solidFill>
                <a:latin typeface="Arial"/>
                <a:ea typeface="Arial"/>
                <a:cs typeface="Arial"/>
              </a:rPr>
              <a:t>• international opportunities and work experience highlighted</a:t>
            </a:r>
          </a:p>
        </p:txBody>
      </p:sp>
      <p:sp>
        <p:nvSpPr>
          <p:cNvPr id="14" name="point">
            <a:extLst>
              <a:ext uri="{FF2B5EF4-FFF2-40B4-BE49-F238E27FC236}">
                <a16:creationId xmlns:a16="http://schemas.microsoft.com/office/drawing/2014/main" id="{AD357764-2D1B-4B01-87F1-DA40FFC5E19B}"/>
              </a:ext>
            </a:extLst>
          </p:cNvPr>
          <p:cNvSpPr>
            <a:spLocks noGrp="1"/>
          </p:cNvSpPr>
          <p:nvPr/>
        </p:nvSpPr>
        <p:spPr>
          <a:xfrm>
            <a:off x="857250" y="5810250"/>
            <a:ext cx="10382250" cy="400050"/>
          </a:xfrm>
          <a:prstGeom prst="rect">
            <a:avLst/>
          </a:prstGeom>
          <a:noFill/>
          <a:ln w="0">
            <a:noFill/>
            <a:prstDash val="solid"/>
          </a:ln>
        </p:spPr>
        <p:txBody>
          <a:bodyPr/>
          <a:lstStyle>
            <a:defPPr algn="ctr">
              <a:defRPr sz="1500" b="1">
                <a:solidFill>
                  <a:srgbClr val="C9E44A"/>
                </a:solidFill>
                <a:latin typeface="Arial"/>
                <a:ea typeface="Arial"/>
                <a:cs typeface="Arial"/>
              </a:defRPr>
            </a:defPPr>
          </a:lstStyle>
          <a:p>
            <a:pPr algn="ctr">
              <a:defRPr sz="1500" b="1">
                <a:solidFill>
                  <a:srgbClr val="C9E44A"/>
                </a:solidFill>
                <a:latin typeface="Arial"/>
                <a:ea typeface="Arial"/>
                <a:cs typeface="Arial"/>
              </a:defRPr>
            </a:pPr>
            <a:r>
              <a:rPr sz="1500" b="1">
                <a:solidFill>
                  <a:srgbClr val="C9E44A"/>
                </a:solidFill>
                <a:latin typeface="Arial"/>
                <a:ea typeface="Arial"/>
                <a:cs typeface="Arial"/>
              </a:rPr>
              <a:t>By July, the same feedback structure was used consistently: judgement → strengths → development → recommendations → review.</a:t>
            </a:r>
          </a:p>
        </p:txBody>
      </p:sp>
      <p:pic>
        <p:nvPicPr>
          <p:cNvPr id="17" name="Picture 16" descr="A black and white logo&#10;&#10;AI-generated content may be incorrect.">
            <a:extLst>
              <a:ext uri="{FF2B5EF4-FFF2-40B4-BE49-F238E27FC236}">
                <a16:creationId xmlns:a16="http://schemas.microsoft.com/office/drawing/2014/main" id="{30063144-8537-0E6D-BCB4-31BB9C78B49D}"/>
              </a:ext>
            </a:extLst>
          </p:cNvPr>
          <p:cNvPicPr>
            <a:picLocks noChangeAspect="1"/>
          </p:cNvPicPr>
          <p:nvPr/>
        </p:nvPicPr>
        <p:blipFill>
          <a:blip r:embed="rId4"/>
          <a:stretch>
            <a:fillRect/>
          </a:stretch>
        </p:blipFill>
        <p:spPr>
          <a:xfrm>
            <a:off x="9222154" y="172981"/>
            <a:ext cx="2696308" cy="709115"/>
          </a:xfrm>
          <a:prstGeom prst="rect">
            <a:avLst/>
          </a:prstGeom>
        </p:spPr>
      </p:pic>
    </p:spTree>
    <p:extLst>
      <p:ext uri="{BB962C8B-B14F-4D97-AF65-F5344CB8AC3E}">
        <p14:creationId xmlns:p14="http://schemas.microsoft.com/office/powerpoint/2010/main" val="91599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94BF77-4848-426F-99E6-9F2F3A7E8760}"/>
              </a:ext>
            </a:extLst>
          </p:cNvPr>
          <p:cNvPicPr>
            <a:picLocks noChangeAspect="1"/>
          </p:cNvPicPr>
          <p:nvPr/>
        </p:nvPicPr>
        <p:blipFill>
          <a:blip r:embed="rId3"/>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7B897524-8298-4FA8-BFF2-BBA5A49E913E}"/>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From no audit to Strong: Sociology &amp; Psychology</a:t>
            </a:r>
          </a:p>
        </p:txBody>
      </p:sp>
      <p:sp>
        <p:nvSpPr>
          <p:cNvPr id="4" name="hook">
            <a:extLst>
              <a:ext uri="{FF2B5EF4-FFF2-40B4-BE49-F238E27FC236}">
                <a16:creationId xmlns:a16="http://schemas.microsoft.com/office/drawing/2014/main" id="{EDA61A6F-4683-42BE-ADB6-5A8E54B9E659}"/>
              </a:ext>
            </a:extLst>
          </p:cNvPr>
          <p:cNvSpPr>
            <a:spLocks noGrp="1"/>
          </p:cNvSpPr>
          <p:nvPr/>
        </p:nvSpPr>
        <p:spPr>
          <a:xfrm>
            <a:off x="666750" y="1143000"/>
            <a:ext cx="209550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MARCH 2026</a:t>
            </a:r>
          </a:p>
        </p:txBody>
      </p:sp>
      <p:sp>
        <p:nvSpPr>
          <p:cNvPr id="5" name="march">
            <a:extLst>
              <a:ext uri="{FF2B5EF4-FFF2-40B4-BE49-F238E27FC236}">
                <a16:creationId xmlns:a16="http://schemas.microsoft.com/office/drawing/2014/main" id="{79A64708-102B-468D-A7A9-CC14B8545E20}"/>
              </a:ext>
            </a:extLst>
          </p:cNvPr>
          <p:cNvSpPr>
            <a:spLocks noGrp="1"/>
          </p:cNvSpPr>
          <p:nvPr/>
        </p:nvSpPr>
        <p:spPr>
          <a:xfrm>
            <a:off x="666750" y="1524000"/>
            <a:ext cx="2857500" cy="1238250"/>
          </a:xfrm>
          <a:prstGeom prst="rect">
            <a:avLst/>
          </a:prstGeom>
          <a:noFill/>
          <a:ln w="0">
            <a:noFill/>
            <a:prstDash val="solid"/>
          </a:ln>
        </p:spPr>
        <p:txBody>
          <a:bodyPr/>
          <a:lstStyle>
            <a:defPPr algn="l">
              <a:defRPr sz="2025" b="1">
                <a:solidFill>
                  <a:srgbClr val="FFFFFF"/>
                </a:solidFill>
                <a:latin typeface="Arial"/>
                <a:ea typeface="Arial"/>
                <a:cs typeface="Arial"/>
              </a:defRPr>
            </a:defPPr>
          </a:lstStyle>
          <a:p>
            <a:pPr algn="l">
              <a:defRPr sz="2025" b="1">
                <a:solidFill>
                  <a:srgbClr val="FFFFFF"/>
                </a:solidFill>
                <a:latin typeface="Arial"/>
                <a:ea typeface="Arial"/>
                <a:cs typeface="Arial"/>
              </a:defRPr>
            </a:pPr>
            <a:r>
              <a:rPr sz="2025" b="1">
                <a:solidFill>
                  <a:srgbClr val="FFFFFF"/>
                </a:solidFill>
                <a:latin typeface="Arial"/>
                <a:ea typeface="Arial"/>
                <a:cs typeface="Arial"/>
              </a:rPr>
              <a:t>No submitted audit</a:t>
            </a:r>
          </a:p>
          <a:p>
            <a:pPr algn="l">
              <a:defRPr sz="2025" b="1">
                <a:solidFill>
                  <a:srgbClr val="FFFFFF"/>
                </a:solidFill>
                <a:latin typeface="Arial"/>
                <a:ea typeface="Arial"/>
                <a:cs typeface="Arial"/>
              </a:defRPr>
            </a:pPr>
            <a:r>
              <a:rPr sz="2025" b="1">
                <a:solidFill>
                  <a:srgbClr val="FFFFFF"/>
                </a:solidFill>
                <a:latin typeface="Arial"/>
                <a:ea typeface="Arial"/>
                <a:cs typeface="Arial"/>
              </a:rPr>
              <a:t>No evidence available</a:t>
            </a:r>
          </a:p>
          <a:p>
            <a:pPr algn="l">
              <a:defRPr sz="2025" b="1">
                <a:solidFill>
                  <a:srgbClr val="FFFFFF"/>
                </a:solidFill>
                <a:latin typeface="Arial"/>
                <a:ea typeface="Arial"/>
                <a:cs typeface="Arial"/>
              </a:defRPr>
            </a:pPr>
            <a:r>
              <a:rPr sz="2025" b="1">
                <a:solidFill>
                  <a:srgbClr val="FFFFFF"/>
                </a:solidFill>
                <a:latin typeface="Arial"/>
                <a:ea typeface="Arial"/>
                <a:cs typeface="Arial"/>
              </a:rPr>
              <a:t>Excluded from analysis</a:t>
            </a:r>
          </a:p>
        </p:txBody>
      </p:sp>
      <p:sp>
        <p:nvSpPr>
          <p:cNvPr id="6" name="arrow">
            <a:extLst>
              <a:ext uri="{FF2B5EF4-FFF2-40B4-BE49-F238E27FC236}">
                <a16:creationId xmlns:a16="http://schemas.microsoft.com/office/drawing/2014/main" id="{46DA79A2-A831-4E82-AFA5-F7DC03F8DA69}"/>
              </a:ext>
            </a:extLst>
          </p:cNvPr>
          <p:cNvSpPr>
            <a:spLocks noGrp="1"/>
          </p:cNvSpPr>
          <p:nvPr/>
        </p:nvSpPr>
        <p:spPr>
          <a:xfrm>
            <a:off x="3857625" y="1809750"/>
            <a:ext cx="666750" cy="571500"/>
          </a:xfrm>
          <a:prstGeom prst="rect">
            <a:avLst/>
          </a:prstGeom>
          <a:noFill/>
          <a:ln w="0">
            <a:noFill/>
            <a:prstDash val="solid"/>
          </a:ln>
        </p:spPr>
        <p:txBody>
          <a:bodyPr/>
          <a:lstStyle>
            <a:defPPr algn="ctr">
              <a:defRPr sz="3150" b="1">
                <a:solidFill>
                  <a:srgbClr val="C9E44A"/>
                </a:solidFill>
                <a:latin typeface="Arial"/>
                <a:ea typeface="Arial"/>
                <a:cs typeface="Arial"/>
              </a:defRPr>
            </a:defPPr>
          </a:lstStyle>
          <a:p>
            <a:pPr algn="ctr">
              <a:defRPr sz="3150" b="1">
                <a:solidFill>
                  <a:srgbClr val="C9E44A"/>
                </a:solidFill>
                <a:latin typeface="Arial"/>
                <a:ea typeface="Arial"/>
                <a:cs typeface="Arial"/>
              </a:defRPr>
            </a:pPr>
            <a:r>
              <a:rPr sz="3150" b="1">
                <a:solidFill>
                  <a:srgbClr val="C9E44A"/>
                </a:solidFill>
                <a:latin typeface="Arial"/>
                <a:ea typeface="Arial"/>
                <a:cs typeface="Arial"/>
              </a:rPr>
              <a:t>→</a:t>
            </a:r>
          </a:p>
        </p:txBody>
      </p:sp>
      <p:sp>
        <p:nvSpPr>
          <p:cNvPr id="7" name="julylabel">
            <a:extLst>
              <a:ext uri="{FF2B5EF4-FFF2-40B4-BE49-F238E27FC236}">
                <a16:creationId xmlns:a16="http://schemas.microsoft.com/office/drawing/2014/main" id="{4CAE08E8-A5F6-4277-AD5C-5C9D87D380A5}"/>
              </a:ext>
            </a:extLst>
          </p:cNvPr>
          <p:cNvSpPr>
            <a:spLocks noGrp="1"/>
          </p:cNvSpPr>
          <p:nvPr/>
        </p:nvSpPr>
        <p:spPr>
          <a:xfrm>
            <a:off x="4762500" y="1143000"/>
            <a:ext cx="209550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JULY 2026</a:t>
            </a:r>
          </a:p>
        </p:txBody>
      </p:sp>
      <p:sp>
        <p:nvSpPr>
          <p:cNvPr id="8" name="strong">
            <a:extLst>
              <a:ext uri="{FF2B5EF4-FFF2-40B4-BE49-F238E27FC236}">
                <a16:creationId xmlns:a16="http://schemas.microsoft.com/office/drawing/2014/main" id="{FA0D93B3-3C9F-4ADC-89D3-495470F0AC8F}"/>
              </a:ext>
            </a:extLst>
          </p:cNvPr>
          <p:cNvSpPr>
            <a:spLocks noGrp="1"/>
          </p:cNvSpPr>
          <p:nvPr/>
        </p:nvSpPr>
        <p:spPr>
          <a:xfrm>
            <a:off x="4762500" y="1504950"/>
            <a:ext cx="2476500" cy="685800"/>
          </a:xfrm>
          <a:prstGeom prst="rect">
            <a:avLst/>
          </a:prstGeom>
          <a:solidFill>
            <a:srgbClr val="00739A"/>
          </a:solidFill>
          <a:ln w="0">
            <a:noFill/>
            <a:prstDash val="solid"/>
          </a:ln>
        </p:spPr>
        <p:txBody>
          <a:bodyPr/>
          <a:lstStyle>
            <a:defPPr algn="ctr">
              <a:defRPr sz="3375" b="1">
                <a:solidFill>
                  <a:srgbClr val="FFFFFF"/>
                </a:solidFill>
                <a:latin typeface="Arial"/>
                <a:ea typeface="Arial"/>
                <a:cs typeface="Arial"/>
              </a:defRPr>
            </a:defPPr>
          </a:lstStyle>
          <a:p>
            <a:pPr algn="ctr">
              <a:defRPr sz="3375" b="1">
                <a:solidFill>
                  <a:srgbClr val="FFFFFF"/>
                </a:solidFill>
                <a:latin typeface="Arial"/>
                <a:ea typeface="Arial"/>
                <a:cs typeface="Arial"/>
              </a:defRPr>
            </a:pPr>
            <a:r>
              <a:rPr sz="3375" b="1">
                <a:solidFill>
                  <a:srgbClr val="FFFFFF"/>
                </a:solidFill>
                <a:latin typeface="Arial"/>
                <a:ea typeface="Arial"/>
                <a:cs typeface="Arial"/>
              </a:rPr>
              <a:t>STRONG</a:t>
            </a:r>
          </a:p>
        </p:txBody>
      </p:sp>
      <p:sp>
        <p:nvSpPr>
          <p:cNvPr id="9" name="evidence">
            <a:extLst>
              <a:ext uri="{FF2B5EF4-FFF2-40B4-BE49-F238E27FC236}">
                <a16:creationId xmlns:a16="http://schemas.microsoft.com/office/drawing/2014/main" id="{526BE154-7142-4DE4-A9EC-F6F8621E2651}"/>
              </a:ext>
            </a:extLst>
          </p:cNvPr>
          <p:cNvSpPr>
            <a:spLocks noGrp="1"/>
          </p:cNvSpPr>
          <p:nvPr/>
        </p:nvSpPr>
        <p:spPr>
          <a:xfrm>
            <a:off x="4762500" y="2476500"/>
            <a:ext cx="6000750" cy="2619375"/>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Evidence now showed</a:t>
            </a:r>
          </a:p>
          <a:p>
            <a:endParaRPr sz="1575" b="0">
              <a:solidFill>
                <a:srgbClr val="FFFFFF"/>
              </a:solidFill>
              <a:latin typeface="Arial"/>
              <a:ea typeface="Arial"/>
              <a:cs typeface="Arial"/>
            </a:endParaRPr>
          </a:p>
          <a:p>
            <a:pPr algn="l">
              <a:defRPr sz="1575" b="0">
                <a:solidFill>
                  <a:srgbClr val="FFFFFF"/>
                </a:solidFill>
                <a:latin typeface="Arial"/>
                <a:ea typeface="Arial"/>
                <a:cs typeface="Arial"/>
              </a:defRPr>
            </a:pPr>
            <a:r>
              <a:rPr sz="1575" b="0">
                <a:solidFill>
                  <a:srgbClr val="FFFFFF"/>
                </a:solidFill>
                <a:latin typeface="Arial"/>
                <a:ea typeface="Arial"/>
                <a:cs typeface="Arial"/>
              </a:rPr>
              <a:t>• careers planned across Years 10–13</a:t>
            </a:r>
          </a:p>
          <a:p>
            <a:pPr algn="l">
              <a:defRPr sz="1575" b="0">
                <a:solidFill>
                  <a:srgbClr val="FFFFFF"/>
                </a:solidFill>
                <a:latin typeface="Arial"/>
                <a:ea typeface="Arial"/>
                <a:cs typeface="Arial"/>
              </a:defRPr>
            </a:pPr>
            <a:r>
              <a:rPr sz="1575" b="0">
                <a:solidFill>
                  <a:srgbClr val="FFFFFF"/>
                </a:solidFill>
                <a:latin typeface="Arial"/>
                <a:ea typeface="Arial"/>
                <a:cs typeface="Arial"/>
              </a:rPr>
              <a:t>• links embedded in knowledge organisers, homework and discussion</a:t>
            </a:r>
          </a:p>
          <a:p>
            <a:pPr algn="l">
              <a:defRPr sz="1575" b="0">
                <a:solidFill>
                  <a:srgbClr val="FFFFFF"/>
                </a:solidFill>
                <a:latin typeface="Arial"/>
                <a:ea typeface="Arial"/>
                <a:cs typeface="Arial"/>
              </a:defRPr>
            </a:pPr>
            <a:r>
              <a:rPr sz="1575" b="0">
                <a:solidFill>
                  <a:srgbClr val="FFFFFF"/>
                </a:solidFill>
                <a:latin typeface="Arial"/>
                <a:ea typeface="Arial"/>
                <a:cs typeface="Arial"/>
              </a:rPr>
              <a:t>• broad professional pathways</a:t>
            </a:r>
          </a:p>
          <a:p>
            <a:pPr algn="l">
              <a:defRPr sz="1575" b="0">
                <a:solidFill>
                  <a:srgbClr val="FFFFFF"/>
                </a:solidFill>
                <a:latin typeface="Arial"/>
                <a:ea typeface="Arial"/>
                <a:cs typeface="Arial"/>
              </a:defRPr>
            </a:pPr>
            <a:r>
              <a:rPr sz="1575" b="0">
                <a:solidFill>
                  <a:srgbClr val="FFFFFF"/>
                </a:solidFill>
                <a:latin typeface="Arial"/>
                <a:ea typeface="Arial"/>
                <a:cs typeface="Arial"/>
              </a:rPr>
              <a:t>• transferable skills linked explicitly to employment and HE</a:t>
            </a:r>
          </a:p>
          <a:p>
            <a:pPr algn="l">
              <a:defRPr sz="1575" b="0">
                <a:solidFill>
                  <a:srgbClr val="FFFFFF"/>
                </a:solidFill>
                <a:latin typeface="Arial"/>
                <a:ea typeface="Arial"/>
                <a:cs typeface="Arial"/>
              </a:defRPr>
            </a:pPr>
            <a:r>
              <a:rPr sz="1575" b="0">
                <a:solidFill>
                  <a:srgbClr val="FFFFFF"/>
                </a:solidFill>
                <a:latin typeface="Arial"/>
                <a:ea typeface="Arial"/>
                <a:cs typeface="Arial"/>
              </a:rPr>
              <a:t>• clear GCSE → A Level → future progression</a:t>
            </a:r>
          </a:p>
        </p:txBody>
      </p:sp>
      <p:sp>
        <p:nvSpPr>
          <p:cNvPr id="10" name="lesson">
            <a:extLst>
              <a:ext uri="{FF2B5EF4-FFF2-40B4-BE49-F238E27FC236}">
                <a16:creationId xmlns:a16="http://schemas.microsoft.com/office/drawing/2014/main" id="{ECE37EDD-2F24-4A13-B1C1-0218E365CC75}"/>
              </a:ext>
            </a:extLst>
          </p:cNvPr>
          <p:cNvSpPr>
            <a:spLocks noGrp="1"/>
          </p:cNvSpPr>
          <p:nvPr/>
        </p:nvSpPr>
        <p:spPr>
          <a:xfrm>
            <a:off x="1000125" y="5619750"/>
            <a:ext cx="9906000" cy="457200"/>
          </a:xfrm>
          <a:prstGeom prst="rect">
            <a:avLst/>
          </a:prstGeom>
          <a:noFill/>
          <a:ln w="0">
            <a:noFill/>
            <a:prstDash val="solid"/>
          </a:ln>
        </p:spPr>
        <p:txBody>
          <a:bodyPr/>
          <a:lstStyle>
            <a:defPPr algn="ctr">
              <a:defRPr sz="1575" b="1">
                <a:solidFill>
                  <a:srgbClr val="C9E44A"/>
                </a:solidFill>
                <a:latin typeface="Arial"/>
                <a:ea typeface="Arial"/>
                <a:cs typeface="Arial"/>
              </a:defRPr>
            </a:defPPr>
          </a:lstStyle>
          <a:p>
            <a:pPr algn="ctr">
              <a:defRPr sz="1575" b="1">
                <a:solidFill>
                  <a:srgbClr val="C9E44A"/>
                </a:solidFill>
                <a:latin typeface="Arial"/>
                <a:ea typeface="Arial"/>
                <a:cs typeface="Arial"/>
              </a:defRPr>
            </a:pPr>
            <a:r>
              <a:rPr sz="1575" b="1">
                <a:solidFill>
                  <a:srgbClr val="C9E44A"/>
                </a:solidFill>
                <a:latin typeface="Arial"/>
                <a:ea typeface="Arial"/>
                <a:cs typeface="Arial"/>
              </a:rPr>
              <a:t>The work may already exist—but the audit, feedback and professional dialogue make it visible, coherent and improvable.</a:t>
            </a:r>
          </a:p>
        </p:txBody>
      </p:sp>
      <p:pic>
        <p:nvPicPr>
          <p:cNvPr id="13" name="Picture 12" descr="A black and white logo&#10;&#10;AI-generated content may be incorrect.">
            <a:extLst>
              <a:ext uri="{FF2B5EF4-FFF2-40B4-BE49-F238E27FC236}">
                <a16:creationId xmlns:a16="http://schemas.microsoft.com/office/drawing/2014/main" id="{E76B2921-6FAB-D901-12C6-A7549BDF6346}"/>
              </a:ext>
            </a:extLst>
          </p:cNvPr>
          <p:cNvPicPr>
            <a:picLocks noChangeAspect="1"/>
          </p:cNvPicPr>
          <p:nvPr/>
        </p:nvPicPr>
        <p:blipFill>
          <a:blip r:embed="rId4"/>
          <a:stretch>
            <a:fillRect/>
          </a:stretch>
        </p:blipFill>
        <p:spPr>
          <a:xfrm>
            <a:off x="9222154" y="172981"/>
            <a:ext cx="2696308" cy="709115"/>
          </a:xfrm>
          <a:prstGeom prst="rect">
            <a:avLst/>
          </a:prstGeom>
        </p:spPr>
      </p:pic>
    </p:spTree>
    <p:extLst>
      <p:ext uri="{BB962C8B-B14F-4D97-AF65-F5344CB8AC3E}">
        <p14:creationId xmlns:p14="http://schemas.microsoft.com/office/powerpoint/2010/main" val="1330640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82C9C8-0B3C-4503-AFC1-A66D07773313}"/>
              </a:ext>
            </a:extLst>
          </p:cNvPr>
          <p:cNvPicPr>
            <a:picLocks noChangeAspect="1"/>
          </p:cNvPicPr>
          <p:nvPr/>
        </p:nvPicPr>
        <p:blipFill>
          <a:blip r:embed="rId3"/>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023AC03D-1DAC-424E-81FC-11CD25F4EB0B}"/>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The turning point: subject leaders owned the work</a:t>
            </a:r>
          </a:p>
        </p:txBody>
      </p:sp>
      <p:sp>
        <p:nvSpPr>
          <p:cNvPr id="4" name="main">
            <a:extLst>
              <a:ext uri="{FF2B5EF4-FFF2-40B4-BE49-F238E27FC236}">
                <a16:creationId xmlns:a16="http://schemas.microsoft.com/office/drawing/2014/main" id="{498B3472-1E81-4B31-A329-D9902C073C5C}"/>
              </a:ext>
            </a:extLst>
          </p:cNvPr>
          <p:cNvSpPr>
            <a:spLocks noGrp="1"/>
          </p:cNvSpPr>
          <p:nvPr/>
        </p:nvSpPr>
        <p:spPr>
          <a:xfrm>
            <a:off x="904875" y="1123950"/>
            <a:ext cx="10001250" cy="628650"/>
          </a:xfrm>
          <a:prstGeom prst="rect">
            <a:avLst/>
          </a:prstGeom>
          <a:noFill/>
          <a:ln w="0">
            <a:noFill/>
            <a:prstDash val="solid"/>
          </a:ln>
        </p:spPr>
        <p:txBody>
          <a:bodyPr/>
          <a:lstStyle>
            <a:defPPr algn="ctr">
              <a:defRPr sz="2025" b="1">
                <a:solidFill>
                  <a:srgbClr val="FFFFFF"/>
                </a:solidFill>
                <a:latin typeface="Arial"/>
                <a:ea typeface="Arial"/>
                <a:cs typeface="Arial"/>
              </a:defRPr>
            </a:defPPr>
          </a:lstStyle>
          <a:p>
            <a:pPr algn="ctr">
              <a:defRPr sz="2025" b="1">
                <a:solidFill>
                  <a:srgbClr val="FFFFFF"/>
                </a:solidFill>
                <a:latin typeface="Arial"/>
                <a:ea typeface="Arial"/>
                <a:cs typeface="Arial"/>
              </a:defRPr>
            </a:pPr>
            <a:r>
              <a:rPr sz="2025" b="1">
                <a:solidFill>
                  <a:srgbClr val="FFFFFF"/>
                </a:solidFill>
                <a:latin typeface="Arial"/>
                <a:ea typeface="Arial"/>
                <a:cs typeface="Arial"/>
              </a:rPr>
              <a:t>“Careers is already happening. We need to make it consistent, visible and understood by pupils.”</a:t>
            </a:r>
          </a:p>
        </p:txBody>
      </p:sp>
      <p:sp>
        <p:nvSpPr>
          <p:cNvPr id="5" name="aud0">
            <a:extLst>
              <a:ext uri="{FF2B5EF4-FFF2-40B4-BE49-F238E27FC236}">
                <a16:creationId xmlns:a16="http://schemas.microsoft.com/office/drawing/2014/main" id="{1A79E6A8-5E36-4B2E-9AE4-4B394C5AA2C4}"/>
              </a:ext>
            </a:extLst>
          </p:cNvPr>
          <p:cNvSpPr>
            <a:spLocks noGrp="1"/>
          </p:cNvSpPr>
          <p:nvPr/>
        </p:nvSpPr>
        <p:spPr>
          <a:xfrm>
            <a:off x="666750" y="2095500"/>
            <a:ext cx="1809750" cy="323850"/>
          </a:xfrm>
          <a:prstGeom prst="rect">
            <a:avLst/>
          </a:prstGeom>
          <a:noFill/>
          <a:ln w="0">
            <a:noFill/>
            <a:prstDash val="solid"/>
          </a:ln>
        </p:spPr>
        <p:txBody>
          <a:bodyPr/>
          <a:lstStyle>
            <a:defPPr algn="l">
              <a:defRPr sz="1350" b="1">
                <a:solidFill>
                  <a:srgbClr val="C9E44A"/>
                </a:solidFill>
                <a:latin typeface="Arial"/>
                <a:ea typeface="Arial"/>
                <a:cs typeface="Arial"/>
              </a:defRPr>
            </a:defPPr>
          </a:lstStyle>
          <a:p>
            <a:pPr algn="l">
              <a:defRPr sz="1350" b="1">
                <a:solidFill>
                  <a:srgbClr val="C9E44A"/>
                </a:solidFill>
                <a:latin typeface="Arial"/>
                <a:ea typeface="Arial"/>
                <a:cs typeface="Arial"/>
              </a:defRPr>
            </a:pPr>
            <a:r>
              <a:rPr sz="1350" b="1">
                <a:solidFill>
                  <a:srgbClr val="C9E44A"/>
                </a:solidFill>
                <a:latin typeface="Arial"/>
                <a:ea typeface="Arial"/>
                <a:cs typeface="Arial"/>
              </a:rPr>
              <a:t>EVIDENCE</a:t>
            </a:r>
          </a:p>
        </p:txBody>
      </p:sp>
      <p:sp>
        <p:nvSpPr>
          <p:cNvPr id="6" name="msg0">
            <a:extLst>
              <a:ext uri="{FF2B5EF4-FFF2-40B4-BE49-F238E27FC236}">
                <a16:creationId xmlns:a16="http://schemas.microsoft.com/office/drawing/2014/main" id="{D197F047-85FA-4DA9-8613-3FF3173A92C8}"/>
              </a:ext>
            </a:extLst>
          </p:cNvPr>
          <p:cNvSpPr>
            <a:spLocks noGrp="1"/>
          </p:cNvSpPr>
          <p:nvPr/>
        </p:nvSpPr>
        <p:spPr>
          <a:xfrm>
            <a:off x="2714625" y="2095500"/>
            <a:ext cx="8096250" cy="514350"/>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Leaders saw their own strengths, omissions and pupil gaps—not a generic whole-school message.</a:t>
            </a:r>
          </a:p>
        </p:txBody>
      </p:sp>
      <p:sp>
        <p:nvSpPr>
          <p:cNvPr id="7" name="aud1">
            <a:extLst>
              <a:ext uri="{FF2B5EF4-FFF2-40B4-BE49-F238E27FC236}">
                <a16:creationId xmlns:a16="http://schemas.microsoft.com/office/drawing/2014/main" id="{CF36E7B8-5848-4930-913A-E58288978998}"/>
              </a:ext>
            </a:extLst>
          </p:cNvPr>
          <p:cNvSpPr>
            <a:spLocks noGrp="1"/>
          </p:cNvSpPr>
          <p:nvPr/>
        </p:nvSpPr>
        <p:spPr>
          <a:xfrm>
            <a:off x="666750" y="2952750"/>
            <a:ext cx="1809750" cy="323850"/>
          </a:xfrm>
          <a:prstGeom prst="rect">
            <a:avLst/>
          </a:prstGeom>
          <a:noFill/>
          <a:ln w="0">
            <a:noFill/>
            <a:prstDash val="solid"/>
          </a:ln>
        </p:spPr>
        <p:txBody>
          <a:bodyPr/>
          <a:lstStyle>
            <a:defPPr algn="l">
              <a:defRPr sz="1350" b="1">
                <a:solidFill>
                  <a:srgbClr val="C9E44A"/>
                </a:solidFill>
                <a:latin typeface="Arial"/>
                <a:ea typeface="Arial"/>
                <a:cs typeface="Arial"/>
              </a:defRPr>
            </a:defPPr>
          </a:lstStyle>
          <a:p>
            <a:pPr algn="l">
              <a:defRPr sz="1350" b="1">
                <a:solidFill>
                  <a:srgbClr val="C9E44A"/>
                </a:solidFill>
                <a:latin typeface="Arial"/>
                <a:ea typeface="Arial"/>
                <a:cs typeface="Arial"/>
              </a:defRPr>
            </a:pPr>
            <a:r>
              <a:rPr sz="1350" b="1">
                <a:solidFill>
                  <a:srgbClr val="C9E44A"/>
                </a:solidFill>
                <a:latin typeface="Arial"/>
                <a:ea typeface="Arial"/>
                <a:cs typeface="Arial"/>
              </a:rPr>
              <a:t>DIALOGUE</a:t>
            </a:r>
          </a:p>
        </p:txBody>
      </p:sp>
      <p:sp>
        <p:nvSpPr>
          <p:cNvPr id="8" name="msg1">
            <a:extLst>
              <a:ext uri="{FF2B5EF4-FFF2-40B4-BE49-F238E27FC236}">
                <a16:creationId xmlns:a16="http://schemas.microsoft.com/office/drawing/2014/main" id="{53559C90-2815-4410-B856-9ECC43A41C95}"/>
              </a:ext>
            </a:extLst>
          </p:cNvPr>
          <p:cNvSpPr>
            <a:spLocks noGrp="1"/>
          </p:cNvSpPr>
          <p:nvPr/>
        </p:nvSpPr>
        <p:spPr>
          <a:xfrm>
            <a:off x="2714625" y="2952750"/>
            <a:ext cx="8096250" cy="514350"/>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Subject leaders compared audits, shared examples and gave one another practical guidance and tips.</a:t>
            </a:r>
          </a:p>
        </p:txBody>
      </p:sp>
      <p:sp>
        <p:nvSpPr>
          <p:cNvPr id="9" name="aud2">
            <a:extLst>
              <a:ext uri="{FF2B5EF4-FFF2-40B4-BE49-F238E27FC236}">
                <a16:creationId xmlns:a16="http://schemas.microsoft.com/office/drawing/2014/main" id="{1D0F6CC5-63CC-4F91-B48C-5027C1422952}"/>
              </a:ext>
            </a:extLst>
          </p:cNvPr>
          <p:cNvSpPr>
            <a:spLocks noGrp="1"/>
          </p:cNvSpPr>
          <p:nvPr/>
        </p:nvSpPr>
        <p:spPr>
          <a:xfrm>
            <a:off x="666750" y="3810000"/>
            <a:ext cx="1809750" cy="323850"/>
          </a:xfrm>
          <a:prstGeom prst="rect">
            <a:avLst/>
          </a:prstGeom>
          <a:noFill/>
          <a:ln w="0">
            <a:noFill/>
            <a:prstDash val="solid"/>
          </a:ln>
        </p:spPr>
        <p:txBody>
          <a:bodyPr/>
          <a:lstStyle>
            <a:defPPr algn="l">
              <a:defRPr sz="1350" b="1">
                <a:solidFill>
                  <a:srgbClr val="C9E44A"/>
                </a:solidFill>
                <a:latin typeface="Arial"/>
                <a:ea typeface="Arial"/>
                <a:cs typeface="Arial"/>
              </a:defRPr>
            </a:defPPr>
          </a:lstStyle>
          <a:p>
            <a:pPr algn="l">
              <a:defRPr sz="1350" b="1">
                <a:solidFill>
                  <a:srgbClr val="C9E44A"/>
                </a:solidFill>
                <a:latin typeface="Arial"/>
                <a:ea typeface="Arial"/>
                <a:cs typeface="Arial"/>
              </a:defRPr>
            </a:pPr>
            <a:r>
              <a:rPr sz="1350" b="1">
                <a:solidFill>
                  <a:srgbClr val="C9E44A"/>
                </a:solidFill>
                <a:latin typeface="Arial"/>
                <a:ea typeface="Arial"/>
                <a:cs typeface="Arial"/>
              </a:rPr>
              <a:t>ACTION</a:t>
            </a:r>
          </a:p>
        </p:txBody>
      </p:sp>
      <p:sp>
        <p:nvSpPr>
          <p:cNvPr id="10" name="msg2">
            <a:extLst>
              <a:ext uri="{FF2B5EF4-FFF2-40B4-BE49-F238E27FC236}">
                <a16:creationId xmlns:a16="http://schemas.microsoft.com/office/drawing/2014/main" id="{3028C75A-CE82-430B-A9F0-AA6B61C02B48}"/>
              </a:ext>
            </a:extLst>
          </p:cNvPr>
          <p:cNvSpPr>
            <a:spLocks noGrp="1"/>
          </p:cNvSpPr>
          <p:nvPr/>
        </p:nvSpPr>
        <p:spPr>
          <a:xfrm>
            <a:off x="2714625" y="3810000"/>
            <a:ext cx="8096250" cy="514350"/>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Changes were built into schemes, knowledge organisers, homework, curriculum discussions and employer links.</a:t>
            </a:r>
          </a:p>
        </p:txBody>
      </p:sp>
      <p:sp>
        <p:nvSpPr>
          <p:cNvPr id="11" name="aud3">
            <a:extLst>
              <a:ext uri="{FF2B5EF4-FFF2-40B4-BE49-F238E27FC236}">
                <a16:creationId xmlns:a16="http://schemas.microsoft.com/office/drawing/2014/main" id="{DAA40027-7748-4EC0-B280-2374F105E4FA}"/>
              </a:ext>
            </a:extLst>
          </p:cNvPr>
          <p:cNvSpPr>
            <a:spLocks noGrp="1"/>
          </p:cNvSpPr>
          <p:nvPr/>
        </p:nvSpPr>
        <p:spPr>
          <a:xfrm>
            <a:off x="666750" y="4667250"/>
            <a:ext cx="1809750" cy="323850"/>
          </a:xfrm>
          <a:prstGeom prst="rect">
            <a:avLst/>
          </a:prstGeom>
          <a:noFill/>
          <a:ln w="0">
            <a:noFill/>
            <a:prstDash val="solid"/>
          </a:ln>
        </p:spPr>
        <p:txBody>
          <a:bodyPr/>
          <a:lstStyle>
            <a:defPPr algn="l">
              <a:defRPr sz="1350" b="1">
                <a:solidFill>
                  <a:srgbClr val="C9E44A"/>
                </a:solidFill>
                <a:latin typeface="Arial"/>
                <a:ea typeface="Arial"/>
                <a:cs typeface="Arial"/>
              </a:defRPr>
            </a:defPPr>
          </a:lstStyle>
          <a:p>
            <a:pPr algn="l">
              <a:defRPr sz="1350" b="1">
                <a:solidFill>
                  <a:srgbClr val="C9E44A"/>
                </a:solidFill>
                <a:latin typeface="Arial"/>
                <a:ea typeface="Arial"/>
                <a:cs typeface="Arial"/>
              </a:defRPr>
            </a:pPr>
            <a:r>
              <a:rPr sz="1350" b="1">
                <a:solidFill>
                  <a:srgbClr val="C9E44A"/>
                </a:solidFill>
                <a:latin typeface="Arial"/>
                <a:ea typeface="Arial"/>
                <a:cs typeface="Arial"/>
              </a:rPr>
              <a:t>FOLLOW-UP</a:t>
            </a:r>
          </a:p>
        </p:txBody>
      </p:sp>
      <p:sp>
        <p:nvSpPr>
          <p:cNvPr id="12" name="msg3">
            <a:extLst>
              <a:ext uri="{FF2B5EF4-FFF2-40B4-BE49-F238E27FC236}">
                <a16:creationId xmlns:a16="http://schemas.microsoft.com/office/drawing/2014/main" id="{0DB874A9-5E74-49D4-9994-10323FA947CD}"/>
              </a:ext>
            </a:extLst>
          </p:cNvPr>
          <p:cNvSpPr>
            <a:spLocks noGrp="1"/>
          </p:cNvSpPr>
          <p:nvPr/>
        </p:nvSpPr>
        <p:spPr>
          <a:xfrm>
            <a:off x="2714625" y="4667250"/>
            <a:ext cx="8096250" cy="514350"/>
          </a:xfrm>
          <a:prstGeom prst="rect">
            <a:avLst/>
          </a:prstGeom>
          <a:noFill/>
          <a:ln w="0">
            <a:noFill/>
            <a:prstDash val="solid"/>
          </a:ln>
        </p:spPr>
        <p:txBody>
          <a:bodyPr/>
          <a:lstStyle>
            <a:defPPr algn="l">
              <a:defRPr sz="1575" b="0">
                <a:solidFill>
                  <a:srgbClr val="FFFFFF"/>
                </a:solidFill>
                <a:latin typeface="Arial"/>
                <a:ea typeface="Arial"/>
                <a:cs typeface="Arial"/>
              </a:defRPr>
            </a:defPPr>
          </a:lstStyle>
          <a:p>
            <a:pPr algn="l">
              <a:defRPr sz="1575" b="0">
                <a:solidFill>
                  <a:srgbClr val="FFFFFF"/>
                </a:solidFill>
                <a:latin typeface="Arial"/>
                <a:ea typeface="Arial"/>
                <a:cs typeface="Arial"/>
              </a:defRPr>
            </a:pPr>
            <a:r>
              <a:rPr sz="1575" b="0">
                <a:solidFill>
                  <a:srgbClr val="FFFFFF"/>
                </a:solidFill>
                <a:latin typeface="Arial"/>
                <a:ea typeface="Arial"/>
                <a:cs typeface="Arial"/>
              </a:rPr>
              <a:t>The same structure—judgement, strengths, development and recommendations—made review possible.</a:t>
            </a:r>
          </a:p>
        </p:txBody>
      </p:sp>
      <p:sp>
        <p:nvSpPr>
          <p:cNvPr id="13" name="lesson">
            <a:extLst>
              <a:ext uri="{FF2B5EF4-FFF2-40B4-BE49-F238E27FC236}">
                <a16:creationId xmlns:a16="http://schemas.microsoft.com/office/drawing/2014/main" id="{576FB9BC-2E21-4224-BB22-F8FB1821506D}"/>
              </a:ext>
            </a:extLst>
          </p:cNvPr>
          <p:cNvSpPr>
            <a:spLocks noGrp="1"/>
          </p:cNvSpPr>
          <p:nvPr/>
        </p:nvSpPr>
        <p:spPr>
          <a:xfrm>
            <a:off x="1143000" y="5857875"/>
            <a:ext cx="9715500" cy="361950"/>
          </a:xfrm>
          <a:prstGeom prst="rect">
            <a:avLst/>
          </a:prstGeom>
          <a:noFill/>
          <a:ln w="0">
            <a:noFill/>
            <a:prstDash val="solid"/>
          </a:ln>
        </p:spPr>
        <p:txBody>
          <a:bodyPr/>
          <a:lstStyle>
            <a:defPPr algn="ctr">
              <a:defRPr sz="1650" b="1">
                <a:solidFill>
                  <a:srgbClr val="C9E44A"/>
                </a:solidFill>
                <a:latin typeface="Arial"/>
                <a:ea typeface="Arial"/>
                <a:cs typeface="Arial"/>
              </a:defRPr>
            </a:defPPr>
          </a:lstStyle>
          <a:p>
            <a:pPr algn="ctr">
              <a:defRPr sz="1650" b="1">
                <a:solidFill>
                  <a:srgbClr val="C9E44A"/>
                </a:solidFill>
                <a:latin typeface="Arial"/>
                <a:ea typeface="Arial"/>
                <a:cs typeface="Arial"/>
              </a:defRPr>
            </a:pPr>
            <a:r>
              <a:rPr sz="1650" b="1">
                <a:solidFill>
                  <a:srgbClr val="C9E44A"/>
                </a:solidFill>
                <a:latin typeface="Arial"/>
                <a:ea typeface="Arial"/>
                <a:cs typeface="Arial"/>
              </a:rPr>
              <a:t>My role shifted from chasing evidence to enabling curriculum leaders to solve the problem together.</a:t>
            </a:r>
          </a:p>
        </p:txBody>
      </p:sp>
    </p:spTree>
    <p:extLst>
      <p:ext uri="{BB962C8B-B14F-4D97-AF65-F5344CB8AC3E}">
        <p14:creationId xmlns:p14="http://schemas.microsoft.com/office/powerpoint/2010/main" val="1798361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45F4F8A-5777-4763-95BF-7FB3519A7E4D}"/>
              </a:ext>
            </a:extLst>
          </p:cNvPr>
          <p:cNvPicPr>
            <a:picLocks noChangeAspect="1"/>
          </p:cNvPicPr>
          <p:nvPr/>
        </p:nvPicPr>
        <p:blipFill>
          <a:blip r:embed="rId3"/>
          <a:stretch/>
        </p:blipFill>
        <p:spPr>
          <a:xfrm>
            <a:off x="8334375" y="114300"/>
            <a:ext cx="3619500" cy="723900"/>
          </a:xfrm>
          <a:prstGeom prst="rect">
            <a:avLst/>
          </a:prstGeom>
        </p:spPr>
      </p:pic>
      <p:pic>
        <p:nvPicPr>
          <p:cNvPr id="2" name="Picture 1">
            <a:extLst>
              <a:ext uri="{FF2B5EF4-FFF2-40B4-BE49-F238E27FC236}">
                <a16:creationId xmlns:a16="http://schemas.microsoft.com/office/drawing/2014/main" id="{E972A17F-B814-4364-8D81-9D227F40C4AB}"/>
              </a:ext>
            </a:extLst>
          </p:cNvPr>
          <p:cNvPicPr>
            <a:picLocks noChangeAspect="1"/>
          </p:cNvPicPr>
          <p:nvPr/>
        </p:nvPicPr>
        <p:blipFill>
          <a:blip r:embed="rId4"/>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C5430040-B119-4044-82EA-3A6CA02B4ED1}"/>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What pupils told us—and what happens next</a:t>
            </a:r>
          </a:p>
        </p:txBody>
      </p:sp>
      <p:sp>
        <p:nvSpPr>
          <p:cNvPr id="4" name="changed">
            <a:extLst>
              <a:ext uri="{FF2B5EF4-FFF2-40B4-BE49-F238E27FC236}">
                <a16:creationId xmlns:a16="http://schemas.microsoft.com/office/drawing/2014/main" id="{BCD6F9EB-E349-48AE-97E2-D1E6A24D89C4}"/>
              </a:ext>
            </a:extLst>
          </p:cNvPr>
          <p:cNvSpPr>
            <a:spLocks noGrp="1"/>
          </p:cNvSpPr>
          <p:nvPr/>
        </p:nvSpPr>
        <p:spPr>
          <a:xfrm>
            <a:off x="619125" y="1066800"/>
            <a:ext cx="2857500" cy="323850"/>
          </a:xfrm>
          <a:prstGeom prst="rect">
            <a:avLst/>
          </a:prstGeom>
          <a:noFill/>
          <a:ln w="0">
            <a:noFill/>
            <a:prstDash val="solid"/>
          </a:ln>
        </p:spPr>
        <p:txBody>
          <a:bodyPr/>
          <a:lstStyle>
            <a:defPPr algn="l">
              <a:defRPr sz="1725" b="1">
                <a:solidFill>
                  <a:srgbClr val="C9E44A"/>
                </a:solidFill>
                <a:latin typeface="Arial"/>
                <a:ea typeface="Arial"/>
                <a:cs typeface="Arial"/>
              </a:defRPr>
            </a:defPPr>
          </a:lstStyle>
          <a:p>
            <a:pPr algn="l">
              <a:defRPr sz="1725" b="1">
                <a:solidFill>
                  <a:srgbClr val="C9E44A"/>
                </a:solidFill>
                <a:latin typeface="Arial"/>
                <a:ea typeface="Arial"/>
                <a:cs typeface="Arial"/>
              </a:defRPr>
            </a:pPr>
            <a:r>
              <a:rPr sz="1725" b="1">
                <a:solidFill>
                  <a:srgbClr val="C9E44A"/>
                </a:solidFill>
                <a:latin typeface="Arial"/>
                <a:ea typeface="Arial"/>
                <a:cs typeface="Arial"/>
              </a:rPr>
              <a:t>Measurable progress</a:t>
            </a:r>
          </a:p>
        </p:txBody>
      </p:sp>
      <p:sp>
        <p:nvSpPr>
          <p:cNvPr id="5" name="progress">
            <a:extLst>
              <a:ext uri="{FF2B5EF4-FFF2-40B4-BE49-F238E27FC236}">
                <a16:creationId xmlns:a16="http://schemas.microsoft.com/office/drawing/2014/main" id="{6C058856-D4B4-42A4-A997-6ABD41AF7AA9}"/>
              </a:ext>
            </a:extLst>
          </p:cNvPr>
          <p:cNvSpPr>
            <a:spLocks noGrp="1"/>
          </p:cNvSpPr>
          <p:nvPr/>
        </p:nvSpPr>
        <p:spPr>
          <a:xfrm>
            <a:off x="619125" y="1476375"/>
            <a:ext cx="4953000" cy="1352550"/>
          </a:xfrm>
          <a:prstGeom prst="rect">
            <a:avLst/>
          </a:prstGeom>
          <a:noFill/>
          <a:ln w="0">
            <a:noFill/>
            <a:prstDash val="solid"/>
          </a:ln>
        </p:spPr>
        <p:txBody>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 Benchmark 4: 15% → 83% → 98%</a:t>
            </a:r>
          </a:p>
          <a:p>
            <a:pPr algn="l">
              <a:defRPr sz="1500" b="0">
                <a:solidFill>
                  <a:srgbClr val="FFFFFF"/>
                </a:solidFill>
                <a:latin typeface="Arial"/>
                <a:ea typeface="Arial"/>
                <a:cs typeface="Arial"/>
              </a:defRPr>
            </a:pPr>
            <a:r>
              <a:rPr sz="1500" b="0">
                <a:solidFill>
                  <a:srgbClr val="FFFFFF"/>
                </a:solidFill>
                <a:latin typeface="Arial"/>
                <a:ea typeface="Arial"/>
                <a:cs typeface="Arial"/>
              </a:rPr>
              <a:t>• MFL: 60% → 95%</a:t>
            </a:r>
          </a:p>
          <a:p>
            <a:pPr algn="l">
              <a:defRPr sz="1500" b="0">
                <a:solidFill>
                  <a:srgbClr val="FFFFFF"/>
                </a:solidFill>
                <a:latin typeface="Arial"/>
                <a:ea typeface="Arial"/>
                <a:cs typeface="Arial"/>
              </a:defRPr>
            </a:pPr>
            <a:r>
              <a:rPr sz="1500" b="0">
                <a:solidFill>
                  <a:srgbClr val="FFFFFF"/>
                </a:solidFill>
                <a:latin typeface="Arial"/>
                <a:ea typeface="Arial"/>
                <a:cs typeface="Arial"/>
              </a:rPr>
              <a:t>• Sociology/Psychology: no evidence → Strong</a:t>
            </a:r>
          </a:p>
          <a:p>
            <a:pPr algn="l">
              <a:defRPr sz="1500" b="0">
                <a:solidFill>
                  <a:srgbClr val="FFFFFF"/>
                </a:solidFill>
                <a:latin typeface="Arial"/>
                <a:ea typeface="Arial"/>
                <a:cs typeface="Arial"/>
              </a:defRPr>
            </a:pPr>
            <a:r>
              <a:rPr sz="1500" b="0">
                <a:solidFill>
                  <a:srgbClr val="FFFFFF"/>
                </a:solidFill>
                <a:latin typeface="Arial"/>
                <a:ea typeface="Arial"/>
                <a:cs typeface="Arial"/>
              </a:rPr>
              <a:t>• subject leaders sharing practice and solutions</a:t>
            </a:r>
          </a:p>
        </p:txBody>
      </p:sp>
      <p:sp>
        <p:nvSpPr>
          <p:cNvPr id="6" name="pupilhead">
            <a:extLst>
              <a:ext uri="{FF2B5EF4-FFF2-40B4-BE49-F238E27FC236}">
                <a16:creationId xmlns:a16="http://schemas.microsoft.com/office/drawing/2014/main" id="{D8C57A88-8B1C-4866-A29E-BEC56DAD0AD8}"/>
              </a:ext>
            </a:extLst>
          </p:cNvPr>
          <p:cNvSpPr>
            <a:spLocks noGrp="1"/>
          </p:cNvSpPr>
          <p:nvPr/>
        </p:nvSpPr>
        <p:spPr>
          <a:xfrm>
            <a:off x="619125" y="3000375"/>
            <a:ext cx="3238500" cy="266700"/>
          </a:xfrm>
          <a:prstGeom prst="rect">
            <a:avLst/>
          </a:prstGeom>
          <a:noFill/>
          <a:ln w="0">
            <a:noFill/>
            <a:prstDash val="solid"/>
          </a:ln>
        </p:spPr>
        <p:txBody>
          <a:bodyPr/>
          <a:lstStyle>
            <a:defPPr algn="l">
              <a:defRPr sz="1200" b="1">
                <a:solidFill>
                  <a:srgbClr val="C9E44A"/>
                </a:solidFill>
                <a:latin typeface="Arial"/>
                <a:ea typeface="Arial"/>
                <a:cs typeface="Arial"/>
              </a:defRPr>
            </a:defPPr>
          </a:lstStyle>
          <a:p>
            <a:pPr algn="l">
              <a:defRPr sz="1200" b="1">
                <a:solidFill>
                  <a:srgbClr val="C9E44A"/>
                </a:solidFill>
                <a:latin typeface="Arial"/>
                <a:ea typeface="Arial"/>
                <a:cs typeface="Arial"/>
              </a:defRPr>
            </a:pPr>
            <a:r>
              <a:rPr sz="1200" b="1">
                <a:solidFill>
                  <a:srgbClr val="C9E44A"/>
                </a:solidFill>
                <a:latin typeface="Arial"/>
                <a:ea typeface="Arial"/>
                <a:cs typeface="Arial"/>
              </a:rPr>
              <a:t>PUPIL EVIDENCE — JULY FSQ</a:t>
            </a:r>
          </a:p>
        </p:txBody>
      </p:sp>
      <p:sp>
        <p:nvSpPr>
          <p:cNvPr id="7" name="pupils">
            <a:extLst>
              <a:ext uri="{FF2B5EF4-FFF2-40B4-BE49-F238E27FC236}">
                <a16:creationId xmlns:a16="http://schemas.microsoft.com/office/drawing/2014/main" id="{77979421-DB47-47D2-9C34-B3A2D61BC383}"/>
              </a:ext>
            </a:extLst>
          </p:cNvPr>
          <p:cNvSpPr>
            <a:spLocks noGrp="1"/>
          </p:cNvSpPr>
          <p:nvPr/>
        </p:nvSpPr>
        <p:spPr>
          <a:xfrm>
            <a:off x="619125" y="3333750"/>
            <a:ext cx="4953000" cy="1238250"/>
          </a:xfrm>
          <a:prstGeom prst="rect">
            <a:avLst/>
          </a:prstGeom>
          <a:noFill/>
          <a:ln w="0">
            <a:noFill/>
            <a:prstDash val="solid"/>
          </a:ln>
        </p:spPr>
        <p:txBody>
          <a:bodyPr/>
          <a:lstStyle>
            <a:defPPr algn="l">
              <a:defRPr sz="1275" b="0">
                <a:solidFill>
                  <a:srgbClr val="FFFFFF"/>
                </a:solidFill>
                <a:latin typeface="Arial"/>
                <a:ea typeface="Arial"/>
                <a:cs typeface="Arial"/>
              </a:defRPr>
            </a:defPPr>
          </a:lstStyle>
          <a:p>
            <a:pPr algn="l">
              <a:defRPr sz="1275" b="0">
                <a:solidFill>
                  <a:srgbClr val="FFFFFF"/>
                </a:solidFill>
                <a:latin typeface="Arial"/>
                <a:ea typeface="Arial"/>
                <a:cs typeface="Arial"/>
              </a:defRPr>
            </a:pPr>
            <a:r>
              <a:rPr sz="1275" b="0">
                <a:solidFill>
                  <a:srgbClr val="FFFFFF"/>
                </a:solidFill>
                <a:latin typeface="Arial"/>
                <a:ea typeface="Arial"/>
                <a:cs typeface="Arial"/>
              </a:rPr>
              <a:t>Know at least a little about skills employers need</a:t>
            </a:r>
          </a:p>
          <a:p>
            <a:pPr algn="l">
              <a:defRPr sz="1275" b="0">
                <a:solidFill>
                  <a:srgbClr val="FFFFFF"/>
                </a:solidFill>
                <a:latin typeface="Arial"/>
                <a:ea typeface="Arial"/>
                <a:cs typeface="Arial"/>
              </a:defRPr>
            </a:pPr>
            <a:r>
              <a:rPr sz="1275" b="0">
                <a:solidFill>
                  <a:srgbClr val="FFFFFF"/>
                </a:solidFill>
                <a:latin typeface="Arial"/>
                <a:ea typeface="Arial"/>
                <a:cs typeface="Arial"/>
              </a:rPr>
              <a:t>Y7  77% (n=172)   •   Y9  82% (n=204)   •   Y10  85% (n=126)</a:t>
            </a:r>
          </a:p>
          <a:p>
            <a:endParaRPr sz="1275" b="0">
              <a:solidFill>
                <a:srgbClr val="FFFFFF"/>
              </a:solidFill>
              <a:latin typeface="Arial"/>
              <a:ea typeface="Arial"/>
              <a:cs typeface="Arial"/>
            </a:endParaRPr>
          </a:p>
          <a:p>
            <a:pPr algn="l">
              <a:defRPr sz="1275" b="0">
                <a:solidFill>
                  <a:srgbClr val="FFFFFF"/>
                </a:solidFill>
                <a:latin typeface="Arial"/>
                <a:ea typeface="Arial"/>
                <a:cs typeface="Arial"/>
              </a:defRPr>
            </a:pPr>
            <a:r>
              <a:rPr sz="1275" b="0">
                <a:solidFill>
                  <a:srgbClr val="FFFFFF"/>
                </a:solidFill>
                <a:latin typeface="Arial"/>
                <a:ea typeface="Arial"/>
                <a:cs typeface="Arial"/>
              </a:rPr>
              <a:t>However, 23–33% of valid skill-item responses in Y7–10 showed uncertainty. This confirms the need to name, practise and reflect on skills.</a:t>
            </a:r>
          </a:p>
        </p:txBody>
      </p:sp>
      <p:sp>
        <p:nvSpPr>
          <p:cNvPr id="8" name="next">
            <a:extLst>
              <a:ext uri="{FF2B5EF4-FFF2-40B4-BE49-F238E27FC236}">
                <a16:creationId xmlns:a16="http://schemas.microsoft.com/office/drawing/2014/main" id="{7BA17534-3800-4184-88D0-6788F6A44357}"/>
              </a:ext>
            </a:extLst>
          </p:cNvPr>
          <p:cNvSpPr>
            <a:spLocks noGrp="1"/>
          </p:cNvSpPr>
          <p:nvPr/>
        </p:nvSpPr>
        <p:spPr>
          <a:xfrm>
            <a:off x="5905500" y="1143000"/>
            <a:ext cx="4953000" cy="323850"/>
          </a:xfrm>
          <a:prstGeom prst="rect">
            <a:avLst/>
          </a:prstGeom>
          <a:noFill/>
          <a:ln w="0">
            <a:noFill/>
            <a:prstDash val="solid"/>
          </a:ln>
        </p:spPr>
        <p:txBody>
          <a:bodyPr/>
          <a:lstStyle>
            <a:defPPr algn="l">
              <a:defRPr sz="1725" b="1">
                <a:solidFill>
                  <a:srgbClr val="C9E44A"/>
                </a:solidFill>
                <a:latin typeface="Arial"/>
                <a:ea typeface="Arial"/>
                <a:cs typeface="Arial"/>
              </a:defRPr>
            </a:defPPr>
          </a:lstStyle>
          <a:p>
            <a:pPr algn="l">
              <a:defRPr sz="1725" b="1">
                <a:solidFill>
                  <a:srgbClr val="C9E44A"/>
                </a:solidFill>
                <a:latin typeface="Arial"/>
                <a:ea typeface="Arial"/>
                <a:cs typeface="Arial"/>
              </a:defRPr>
            </a:pPr>
            <a:r>
              <a:rPr sz="1725" b="1">
                <a:solidFill>
                  <a:srgbClr val="C9E44A"/>
                </a:solidFill>
                <a:latin typeface="Arial"/>
                <a:ea typeface="Arial"/>
                <a:cs typeface="Arial"/>
              </a:rPr>
              <a:t>4.4 builds on language pupils already know</a:t>
            </a:r>
          </a:p>
        </p:txBody>
      </p:sp>
      <p:pic>
        <p:nvPicPr>
          <p:cNvPr id="9" name="Picture 8">
            <a:extLst>
              <a:ext uri="{FF2B5EF4-FFF2-40B4-BE49-F238E27FC236}">
                <a16:creationId xmlns:a16="http://schemas.microsoft.com/office/drawing/2014/main" id="{625BB52D-276C-4AB0-94CD-3A0C7837AC2E}"/>
              </a:ext>
            </a:extLst>
          </p:cNvPr>
          <p:cNvPicPr>
            <a:picLocks noChangeAspect="1"/>
          </p:cNvPicPr>
          <p:nvPr/>
        </p:nvPicPr>
        <p:blipFill>
          <a:blip r:embed="rId4"/>
          <a:stretch/>
        </p:blipFill>
        <p:spPr>
          <a:xfrm>
            <a:off x="6096000" y="1571625"/>
            <a:ext cx="2000250" cy="2000250"/>
          </a:xfrm>
          <a:prstGeom prst="rect">
            <a:avLst/>
          </a:prstGeom>
        </p:spPr>
      </p:pic>
      <p:sp>
        <p:nvSpPr>
          <p:cNvPr id="10" name="character">
            <a:extLst>
              <a:ext uri="{FF2B5EF4-FFF2-40B4-BE49-F238E27FC236}">
                <a16:creationId xmlns:a16="http://schemas.microsoft.com/office/drawing/2014/main" id="{9B86B551-AF8F-412E-AECA-40A1CC2C5DDD}"/>
              </a:ext>
            </a:extLst>
          </p:cNvPr>
          <p:cNvSpPr>
            <a:spLocks noGrp="1"/>
          </p:cNvSpPr>
          <p:nvPr/>
        </p:nvSpPr>
        <p:spPr>
          <a:xfrm>
            <a:off x="8334375" y="1619250"/>
            <a:ext cx="2381250" cy="266700"/>
          </a:xfrm>
          <a:prstGeom prst="rect">
            <a:avLst/>
          </a:prstGeom>
          <a:noFill/>
          <a:ln w="0">
            <a:noFill/>
            <a:prstDash val="solid"/>
          </a:ln>
        </p:spPr>
        <p:txBody>
          <a:bodyPr/>
          <a:lstStyle>
            <a:defPPr algn="l">
              <a:defRPr sz="1200" b="1">
                <a:solidFill>
                  <a:srgbClr val="C9E44A"/>
                </a:solidFill>
                <a:latin typeface="Arial"/>
                <a:ea typeface="Arial"/>
                <a:cs typeface="Arial"/>
              </a:defRPr>
            </a:defPPr>
          </a:lstStyle>
          <a:p>
            <a:pPr algn="l">
              <a:defRPr sz="1200" b="1">
                <a:solidFill>
                  <a:srgbClr val="C9E44A"/>
                </a:solidFill>
                <a:latin typeface="Arial"/>
                <a:ea typeface="Arial"/>
                <a:cs typeface="Arial"/>
              </a:defRPr>
            </a:pPr>
            <a:r>
              <a:rPr sz="1200" b="1">
                <a:solidFill>
                  <a:srgbClr val="C9E44A"/>
                </a:solidFill>
                <a:latin typeface="Arial"/>
                <a:ea typeface="Arial"/>
                <a:cs typeface="Arial"/>
              </a:rPr>
              <a:t>SCHOOL OF CHARACTER</a:t>
            </a:r>
          </a:p>
        </p:txBody>
      </p:sp>
      <p:sp>
        <p:nvSpPr>
          <p:cNvPr id="11" name="values">
            <a:extLst>
              <a:ext uri="{FF2B5EF4-FFF2-40B4-BE49-F238E27FC236}">
                <a16:creationId xmlns:a16="http://schemas.microsoft.com/office/drawing/2014/main" id="{C0B09247-C348-4FCD-BC1F-5298F4D6661D}"/>
              </a:ext>
            </a:extLst>
          </p:cNvPr>
          <p:cNvSpPr>
            <a:spLocks noGrp="1"/>
          </p:cNvSpPr>
          <p:nvPr/>
        </p:nvSpPr>
        <p:spPr>
          <a:xfrm>
            <a:off x="8334375" y="1952625"/>
            <a:ext cx="2381250" cy="1066800"/>
          </a:xfrm>
          <a:prstGeom prst="rect">
            <a:avLst/>
          </a:prstGeom>
          <a:noFill/>
          <a:ln w="0">
            <a:noFill/>
            <a:prstDash val="solid"/>
          </a:ln>
        </p:spPr>
        <p:txBody>
          <a:bodyPr/>
          <a:lstStyle>
            <a:defPPr algn="l">
              <a:defRPr sz="1725" b="1">
                <a:solidFill>
                  <a:srgbClr val="FFFFFF"/>
                </a:solidFill>
                <a:latin typeface="Arial"/>
                <a:ea typeface="Arial"/>
                <a:cs typeface="Arial"/>
              </a:defRPr>
            </a:defPPr>
          </a:lstStyle>
          <a:p>
            <a:pPr algn="l">
              <a:defRPr sz="1725" b="1">
                <a:solidFill>
                  <a:srgbClr val="FFFFFF"/>
                </a:solidFill>
                <a:latin typeface="Arial"/>
                <a:ea typeface="Arial"/>
                <a:cs typeface="Arial"/>
              </a:defRPr>
            </a:pPr>
            <a:r>
              <a:rPr sz="1725" b="1">
                <a:solidFill>
                  <a:srgbClr val="FFFFFF"/>
                </a:solidFill>
                <a:latin typeface="Arial"/>
                <a:ea typeface="Arial"/>
                <a:cs typeface="Arial"/>
              </a:rPr>
              <a:t>Respect</a:t>
            </a:r>
          </a:p>
          <a:p>
            <a:pPr algn="l">
              <a:defRPr sz="1725" b="1">
                <a:solidFill>
                  <a:srgbClr val="FFFFFF"/>
                </a:solidFill>
                <a:latin typeface="Arial"/>
                <a:ea typeface="Arial"/>
                <a:cs typeface="Arial"/>
              </a:defRPr>
            </a:pPr>
            <a:r>
              <a:rPr sz="1725" b="1">
                <a:solidFill>
                  <a:srgbClr val="FFFFFF"/>
                </a:solidFill>
                <a:latin typeface="Arial"/>
                <a:ea typeface="Arial"/>
                <a:cs typeface="Arial"/>
              </a:rPr>
              <a:t>Resilience</a:t>
            </a:r>
          </a:p>
          <a:p>
            <a:pPr algn="l">
              <a:defRPr sz="1725" b="1">
                <a:solidFill>
                  <a:srgbClr val="FFFFFF"/>
                </a:solidFill>
                <a:latin typeface="Arial"/>
                <a:ea typeface="Arial"/>
                <a:cs typeface="Arial"/>
              </a:defRPr>
            </a:pPr>
            <a:r>
              <a:rPr sz="1725" b="1">
                <a:solidFill>
                  <a:srgbClr val="FFFFFF"/>
                </a:solidFill>
                <a:latin typeface="Arial"/>
                <a:ea typeface="Arial"/>
                <a:cs typeface="Arial"/>
              </a:rPr>
              <a:t>Aspiration</a:t>
            </a:r>
          </a:p>
        </p:txBody>
      </p:sp>
      <p:sp>
        <p:nvSpPr>
          <p:cNvPr id="12" name="ofsted">
            <a:extLst>
              <a:ext uri="{FF2B5EF4-FFF2-40B4-BE49-F238E27FC236}">
                <a16:creationId xmlns:a16="http://schemas.microsoft.com/office/drawing/2014/main" id="{106C69AF-03F4-4EC3-8D4B-B1C927B3FAC6}"/>
              </a:ext>
            </a:extLst>
          </p:cNvPr>
          <p:cNvSpPr>
            <a:spLocks noGrp="1"/>
          </p:cNvSpPr>
          <p:nvPr/>
        </p:nvSpPr>
        <p:spPr>
          <a:xfrm>
            <a:off x="6096000" y="3143250"/>
            <a:ext cx="4619625" cy="685800"/>
          </a:xfrm>
          <a:prstGeom prst="rect">
            <a:avLst/>
          </a:prstGeom>
          <a:solidFill>
            <a:srgbClr val="00739A"/>
          </a:solidFill>
          <a:ln w="0">
            <a:noFill/>
            <a:prstDash val="solid"/>
          </a:ln>
        </p:spPr>
        <p:txBody>
          <a:bodyPr/>
          <a:lstStyle>
            <a:defPPr algn="ctr">
              <a:defRPr sz="1275" b="1">
                <a:solidFill>
                  <a:srgbClr val="FFFFFF"/>
                </a:solidFill>
                <a:latin typeface="Arial"/>
                <a:ea typeface="Arial"/>
                <a:cs typeface="Arial"/>
              </a:defRPr>
            </a:defPPr>
          </a:lstStyle>
          <a:p>
            <a:pPr algn="ctr">
              <a:defRPr sz="1275" b="1">
                <a:solidFill>
                  <a:srgbClr val="FFFFFF"/>
                </a:solidFill>
                <a:latin typeface="Arial"/>
                <a:ea typeface="Arial"/>
                <a:cs typeface="Arial"/>
              </a:defRPr>
            </a:pPr>
            <a:r>
              <a:rPr sz="1275" b="1">
                <a:solidFill>
                  <a:srgbClr val="FFFFFF"/>
                </a:solidFill>
                <a:latin typeface="Arial"/>
                <a:ea typeface="Arial"/>
                <a:cs typeface="Arial"/>
              </a:rPr>
              <a:t>OFSTED 2026</a:t>
            </a:r>
          </a:p>
          <a:p>
            <a:pPr algn="ctr">
              <a:defRPr sz="1275" b="1">
                <a:solidFill>
                  <a:srgbClr val="FFFFFF"/>
                </a:solidFill>
                <a:latin typeface="Arial"/>
                <a:ea typeface="Arial"/>
                <a:cs typeface="Arial"/>
              </a:defRPr>
            </a:pPr>
            <a:r>
              <a:rPr sz="1275" b="1">
                <a:solidFill>
                  <a:srgbClr val="FFFFFF"/>
                </a:solidFill>
                <a:latin typeface="Arial"/>
                <a:ea typeface="Arial"/>
                <a:cs typeface="Arial"/>
              </a:rPr>
              <a:t>“At each stage, pupils gain the knowledge and skills they need to be ready for future learning.”</a:t>
            </a:r>
          </a:p>
        </p:txBody>
      </p:sp>
      <p:sp>
        <p:nvSpPr>
          <p:cNvPr id="13" name="bridge">
            <a:extLst>
              <a:ext uri="{FF2B5EF4-FFF2-40B4-BE49-F238E27FC236}">
                <a16:creationId xmlns:a16="http://schemas.microsoft.com/office/drawing/2014/main" id="{931D362F-DD61-4121-B0F2-BC3F97745354}"/>
              </a:ext>
            </a:extLst>
          </p:cNvPr>
          <p:cNvSpPr>
            <a:spLocks noGrp="1"/>
          </p:cNvSpPr>
          <p:nvPr/>
        </p:nvSpPr>
        <p:spPr>
          <a:xfrm>
            <a:off x="809625" y="4714875"/>
            <a:ext cx="10382250" cy="533400"/>
          </a:xfrm>
          <a:prstGeom prst="rect">
            <a:avLst/>
          </a:prstGeom>
          <a:solidFill>
            <a:srgbClr val="C1E0E1"/>
          </a:solidFill>
          <a:ln w="0">
            <a:noFill/>
            <a:prstDash val="solid"/>
          </a:ln>
        </p:spPr>
        <p:txBody>
          <a:bodyPr/>
          <a:lstStyle>
            <a:defPPr algn="ctr">
              <a:defRPr sz="1500" b="1">
                <a:solidFill>
                  <a:srgbClr val="073B4C"/>
                </a:solidFill>
                <a:latin typeface="Arial"/>
                <a:ea typeface="Arial"/>
                <a:cs typeface="Arial"/>
              </a:defRPr>
            </a:defPPr>
          </a:lstStyle>
          <a:p>
            <a:pPr algn="ctr">
              <a:defRPr sz="1500" b="1">
                <a:solidFill>
                  <a:srgbClr val="073B4C"/>
                </a:solidFill>
                <a:latin typeface="Arial"/>
                <a:ea typeface="Arial"/>
                <a:cs typeface="Arial"/>
              </a:defRPr>
            </a:pPr>
            <a:r>
              <a:rPr sz="1500" b="1">
                <a:solidFill>
                  <a:srgbClr val="073B4C"/>
                </a:solidFill>
                <a:latin typeface="Arial"/>
                <a:ea typeface="Arial"/>
                <a:cs typeface="Arial"/>
              </a:rPr>
              <a:t>Familiar value  →  subject skill  →  practise it  →  career or pathway  →  pupil reflection</a:t>
            </a:r>
          </a:p>
        </p:txBody>
      </p:sp>
      <p:sp>
        <p:nvSpPr>
          <p:cNvPr id="14" name="impact">
            <a:extLst>
              <a:ext uri="{FF2B5EF4-FFF2-40B4-BE49-F238E27FC236}">
                <a16:creationId xmlns:a16="http://schemas.microsoft.com/office/drawing/2014/main" id="{7D4BF09B-881F-42E2-BFBF-962B198CF25C}"/>
              </a:ext>
            </a:extLst>
          </p:cNvPr>
          <p:cNvSpPr>
            <a:spLocks noGrp="1"/>
          </p:cNvSpPr>
          <p:nvPr/>
        </p:nvSpPr>
        <p:spPr>
          <a:xfrm>
            <a:off x="714375" y="5476875"/>
            <a:ext cx="10287000" cy="666750"/>
          </a:xfrm>
          <a:prstGeom prst="rect">
            <a:avLst/>
          </a:prstGeom>
          <a:solidFill>
            <a:srgbClr val="00739A"/>
          </a:solidFill>
          <a:ln w="0">
            <a:noFill/>
            <a:prstDash val="solid"/>
          </a:ln>
        </p:spPr>
        <p:txBody>
          <a:bodyPr/>
          <a:lstStyle>
            <a:defPPr algn="ctr">
              <a:defRPr sz="1350" b="1">
                <a:solidFill>
                  <a:srgbClr val="FFFFFF"/>
                </a:solidFill>
                <a:latin typeface="Arial"/>
                <a:ea typeface="Arial"/>
                <a:cs typeface="Arial"/>
              </a:defRPr>
            </a:defPPr>
          </a:lstStyle>
          <a:p>
            <a:pPr algn="ctr">
              <a:defRPr sz="1350" b="1">
                <a:solidFill>
                  <a:srgbClr val="FFFFFF"/>
                </a:solidFill>
                <a:latin typeface="Arial"/>
                <a:ea typeface="Arial"/>
                <a:cs typeface="Arial"/>
              </a:defRPr>
            </a:pPr>
            <a:r>
              <a:rPr sz="1350" b="1">
                <a:solidFill>
                  <a:srgbClr val="FFFFFF"/>
                </a:solidFill>
                <a:latin typeface="Arial"/>
                <a:ea typeface="Arial"/>
                <a:cs typeface="Arial"/>
              </a:rPr>
              <a:t>FSQ-informed next steps: explicit skill teaching  •  targeted PP/SEND support  •  reflection after authentic tasks  •  repeat FSQ and pupil voice</a:t>
            </a:r>
          </a:p>
        </p:txBody>
      </p:sp>
    </p:spTree>
    <p:extLst>
      <p:ext uri="{BB962C8B-B14F-4D97-AF65-F5344CB8AC3E}">
        <p14:creationId xmlns:p14="http://schemas.microsoft.com/office/powerpoint/2010/main" val="125356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5654"/>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B59CD07-B82C-47C4-A6D9-07A328627552}"/>
              </a:ext>
            </a:extLst>
          </p:cNvPr>
          <p:cNvPicPr>
            <a:picLocks noChangeAspect="1"/>
          </p:cNvPicPr>
          <p:nvPr/>
        </p:nvPicPr>
        <p:blipFill>
          <a:blip r:embed="rId3"/>
          <a:stretch/>
        </p:blipFill>
        <p:spPr>
          <a:xfrm>
            <a:off x="8334375" y="114300"/>
            <a:ext cx="3619500" cy="723900"/>
          </a:xfrm>
          <a:prstGeom prst="rect">
            <a:avLst/>
          </a:prstGeom>
        </p:spPr>
      </p:pic>
      <p:pic>
        <p:nvPicPr>
          <p:cNvPr id="2" name="Picture 1">
            <a:extLst>
              <a:ext uri="{FF2B5EF4-FFF2-40B4-BE49-F238E27FC236}">
                <a16:creationId xmlns:a16="http://schemas.microsoft.com/office/drawing/2014/main" id="{B69BDDF4-547B-4047-90CD-99F11E7A02BF}"/>
              </a:ext>
            </a:extLst>
          </p:cNvPr>
          <p:cNvPicPr>
            <a:picLocks noChangeAspect="1"/>
          </p:cNvPicPr>
          <p:nvPr/>
        </p:nvPicPr>
        <p:blipFill>
          <a:blip r:embed="rId4"/>
          <a:stretch/>
        </p:blipFill>
        <p:spPr>
          <a:xfrm>
            <a:off x="47625" y="6115050"/>
            <a:ext cx="647700" cy="647700"/>
          </a:xfrm>
          <a:prstGeom prst="rect">
            <a:avLst/>
          </a:prstGeom>
        </p:spPr>
      </p:pic>
      <p:sp>
        <p:nvSpPr>
          <p:cNvPr id="3" name="slide-title">
            <a:extLst>
              <a:ext uri="{FF2B5EF4-FFF2-40B4-BE49-F238E27FC236}">
                <a16:creationId xmlns:a16="http://schemas.microsoft.com/office/drawing/2014/main" id="{A3F223E3-7923-41FA-8577-AA6B35935A43}"/>
              </a:ext>
            </a:extLst>
          </p:cNvPr>
          <p:cNvSpPr>
            <a:spLocks noGrp="1"/>
          </p:cNvSpPr>
          <p:nvPr/>
        </p:nvSpPr>
        <p:spPr>
          <a:xfrm>
            <a:off x="590550" y="523875"/>
            <a:ext cx="8001000" cy="590550"/>
          </a:xfrm>
          <a:prstGeom prst="rect">
            <a:avLst/>
          </a:prstGeom>
          <a:noFill/>
          <a:ln w="0">
            <a:noFill/>
            <a:prstDash val="solid"/>
          </a:ln>
        </p:spPr>
        <p:txBody>
          <a:bodyPr/>
          <a:lstStyle>
            <a:defPPr algn="l">
              <a:defRPr sz="2550" b="1">
                <a:solidFill>
                  <a:srgbClr val="FFFFFF"/>
                </a:solidFill>
                <a:latin typeface="Arial"/>
                <a:ea typeface="Arial"/>
                <a:cs typeface="Arial"/>
              </a:defRPr>
            </a:defPPr>
          </a:lstStyle>
          <a:p>
            <a:pPr algn="l">
              <a:defRPr sz="2550" b="1">
                <a:solidFill>
                  <a:srgbClr val="FFFFFF"/>
                </a:solidFill>
                <a:latin typeface="Arial"/>
                <a:ea typeface="Arial"/>
                <a:cs typeface="Arial"/>
              </a:defRPr>
            </a:pPr>
            <a:r>
              <a:rPr sz="2550" b="1">
                <a:solidFill>
                  <a:srgbClr val="FFFFFF"/>
                </a:solidFill>
                <a:latin typeface="Arial"/>
                <a:ea typeface="Arial"/>
                <a:cs typeface="Arial"/>
              </a:rPr>
              <a:t>Your 10-minute task</a:t>
            </a:r>
          </a:p>
        </p:txBody>
      </p:sp>
      <p:sp>
        <p:nvSpPr>
          <p:cNvPr id="4" name="instruction">
            <a:extLst>
              <a:ext uri="{FF2B5EF4-FFF2-40B4-BE49-F238E27FC236}">
                <a16:creationId xmlns:a16="http://schemas.microsoft.com/office/drawing/2014/main" id="{72735A99-C5EA-4C1D-B0A2-3B762C4EB4C9}"/>
              </a:ext>
            </a:extLst>
          </p:cNvPr>
          <p:cNvSpPr>
            <a:spLocks noGrp="1"/>
          </p:cNvSpPr>
          <p:nvPr/>
        </p:nvSpPr>
        <p:spPr>
          <a:xfrm>
            <a:off x="590550" y="1066800"/>
            <a:ext cx="10287000" cy="400050"/>
          </a:xfrm>
          <a:prstGeom prst="rect">
            <a:avLst/>
          </a:prstGeom>
          <a:noFill/>
          <a:ln w="0">
            <a:noFill/>
            <a:prstDash val="solid"/>
          </a:ln>
        </p:spPr>
        <p:txBody>
          <a:bodyPr/>
          <a:lstStyle>
            <a:defPPr algn="l">
              <a:defRPr sz="1650" b="1">
                <a:solidFill>
                  <a:srgbClr val="FFFFFF"/>
                </a:solidFill>
                <a:latin typeface="Arial"/>
                <a:ea typeface="Arial"/>
                <a:cs typeface="Arial"/>
              </a:defRPr>
            </a:defPPr>
          </a:lstStyle>
          <a:p>
            <a:pPr algn="l">
              <a:defRPr sz="1650" b="1">
                <a:solidFill>
                  <a:srgbClr val="FFFFFF"/>
                </a:solidFill>
                <a:latin typeface="Arial"/>
                <a:ea typeface="Arial"/>
                <a:cs typeface="Arial"/>
              </a:defRPr>
            </a:pPr>
            <a:r>
              <a:rPr sz="1650" b="1">
                <a:solidFill>
                  <a:srgbClr val="FFFFFF"/>
                </a:solidFill>
                <a:latin typeface="Arial"/>
                <a:ea typeface="Arial"/>
                <a:cs typeface="Arial"/>
              </a:rPr>
              <a:t>Apply the same improvement process to one barrier in your setting. Leave with a clear starting plan.</a:t>
            </a:r>
          </a:p>
        </p:txBody>
      </p:sp>
      <p:sp>
        <p:nvSpPr>
          <p:cNvPr id="5" name="example">
            <a:extLst>
              <a:ext uri="{FF2B5EF4-FFF2-40B4-BE49-F238E27FC236}">
                <a16:creationId xmlns:a16="http://schemas.microsoft.com/office/drawing/2014/main" id="{222C5ABA-B9A2-4BF0-A737-1977A8C83E14}"/>
              </a:ext>
            </a:extLst>
          </p:cNvPr>
          <p:cNvSpPr>
            <a:spLocks noGrp="1"/>
          </p:cNvSpPr>
          <p:nvPr/>
        </p:nvSpPr>
        <p:spPr>
          <a:xfrm>
            <a:off x="590550" y="1714500"/>
            <a:ext cx="4572000" cy="3381375"/>
          </a:xfrm>
          <a:prstGeom prst="roundRect">
            <a:avLst>
              <a:gd name="adj" fmla="val 2254"/>
            </a:avLst>
          </a:prstGeom>
          <a:solidFill>
            <a:srgbClr val="C1E0E1"/>
          </a:solidFill>
          <a:ln w="0">
            <a:noFill/>
            <a:prstDash val="solid"/>
          </a:ln>
        </p:spPr>
        <p:txBody>
          <a:bodyPr/>
          <a:lstStyle/>
          <a:p>
            <a:endParaRPr lang="en-GB"/>
          </a:p>
        </p:txBody>
      </p:sp>
      <p:sp>
        <p:nvSpPr>
          <p:cNvPr id="6" name="exampletitle">
            <a:extLst>
              <a:ext uri="{FF2B5EF4-FFF2-40B4-BE49-F238E27FC236}">
                <a16:creationId xmlns:a16="http://schemas.microsoft.com/office/drawing/2014/main" id="{1DB677E6-C562-4C5E-BEED-9DE011280315}"/>
              </a:ext>
            </a:extLst>
          </p:cNvPr>
          <p:cNvSpPr>
            <a:spLocks noGrp="1"/>
          </p:cNvSpPr>
          <p:nvPr/>
        </p:nvSpPr>
        <p:spPr>
          <a:xfrm>
            <a:off x="838200" y="1905000"/>
            <a:ext cx="2857500" cy="266700"/>
          </a:xfrm>
          <a:prstGeom prst="rect">
            <a:avLst/>
          </a:prstGeom>
          <a:noFill/>
          <a:ln w="0">
            <a:noFill/>
            <a:prstDash val="solid"/>
          </a:ln>
        </p:spPr>
        <p:txBody>
          <a:bodyPr/>
          <a:lstStyle>
            <a:defPPr algn="l">
              <a:defRPr sz="1275" b="1">
                <a:solidFill>
                  <a:srgbClr val="005654"/>
                </a:solidFill>
                <a:latin typeface="Arial"/>
                <a:ea typeface="Arial"/>
                <a:cs typeface="Arial"/>
              </a:defRPr>
            </a:defPPr>
          </a:lstStyle>
          <a:p>
            <a:pPr algn="l">
              <a:defRPr sz="1275" b="1">
                <a:solidFill>
                  <a:srgbClr val="005654"/>
                </a:solidFill>
                <a:latin typeface="Arial"/>
                <a:ea typeface="Arial"/>
                <a:cs typeface="Arial"/>
              </a:defRPr>
            </a:pPr>
            <a:r>
              <a:rPr sz="1275" b="1">
                <a:solidFill>
                  <a:srgbClr val="005654"/>
                </a:solidFill>
                <a:latin typeface="Arial"/>
                <a:ea typeface="Arial"/>
                <a:cs typeface="Arial"/>
              </a:rPr>
              <a:t>WORKED EXAMPLE</a:t>
            </a:r>
          </a:p>
        </p:txBody>
      </p:sp>
      <p:sp>
        <p:nvSpPr>
          <p:cNvPr id="7" name="examplebody">
            <a:extLst>
              <a:ext uri="{FF2B5EF4-FFF2-40B4-BE49-F238E27FC236}">
                <a16:creationId xmlns:a16="http://schemas.microsoft.com/office/drawing/2014/main" id="{83A9874A-ACBE-4C33-80FD-7C10A701F6DE}"/>
              </a:ext>
            </a:extLst>
          </p:cNvPr>
          <p:cNvSpPr>
            <a:spLocks noGrp="1"/>
          </p:cNvSpPr>
          <p:nvPr/>
        </p:nvSpPr>
        <p:spPr>
          <a:xfrm>
            <a:off x="838200" y="2209800"/>
            <a:ext cx="4048125" cy="2781300"/>
          </a:xfrm>
          <a:prstGeom prst="rect">
            <a:avLst/>
          </a:prstGeom>
          <a:noFill/>
          <a:ln w="0">
            <a:noFill/>
            <a:prstDash val="solid"/>
          </a:ln>
        </p:spPr>
        <p:txBody>
          <a:bodyPr/>
          <a:lstStyle>
            <a:defPPr algn="l">
              <a:defRPr sz="1200" b="0">
                <a:solidFill>
                  <a:srgbClr val="073B4C"/>
                </a:solidFill>
                <a:latin typeface="Arial"/>
                <a:ea typeface="Arial"/>
                <a:cs typeface="Arial"/>
              </a:defRPr>
            </a:defPPr>
          </a:lstStyle>
          <a:p>
            <a:pPr algn="l">
              <a:defRPr sz="1200" b="0">
                <a:solidFill>
                  <a:srgbClr val="073B4C"/>
                </a:solidFill>
                <a:latin typeface="Arial"/>
                <a:ea typeface="Arial"/>
                <a:cs typeface="Arial"/>
              </a:defRPr>
            </a:pPr>
            <a:r>
              <a:rPr sz="1200" b="0">
                <a:solidFill>
                  <a:srgbClr val="073B4C"/>
                </a:solidFill>
                <a:latin typeface="Arial"/>
                <a:ea typeface="Arial"/>
                <a:cs typeface="Arial"/>
              </a:rPr>
              <a:t>Barrier</a:t>
            </a:r>
          </a:p>
          <a:p>
            <a:pPr algn="l">
              <a:defRPr sz="1200" b="0">
                <a:solidFill>
                  <a:srgbClr val="073B4C"/>
                </a:solidFill>
                <a:latin typeface="Arial"/>
                <a:ea typeface="Arial"/>
                <a:cs typeface="Arial"/>
              </a:defRPr>
            </a:pPr>
            <a:r>
              <a:rPr sz="1200" b="0">
                <a:solidFill>
                  <a:srgbClr val="073B4C"/>
                </a:solidFill>
                <a:latin typeface="Arial"/>
                <a:ea typeface="Arial"/>
                <a:cs typeface="Arial"/>
              </a:rPr>
              <a:t>Pupils know our character values but do not connect them to subject learning or pathways.</a:t>
            </a:r>
          </a:p>
          <a:p>
            <a:endParaRPr sz="1200" b="0">
              <a:solidFill>
                <a:srgbClr val="073B4C"/>
              </a:solidFill>
              <a:latin typeface="Arial"/>
              <a:ea typeface="Arial"/>
              <a:cs typeface="Arial"/>
            </a:endParaRPr>
          </a:p>
          <a:p>
            <a:pPr algn="l">
              <a:defRPr sz="1200" b="0">
                <a:solidFill>
                  <a:srgbClr val="073B4C"/>
                </a:solidFill>
                <a:latin typeface="Arial"/>
                <a:ea typeface="Arial"/>
                <a:cs typeface="Arial"/>
              </a:defRPr>
            </a:pPr>
            <a:r>
              <a:rPr sz="1200" b="0">
                <a:solidFill>
                  <a:srgbClr val="073B4C"/>
                </a:solidFill>
                <a:latin typeface="Arial"/>
                <a:ea typeface="Arial"/>
                <a:cs typeface="Arial"/>
              </a:rPr>
              <a:t>Message</a:t>
            </a:r>
          </a:p>
          <a:p>
            <a:pPr algn="l">
              <a:defRPr sz="1200" b="0">
                <a:solidFill>
                  <a:srgbClr val="073B4C"/>
                </a:solidFill>
                <a:latin typeface="Arial"/>
                <a:ea typeface="Arial"/>
                <a:cs typeface="Arial"/>
              </a:defRPr>
            </a:pPr>
            <a:r>
              <a:rPr sz="1200" b="0">
                <a:solidFill>
                  <a:srgbClr val="073B4C"/>
                </a:solidFill>
                <a:latin typeface="Arial"/>
                <a:ea typeface="Arial"/>
                <a:cs typeface="Arial"/>
              </a:rPr>
              <a:t>“Use the language pupils already know—and make the careers link explicit.”</a:t>
            </a:r>
          </a:p>
          <a:p>
            <a:endParaRPr sz="1200" b="0">
              <a:solidFill>
                <a:srgbClr val="073B4C"/>
              </a:solidFill>
              <a:latin typeface="Arial"/>
              <a:ea typeface="Arial"/>
              <a:cs typeface="Arial"/>
            </a:endParaRPr>
          </a:p>
          <a:p>
            <a:pPr algn="l">
              <a:defRPr sz="1200" b="0">
                <a:solidFill>
                  <a:srgbClr val="073B4C"/>
                </a:solidFill>
                <a:latin typeface="Arial"/>
                <a:ea typeface="Arial"/>
                <a:cs typeface="Arial"/>
              </a:defRPr>
            </a:pPr>
            <a:r>
              <a:rPr sz="1200" b="0">
                <a:solidFill>
                  <a:srgbClr val="073B4C"/>
                </a:solidFill>
                <a:latin typeface="Arial"/>
                <a:ea typeface="Arial"/>
                <a:cs typeface="Arial"/>
              </a:rPr>
              <a:t>First action</a:t>
            </a:r>
          </a:p>
          <a:p>
            <a:pPr algn="l">
              <a:defRPr sz="1200" b="0">
                <a:solidFill>
                  <a:srgbClr val="073B4C"/>
                </a:solidFill>
                <a:latin typeface="Arial"/>
                <a:ea typeface="Arial"/>
                <a:cs typeface="Arial"/>
              </a:defRPr>
            </a:pPr>
            <a:r>
              <a:rPr sz="1200" b="0">
                <a:solidFill>
                  <a:srgbClr val="073B4C"/>
                </a:solidFill>
                <a:latin typeface="Arial"/>
                <a:ea typeface="Arial"/>
                <a:cs typeface="Arial"/>
              </a:rPr>
              <a:t>Name Resilience and persuasive communication in a Year 9 English speech task.</a:t>
            </a:r>
          </a:p>
          <a:p>
            <a:endParaRPr sz="1200" b="0">
              <a:solidFill>
                <a:srgbClr val="073B4C"/>
              </a:solidFill>
              <a:latin typeface="Arial"/>
              <a:ea typeface="Arial"/>
              <a:cs typeface="Arial"/>
            </a:endParaRPr>
          </a:p>
          <a:p>
            <a:pPr algn="l">
              <a:defRPr sz="1200" b="0">
                <a:solidFill>
                  <a:srgbClr val="073B4C"/>
                </a:solidFill>
                <a:latin typeface="Arial"/>
                <a:ea typeface="Arial"/>
                <a:cs typeface="Arial"/>
              </a:defRPr>
            </a:pPr>
            <a:r>
              <a:rPr sz="1200" b="0">
                <a:solidFill>
                  <a:srgbClr val="073B4C"/>
                </a:solidFill>
                <a:latin typeface="Arial"/>
                <a:ea typeface="Arial"/>
                <a:cs typeface="Arial"/>
              </a:rPr>
              <a:t>Impact evidence</a:t>
            </a:r>
          </a:p>
          <a:p>
            <a:pPr algn="l">
              <a:defRPr sz="1200" b="0">
                <a:solidFill>
                  <a:srgbClr val="073B4C"/>
                </a:solidFill>
                <a:latin typeface="Arial"/>
                <a:ea typeface="Arial"/>
                <a:cs typeface="Arial"/>
              </a:defRPr>
            </a:pPr>
            <a:r>
              <a:rPr sz="1200" b="0">
                <a:solidFill>
                  <a:srgbClr val="073B4C"/>
                </a:solidFill>
                <a:latin typeface="Arial"/>
                <a:ea typeface="Arial"/>
                <a:cs typeface="Arial"/>
              </a:rPr>
              <a:t>Can pupils explain where they used them and why they matter?</a:t>
            </a:r>
          </a:p>
        </p:txBody>
      </p:sp>
      <p:sp>
        <p:nvSpPr>
          <p:cNvPr id="8" name="time0">
            <a:extLst>
              <a:ext uri="{FF2B5EF4-FFF2-40B4-BE49-F238E27FC236}">
                <a16:creationId xmlns:a16="http://schemas.microsoft.com/office/drawing/2014/main" id="{2D9F7AEB-3972-4BAF-81B1-3781828D1516}"/>
              </a:ext>
            </a:extLst>
          </p:cNvPr>
          <p:cNvSpPr>
            <a:spLocks noGrp="1"/>
          </p:cNvSpPr>
          <p:nvPr/>
        </p:nvSpPr>
        <p:spPr>
          <a:xfrm>
            <a:off x="5476875" y="1695450"/>
            <a:ext cx="104775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0–2 min</a:t>
            </a:r>
          </a:p>
        </p:txBody>
      </p:sp>
      <p:sp>
        <p:nvSpPr>
          <p:cNvPr id="9" name="verb0">
            <a:extLst>
              <a:ext uri="{FF2B5EF4-FFF2-40B4-BE49-F238E27FC236}">
                <a16:creationId xmlns:a16="http://schemas.microsoft.com/office/drawing/2014/main" id="{CAE34EDD-0381-4B57-A95D-B10B108B6144}"/>
              </a:ext>
            </a:extLst>
          </p:cNvPr>
          <p:cNvSpPr>
            <a:spLocks noGrp="1"/>
          </p:cNvSpPr>
          <p:nvPr/>
        </p:nvSpPr>
        <p:spPr>
          <a:xfrm>
            <a:off x="6619875" y="1695450"/>
            <a:ext cx="1381125" cy="266700"/>
          </a:xfrm>
          <a:prstGeom prst="rect">
            <a:avLst/>
          </a:prstGeom>
          <a:noFill/>
          <a:ln w="0">
            <a:noFill/>
            <a:prstDash val="solid"/>
          </a:ln>
        </p:spPr>
        <p:txBody>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Diagnose</a:t>
            </a:r>
          </a:p>
        </p:txBody>
      </p:sp>
      <p:sp>
        <p:nvSpPr>
          <p:cNvPr id="10" name="desc0">
            <a:extLst>
              <a:ext uri="{FF2B5EF4-FFF2-40B4-BE49-F238E27FC236}">
                <a16:creationId xmlns:a16="http://schemas.microsoft.com/office/drawing/2014/main" id="{3C45091B-FE85-4785-ADCB-6E805EB8DD89}"/>
              </a:ext>
            </a:extLst>
          </p:cNvPr>
          <p:cNvSpPr>
            <a:spLocks noGrp="1"/>
          </p:cNvSpPr>
          <p:nvPr/>
        </p:nvSpPr>
        <p:spPr>
          <a:xfrm>
            <a:off x="8048625" y="1695450"/>
            <a:ext cx="3381375" cy="495300"/>
          </a:xfrm>
          <a:prstGeom prst="rect">
            <a:avLst/>
          </a:prstGeom>
          <a:noFill/>
          <a:ln w="0">
            <a:noFill/>
            <a:prstDash val="solid"/>
          </a:ln>
        </p:spPr>
        <p:txBody>
          <a:bodyPr/>
          <a:lstStyle>
            <a:defPPr algn="l">
              <a:defRPr sz="1200" b="0">
                <a:solidFill>
                  <a:srgbClr val="FFFFFF"/>
                </a:solidFill>
                <a:latin typeface="Arial"/>
                <a:ea typeface="Arial"/>
                <a:cs typeface="Arial"/>
              </a:defRPr>
            </a:defPPr>
          </a:lstStyle>
          <a:p>
            <a:pPr algn="l">
              <a:defRPr sz="1200" b="0">
                <a:solidFill>
                  <a:srgbClr val="FFFFFF"/>
                </a:solidFill>
                <a:latin typeface="Arial"/>
                <a:ea typeface="Arial"/>
                <a:cs typeface="Arial"/>
              </a:defRPr>
            </a:pPr>
            <a:r>
              <a:rPr sz="1200" b="0">
                <a:solidFill>
                  <a:srgbClr val="FFFFFF"/>
                </a:solidFill>
                <a:latin typeface="Arial"/>
                <a:ea typeface="Arial"/>
                <a:cs typeface="Arial"/>
              </a:rPr>
              <a:t>Choose a 4.2 or 4.4 barrier and record the evidence.</a:t>
            </a:r>
          </a:p>
        </p:txBody>
      </p:sp>
      <p:sp>
        <p:nvSpPr>
          <p:cNvPr id="11" name="time1">
            <a:extLst>
              <a:ext uri="{FF2B5EF4-FFF2-40B4-BE49-F238E27FC236}">
                <a16:creationId xmlns:a16="http://schemas.microsoft.com/office/drawing/2014/main" id="{EA866A44-46F5-43B3-9195-5885282B0624}"/>
              </a:ext>
            </a:extLst>
          </p:cNvPr>
          <p:cNvSpPr>
            <a:spLocks noGrp="1"/>
          </p:cNvSpPr>
          <p:nvPr/>
        </p:nvSpPr>
        <p:spPr>
          <a:xfrm>
            <a:off x="5476875" y="2419350"/>
            <a:ext cx="104775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2–4 min</a:t>
            </a:r>
          </a:p>
        </p:txBody>
      </p:sp>
      <p:sp>
        <p:nvSpPr>
          <p:cNvPr id="12" name="verb1">
            <a:extLst>
              <a:ext uri="{FF2B5EF4-FFF2-40B4-BE49-F238E27FC236}">
                <a16:creationId xmlns:a16="http://schemas.microsoft.com/office/drawing/2014/main" id="{689277DC-E1A3-4A2B-827E-7FFE23769A44}"/>
              </a:ext>
            </a:extLst>
          </p:cNvPr>
          <p:cNvSpPr>
            <a:spLocks noGrp="1"/>
          </p:cNvSpPr>
          <p:nvPr/>
        </p:nvSpPr>
        <p:spPr>
          <a:xfrm>
            <a:off x="6619875" y="2419350"/>
            <a:ext cx="1381125" cy="266700"/>
          </a:xfrm>
          <a:prstGeom prst="rect">
            <a:avLst/>
          </a:prstGeom>
          <a:noFill/>
          <a:ln w="0">
            <a:noFill/>
            <a:prstDash val="solid"/>
          </a:ln>
        </p:spPr>
        <p:txBody>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Influence</a:t>
            </a:r>
          </a:p>
        </p:txBody>
      </p:sp>
      <p:sp>
        <p:nvSpPr>
          <p:cNvPr id="13" name="desc1">
            <a:extLst>
              <a:ext uri="{FF2B5EF4-FFF2-40B4-BE49-F238E27FC236}">
                <a16:creationId xmlns:a16="http://schemas.microsoft.com/office/drawing/2014/main" id="{F4D7AECF-98D3-41EB-9ECA-8FDC6DFB7ED9}"/>
              </a:ext>
            </a:extLst>
          </p:cNvPr>
          <p:cNvSpPr>
            <a:spLocks noGrp="1"/>
          </p:cNvSpPr>
          <p:nvPr/>
        </p:nvSpPr>
        <p:spPr>
          <a:xfrm>
            <a:off x="8048625" y="2419350"/>
            <a:ext cx="3381375" cy="495300"/>
          </a:xfrm>
          <a:prstGeom prst="rect">
            <a:avLst/>
          </a:prstGeom>
          <a:noFill/>
          <a:ln w="0">
            <a:noFill/>
            <a:prstDash val="solid"/>
          </a:ln>
        </p:spPr>
        <p:txBody>
          <a:bodyPr/>
          <a:lstStyle>
            <a:defPPr algn="l">
              <a:defRPr sz="1200" b="0">
                <a:solidFill>
                  <a:srgbClr val="FFFFFF"/>
                </a:solidFill>
                <a:latin typeface="Arial"/>
                <a:ea typeface="Arial"/>
                <a:cs typeface="Arial"/>
              </a:defRPr>
            </a:defPPr>
          </a:lstStyle>
          <a:p>
            <a:pPr algn="l">
              <a:defRPr sz="1200" b="0">
                <a:solidFill>
                  <a:srgbClr val="FFFFFF"/>
                </a:solidFill>
                <a:latin typeface="Arial"/>
                <a:ea typeface="Arial"/>
                <a:cs typeface="Arial"/>
              </a:defRPr>
            </a:pPr>
            <a:r>
              <a:rPr sz="1200" b="0">
                <a:solidFill>
                  <a:srgbClr val="FFFFFF"/>
                </a:solidFill>
                <a:latin typeface="Arial"/>
                <a:ea typeface="Arial"/>
                <a:cs typeface="Arial"/>
              </a:rPr>
              <a:t>Identify who needs to support the change and the message they need to hear.</a:t>
            </a:r>
          </a:p>
        </p:txBody>
      </p:sp>
      <p:sp>
        <p:nvSpPr>
          <p:cNvPr id="14" name="time2">
            <a:extLst>
              <a:ext uri="{FF2B5EF4-FFF2-40B4-BE49-F238E27FC236}">
                <a16:creationId xmlns:a16="http://schemas.microsoft.com/office/drawing/2014/main" id="{64A791BE-91EC-406C-ACD1-041371026710}"/>
              </a:ext>
            </a:extLst>
          </p:cNvPr>
          <p:cNvSpPr>
            <a:spLocks noGrp="1"/>
          </p:cNvSpPr>
          <p:nvPr/>
        </p:nvSpPr>
        <p:spPr>
          <a:xfrm>
            <a:off x="5476875" y="3143250"/>
            <a:ext cx="104775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4–7 min</a:t>
            </a:r>
          </a:p>
        </p:txBody>
      </p:sp>
      <p:sp>
        <p:nvSpPr>
          <p:cNvPr id="15" name="verb2">
            <a:extLst>
              <a:ext uri="{FF2B5EF4-FFF2-40B4-BE49-F238E27FC236}">
                <a16:creationId xmlns:a16="http://schemas.microsoft.com/office/drawing/2014/main" id="{CF23984E-02B2-45C3-956D-68B7BEA38DD9}"/>
              </a:ext>
            </a:extLst>
          </p:cNvPr>
          <p:cNvSpPr>
            <a:spLocks noGrp="1"/>
          </p:cNvSpPr>
          <p:nvPr/>
        </p:nvSpPr>
        <p:spPr>
          <a:xfrm>
            <a:off x="6619875" y="3143250"/>
            <a:ext cx="1381125" cy="266700"/>
          </a:xfrm>
          <a:prstGeom prst="rect">
            <a:avLst/>
          </a:prstGeom>
          <a:noFill/>
          <a:ln w="0">
            <a:noFill/>
            <a:prstDash val="solid"/>
          </a:ln>
        </p:spPr>
        <p:txBody>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Start small</a:t>
            </a:r>
          </a:p>
        </p:txBody>
      </p:sp>
      <p:sp>
        <p:nvSpPr>
          <p:cNvPr id="16" name="desc2">
            <a:extLst>
              <a:ext uri="{FF2B5EF4-FFF2-40B4-BE49-F238E27FC236}">
                <a16:creationId xmlns:a16="http://schemas.microsoft.com/office/drawing/2014/main" id="{0F433DEE-D779-4A38-B82F-436ED767AF30}"/>
              </a:ext>
            </a:extLst>
          </p:cNvPr>
          <p:cNvSpPr>
            <a:spLocks noGrp="1"/>
          </p:cNvSpPr>
          <p:nvPr/>
        </p:nvSpPr>
        <p:spPr>
          <a:xfrm>
            <a:off x="8048625" y="3143250"/>
            <a:ext cx="3381375" cy="495300"/>
          </a:xfrm>
          <a:prstGeom prst="rect">
            <a:avLst/>
          </a:prstGeom>
          <a:noFill/>
          <a:ln w="0">
            <a:noFill/>
            <a:prstDash val="solid"/>
          </a:ln>
        </p:spPr>
        <p:txBody>
          <a:bodyPr/>
          <a:lstStyle>
            <a:defPPr algn="l">
              <a:defRPr sz="1200" b="0">
                <a:solidFill>
                  <a:srgbClr val="FFFFFF"/>
                </a:solidFill>
                <a:latin typeface="Arial"/>
                <a:ea typeface="Arial"/>
                <a:cs typeface="Arial"/>
              </a:defRPr>
            </a:defPPr>
          </a:lstStyle>
          <a:p>
            <a:pPr algn="l">
              <a:defRPr sz="1200" b="0">
                <a:solidFill>
                  <a:srgbClr val="FFFFFF"/>
                </a:solidFill>
                <a:latin typeface="Arial"/>
                <a:ea typeface="Arial"/>
                <a:cs typeface="Arial"/>
              </a:defRPr>
            </a:pPr>
            <a:r>
              <a:rPr sz="1200" b="0">
                <a:solidFill>
                  <a:srgbClr val="FFFFFF"/>
                </a:solidFill>
                <a:latin typeface="Arial"/>
                <a:ea typeface="Arial"/>
                <a:cs typeface="Arial"/>
              </a:rPr>
              <a:t>Choose one subject, year group or team and set the first action.</a:t>
            </a:r>
          </a:p>
        </p:txBody>
      </p:sp>
      <p:sp>
        <p:nvSpPr>
          <p:cNvPr id="17" name="time3">
            <a:extLst>
              <a:ext uri="{FF2B5EF4-FFF2-40B4-BE49-F238E27FC236}">
                <a16:creationId xmlns:a16="http://schemas.microsoft.com/office/drawing/2014/main" id="{0CBCB81F-ADC8-4641-94A0-D19067E1E5A6}"/>
              </a:ext>
            </a:extLst>
          </p:cNvPr>
          <p:cNvSpPr>
            <a:spLocks noGrp="1"/>
          </p:cNvSpPr>
          <p:nvPr/>
        </p:nvSpPr>
        <p:spPr>
          <a:xfrm>
            <a:off x="5476875" y="3867150"/>
            <a:ext cx="104775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7–9 min</a:t>
            </a:r>
          </a:p>
        </p:txBody>
      </p:sp>
      <p:sp>
        <p:nvSpPr>
          <p:cNvPr id="18" name="verb3">
            <a:extLst>
              <a:ext uri="{FF2B5EF4-FFF2-40B4-BE49-F238E27FC236}">
                <a16:creationId xmlns:a16="http://schemas.microsoft.com/office/drawing/2014/main" id="{357CD0D8-82A7-4BC2-864A-C5251D025C43}"/>
              </a:ext>
            </a:extLst>
          </p:cNvPr>
          <p:cNvSpPr>
            <a:spLocks noGrp="1"/>
          </p:cNvSpPr>
          <p:nvPr/>
        </p:nvSpPr>
        <p:spPr>
          <a:xfrm>
            <a:off x="6619875" y="3867150"/>
            <a:ext cx="1381125" cy="266700"/>
          </a:xfrm>
          <a:prstGeom prst="rect">
            <a:avLst/>
          </a:prstGeom>
          <a:noFill/>
          <a:ln w="0">
            <a:noFill/>
            <a:prstDash val="solid"/>
          </a:ln>
        </p:spPr>
        <p:txBody>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Measure</a:t>
            </a:r>
          </a:p>
        </p:txBody>
      </p:sp>
      <p:sp>
        <p:nvSpPr>
          <p:cNvPr id="19" name="desc3">
            <a:extLst>
              <a:ext uri="{FF2B5EF4-FFF2-40B4-BE49-F238E27FC236}">
                <a16:creationId xmlns:a16="http://schemas.microsoft.com/office/drawing/2014/main" id="{EDA6408E-DEC1-4DAA-89D1-48E05D3CA573}"/>
              </a:ext>
            </a:extLst>
          </p:cNvPr>
          <p:cNvSpPr>
            <a:spLocks noGrp="1"/>
          </p:cNvSpPr>
          <p:nvPr/>
        </p:nvSpPr>
        <p:spPr>
          <a:xfrm>
            <a:off x="8048625" y="3867150"/>
            <a:ext cx="3381375" cy="495300"/>
          </a:xfrm>
          <a:prstGeom prst="rect">
            <a:avLst/>
          </a:prstGeom>
          <a:noFill/>
          <a:ln w="0">
            <a:noFill/>
            <a:prstDash val="solid"/>
          </a:ln>
        </p:spPr>
        <p:txBody>
          <a:bodyPr/>
          <a:lstStyle>
            <a:defPPr algn="l">
              <a:defRPr sz="1200" b="0">
                <a:solidFill>
                  <a:srgbClr val="FFFFFF"/>
                </a:solidFill>
                <a:latin typeface="Arial"/>
                <a:ea typeface="Arial"/>
                <a:cs typeface="Arial"/>
              </a:defRPr>
            </a:defPPr>
          </a:lstStyle>
          <a:p>
            <a:pPr algn="l">
              <a:defRPr sz="1200" b="0">
                <a:solidFill>
                  <a:srgbClr val="FFFFFF"/>
                </a:solidFill>
                <a:latin typeface="Arial"/>
                <a:ea typeface="Arial"/>
                <a:cs typeface="Arial"/>
              </a:defRPr>
            </a:pPr>
            <a:r>
              <a:rPr sz="1200" b="0">
                <a:solidFill>
                  <a:srgbClr val="FFFFFF"/>
                </a:solidFill>
                <a:latin typeface="Arial"/>
                <a:ea typeface="Arial"/>
                <a:cs typeface="Arial"/>
              </a:rPr>
              <a:t>Write what will be different for pupils and how you will know.</a:t>
            </a:r>
          </a:p>
        </p:txBody>
      </p:sp>
      <p:sp>
        <p:nvSpPr>
          <p:cNvPr id="20" name="time4">
            <a:extLst>
              <a:ext uri="{FF2B5EF4-FFF2-40B4-BE49-F238E27FC236}">
                <a16:creationId xmlns:a16="http://schemas.microsoft.com/office/drawing/2014/main" id="{00F907B8-ED85-4528-B2E9-657916D1F388}"/>
              </a:ext>
            </a:extLst>
          </p:cNvPr>
          <p:cNvSpPr>
            <a:spLocks noGrp="1"/>
          </p:cNvSpPr>
          <p:nvPr/>
        </p:nvSpPr>
        <p:spPr>
          <a:xfrm>
            <a:off x="5476875" y="4591050"/>
            <a:ext cx="1047750" cy="266700"/>
          </a:xfrm>
          <a:prstGeom prst="rect">
            <a:avLst/>
          </a:prstGeom>
          <a:noFill/>
          <a:ln w="0">
            <a:noFill/>
            <a:prstDash val="solid"/>
          </a:ln>
        </p:spPr>
        <p:txBody>
          <a:bodyPr/>
          <a:lstStyle>
            <a:defPPr algn="l">
              <a:defRPr sz="1275" b="1">
                <a:solidFill>
                  <a:srgbClr val="C9E44A"/>
                </a:solidFill>
                <a:latin typeface="Arial"/>
                <a:ea typeface="Arial"/>
                <a:cs typeface="Arial"/>
              </a:defRPr>
            </a:defPPr>
          </a:lstStyle>
          <a:p>
            <a:pPr algn="l">
              <a:defRPr sz="1275" b="1">
                <a:solidFill>
                  <a:srgbClr val="C9E44A"/>
                </a:solidFill>
                <a:latin typeface="Arial"/>
                <a:ea typeface="Arial"/>
                <a:cs typeface="Arial"/>
              </a:defRPr>
            </a:pPr>
            <a:r>
              <a:rPr sz="1275" b="1">
                <a:solidFill>
                  <a:srgbClr val="C9E44A"/>
                </a:solidFill>
                <a:latin typeface="Arial"/>
                <a:ea typeface="Arial"/>
                <a:cs typeface="Arial"/>
              </a:rPr>
              <a:t>9–10 min</a:t>
            </a:r>
          </a:p>
        </p:txBody>
      </p:sp>
      <p:sp>
        <p:nvSpPr>
          <p:cNvPr id="21" name="verb4">
            <a:extLst>
              <a:ext uri="{FF2B5EF4-FFF2-40B4-BE49-F238E27FC236}">
                <a16:creationId xmlns:a16="http://schemas.microsoft.com/office/drawing/2014/main" id="{3BD8A076-8025-4D09-AC67-A73C30AAE145}"/>
              </a:ext>
            </a:extLst>
          </p:cNvPr>
          <p:cNvSpPr>
            <a:spLocks noGrp="1"/>
          </p:cNvSpPr>
          <p:nvPr/>
        </p:nvSpPr>
        <p:spPr>
          <a:xfrm>
            <a:off x="6619875" y="4591050"/>
            <a:ext cx="1381125" cy="266700"/>
          </a:xfrm>
          <a:prstGeom prst="rect">
            <a:avLst/>
          </a:prstGeom>
          <a:noFill/>
          <a:ln w="0">
            <a:noFill/>
            <a:prstDash val="solid"/>
          </a:ln>
        </p:spPr>
        <p:txBody>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Commit</a:t>
            </a:r>
          </a:p>
        </p:txBody>
      </p:sp>
      <p:sp>
        <p:nvSpPr>
          <p:cNvPr id="22" name="desc4">
            <a:extLst>
              <a:ext uri="{FF2B5EF4-FFF2-40B4-BE49-F238E27FC236}">
                <a16:creationId xmlns:a16="http://schemas.microsoft.com/office/drawing/2014/main" id="{75EB19CC-7C01-4D00-A900-A892B869E97C}"/>
              </a:ext>
            </a:extLst>
          </p:cNvPr>
          <p:cNvSpPr>
            <a:spLocks noGrp="1"/>
          </p:cNvSpPr>
          <p:nvPr/>
        </p:nvSpPr>
        <p:spPr>
          <a:xfrm>
            <a:off x="8048625" y="4591050"/>
            <a:ext cx="3381375" cy="495300"/>
          </a:xfrm>
          <a:prstGeom prst="rect">
            <a:avLst/>
          </a:prstGeom>
          <a:noFill/>
          <a:ln w="0">
            <a:noFill/>
            <a:prstDash val="solid"/>
          </a:ln>
        </p:spPr>
        <p:txBody>
          <a:bodyPr/>
          <a:lstStyle>
            <a:defPPr algn="l">
              <a:defRPr sz="1200" b="0">
                <a:solidFill>
                  <a:srgbClr val="FFFFFF"/>
                </a:solidFill>
                <a:latin typeface="Arial"/>
                <a:ea typeface="Arial"/>
                <a:cs typeface="Arial"/>
              </a:defRPr>
            </a:defPPr>
          </a:lstStyle>
          <a:p>
            <a:pPr algn="l">
              <a:defRPr sz="1200" b="0">
                <a:solidFill>
                  <a:srgbClr val="FFFFFF"/>
                </a:solidFill>
                <a:latin typeface="Arial"/>
                <a:ea typeface="Arial"/>
                <a:cs typeface="Arial"/>
              </a:defRPr>
            </a:pPr>
            <a:r>
              <a:rPr sz="1200" b="0">
                <a:solidFill>
                  <a:srgbClr val="FFFFFF"/>
                </a:solidFill>
                <a:latin typeface="Arial"/>
                <a:ea typeface="Arial"/>
                <a:cs typeface="Arial"/>
              </a:rPr>
              <a:t>Share your first action and when you will begin.</a:t>
            </a:r>
          </a:p>
        </p:txBody>
      </p:sp>
      <p:sp>
        <p:nvSpPr>
          <p:cNvPr id="23" name="finish">
            <a:extLst>
              <a:ext uri="{FF2B5EF4-FFF2-40B4-BE49-F238E27FC236}">
                <a16:creationId xmlns:a16="http://schemas.microsoft.com/office/drawing/2014/main" id="{29CFBB86-2641-4BB0-BE7D-C92BDA0657B9}"/>
              </a:ext>
            </a:extLst>
          </p:cNvPr>
          <p:cNvSpPr>
            <a:spLocks noGrp="1"/>
          </p:cNvSpPr>
          <p:nvPr/>
        </p:nvSpPr>
        <p:spPr>
          <a:xfrm>
            <a:off x="5381625" y="5619750"/>
            <a:ext cx="6048375" cy="495300"/>
          </a:xfrm>
          <a:prstGeom prst="rect">
            <a:avLst/>
          </a:prstGeom>
          <a:noFill/>
          <a:ln w="0">
            <a:noFill/>
            <a:prstDash val="solid"/>
          </a:ln>
        </p:spPr>
        <p:txBody>
          <a:bodyPr/>
          <a:lstStyle>
            <a:defPPr algn="ctr">
              <a:defRPr sz="1350" b="1">
                <a:solidFill>
                  <a:srgbClr val="C9E44A"/>
                </a:solidFill>
                <a:latin typeface="Arial"/>
                <a:ea typeface="Arial"/>
                <a:cs typeface="Arial"/>
              </a:defRPr>
            </a:defPPr>
          </a:lstStyle>
          <a:p>
            <a:pPr algn="ctr">
              <a:defRPr sz="1350" b="1">
                <a:solidFill>
                  <a:srgbClr val="C9E44A"/>
                </a:solidFill>
                <a:latin typeface="Arial"/>
                <a:ea typeface="Arial"/>
                <a:cs typeface="Arial"/>
              </a:defRPr>
            </a:pPr>
            <a:r>
              <a:rPr sz="1350" b="1">
                <a:solidFill>
                  <a:srgbClr val="C9E44A"/>
                </a:solidFill>
                <a:latin typeface="Arial"/>
                <a:ea typeface="Arial"/>
                <a:cs typeface="Arial"/>
              </a:rPr>
              <a:t>Leave with: one evidence-based priority, the right message, a starting point and a measure of pupil impact.</a:t>
            </a:r>
          </a:p>
        </p:txBody>
      </p:sp>
    </p:spTree>
    <p:extLst>
      <p:ext uri="{BB962C8B-B14F-4D97-AF65-F5344CB8AC3E}">
        <p14:creationId xmlns:p14="http://schemas.microsoft.com/office/powerpoint/2010/main" val="1283082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3BDB9-CF68-AA52-CC55-6F6ED76DB991}"/>
              </a:ext>
            </a:extLst>
          </p:cNvPr>
          <p:cNvSpPr>
            <a:spLocks noGrp="1"/>
          </p:cNvSpPr>
          <p:nvPr>
            <p:ph type="ctrTitle"/>
          </p:nvPr>
        </p:nvSpPr>
        <p:spPr>
          <a:xfrm>
            <a:off x="1524000" y="1122363"/>
            <a:ext cx="9144000" cy="2387600"/>
          </a:xfrm>
        </p:spPr>
        <p:txBody>
          <a:bodyPr>
            <a:normAutofit fontScale="90000"/>
          </a:bodyPr>
          <a:lstStyle/>
          <a:p>
            <a:r>
              <a:rPr lang="en-GB" b="1" dirty="0"/>
              <a:t>Creating A Culture of Careers: Quick Curriculum Wins!</a:t>
            </a:r>
          </a:p>
        </p:txBody>
      </p:sp>
      <p:sp>
        <p:nvSpPr>
          <p:cNvPr id="3" name="Subtitle 2">
            <a:extLst>
              <a:ext uri="{FF2B5EF4-FFF2-40B4-BE49-F238E27FC236}">
                <a16:creationId xmlns:a16="http://schemas.microsoft.com/office/drawing/2014/main" id="{078FB22E-1370-2593-FA02-5B7F285C5F41}"/>
              </a:ext>
            </a:extLst>
          </p:cNvPr>
          <p:cNvSpPr>
            <a:spLocks noGrp="1"/>
          </p:cNvSpPr>
          <p:nvPr>
            <p:ph type="subTitle" idx="1"/>
          </p:nvPr>
        </p:nvSpPr>
        <p:spPr>
          <a:xfrm>
            <a:off x="1524000" y="3602038"/>
            <a:ext cx="9144000" cy="1655762"/>
          </a:xfrm>
        </p:spPr>
        <p:txBody>
          <a:bodyPr/>
          <a:lstStyle/>
          <a:p>
            <a:r>
              <a:rPr lang="en-GB" b="1" dirty="0"/>
              <a:t>Lewis Davis</a:t>
            </a:r>
          </a:p>
          <a:p>
            <a:r>
              <a:rPr lang="en-GB" dirty="0"/>
              <a:t>Curriculum Leader for Personal Development &amp; Careers </a:t>
            </a:r>
          </a:p>
          <a:p>
            <a:r>
              <a:rPr lang="en-GB" dirty="0"/>
              <a:t>Sandy Secondary School</a:t>
            </a:r>
          </a:p>
        </p:txBody>
      </p:sp>
    </p:spTree>
    <p:extLst>
      <p:ext uri="{BB962C8B-B14F-4D97-AF65-F5344CB8AC3E}">
        <p14:creationId xmlns:p14="http://schemas.microsoft.com/office/powerpoint/2010/main" val="261118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7944E-E8F9-2FD9-309E-1CA0049F5CC8}"/>
              </a:ext>
            </a:extLst>
          </p:cNvPr>
          <p:cNvSpPr>
            <a:spLocks noGrp="1"/>
          </p:cNvSpPr>
          <p:nvPr>
            <p:ph type="title"/>
          </p:nvPr>
        </p:nvSpPr>
        <p:spPr/>
        <p:txBody>
          <a:bodyPr/>
          <a:lstStyle/>
          <a:p>
            <a:r>
              <a:rPr lang="en-GB" dirty="0"/>
              <a:t>A Culture of Careers:</a:t>
            </a:r>
            <a:br>
              <a:rPr lang="en-GB" dirty="0"/>
            </a:br>
            <a:r>
              <a:rPr lang="en-GB" i="1" dirty="0"/>
              <a:t>Why we do what we do!</a:t>
            </a:r>
            <a:endParaRPr lang="en-GB" dirty="0"/>
          </a:p>
        </p:txBody>
      </p:sp>
      <p:sp>
        <p:nvSpPr>
          <p:cNvPr id="3" name="Content Placeholder 2">
            <a:extLst>
              <a:ext uri="{FF2B5EF4-FFF2-40B4-BE49-F238E27FC236}">
                <a16:creationId xmlns:a16="http://schemas.microsoft.com/office/drawing/2014/main" id="{F68676D3-C87A-D637-3B63-93E3FA9A009B}"/>
              </a:ext>
            </a:extLst>
          </p:cNvPr>
          <p:cNvSpPr>
            <a:spLocks noGrp="1"/>
          </p:cNvSpPr>
          <p:nvPr>
            <p:ph idx="1"/>
          </p:nvPr>
        </p:nvSpPr>
        <p:spPr>
          <a:xfrm>
            <a:off x="838200" y="2038985"/>
            <a:ext cx="10515600" cy="4351338"/>
          </a:xfrm>
        </p:spPr>
        <p:txBody>
          <a:bodyPr>
            <a:noAutofit/>
          </a:bodyPr>
          <a:lstStyle/>
          <a:p>
            <a:pPr fontAlgn="t">
              <a:buNone/>
            </a:pPr>
            <a:r>
              <a:rPr lang="en-GB" sz="2400" b="1" dirty="0">
                <a:solidFill>
                  <a:srgbClr val="00797B"/>
                </a:solidFill>
              </a:rPr>
              <a:t>PRS Teacher:</a:t>
            </a:r>
          </a:p>
          <a:p>
            <a:pPr fontAlgn="t">
              <a:buNone/>
            </a:pPr>
            <a:r>
              <a:rPr lang="en-GB" sz="2400" dirty="0"/>
              <a:t>I got into teaching because school was my safe place when I was a teenager and I loved further education, which I did as an adult.  I want to help young people have a passion for learning and asking big questions.  I believe that to be taught how to think critically and know how to debate with tolerance is important in today’s world.</a:t>
            </a:r>
            <a:endParaRPr lang="en-GB" sz="2400" b="1" dirty="0"/>
          </a:p>
          <a:p>
            <a:pPr fontAlgn="t">
              <a:buNone/>
            </a:pPr>
            <a:r>
              <a:rPr lang="en-GB" sz="2400" b="1" dirty="0">
                <a:solidFill>
                  <a:srgbClr val="00797B"/>
                </a:solidFill>
              </a:rPr>
              <a:t>Geography Teacher:</a:t>
            </a:r>
          </a:p>
          <a:p>
            <a:pPr fontAlgn="t">
              <a:buNone/>
            </a:pPr>
            <a:r>
              <a:rPr lang="en-GB" sz="2400" dirty="0"/>
              <a:t>I got into teaching as I was at a bit of a crossroads. I am organised and have a drive for getting thing done. I love the sense of accomplishment when I see students progressing and enjoying their learning.</a:t>
            </a:r>
            <a:endParaRPr lang="en-GB" sz="2400" b="1" dirty="0"/>
          </a:p>
          <a:p>
            <a:endParaRPr lang="en-GB" sz="2400" dirty="0"/>
          </a:p>
        </p:txBody>
      </p:sp>
    </p:spTree>
    <p:extLst>
      <p:ext uri="{BB962C8B-B14F-4D97-AF65-F5344CB8AC3E}">
        <p14:creationId xmlns:p14="http://schemas.microsoft.com/office/powerpoint/2010/main" val="892717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EFD0-0317-9F2D-10D2-854305FAF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A0C74C-83BD-C63F-9C58-2661601485DA}"/>
              </a:ext>
            </a:extLst>
          </p:cNvPr>
          <p:cNvSpPr>
            <a:spLocks noGrp="1"/>
          </p:cNvSpPr>
          <p:nvPr>
            <p:ph type="title"/>
          </p:nvPr>
        </p:nvSpPr>
        <p:spPr/>
        <p:txBody>
          <a:bodyPr/>
          <a:lstStyle/>
          <a:p>
            <a:r>
              <a:rPr lang="en-GB" dirty="0"/>
              <a:t>A Culture of Careers:</a:t>
            </a:r>
            <a:br>
              <a:rPr lang="en-GB" dirty="0"/>
            </a:br>
            <a:r>
              <a:rPr lang="en-GB" i="1" dirty="0"/>
              <a:t>Why we do what we do!</a:t>
            </a:r>
            <a:endParaRPr lang="en-GB" dirty="0"/>
          </a:p>
        </p:txBody>
      </p:sp>
      <p:sp>
        <p:nvSpPr>
          <p:cNvPr id="3" name="Content Placeholder 2">
            <a:extLst>
              <a:ext uri="{FF2B5EF4-FFF2-40B4-BE49-F238E27FC236}">
                <a16:creationId xmlns:a16="http://schemas.microsoft.com/office/drawing/2014/main" id="{4F7BE1E5-2B5B-181F-76A2-908CD0E5E196}"/>
              </a:ext>
            </a:extLst>
          </p:cNvPr>
          <p:cNvSpPr>
            <a:spLocks noGrp="1"/>
          </p:cNvSpPr>
          <p:nvPr>
            <p:ph idx="1"/>
          </p:nvPr>
        </p:nvSpPr>
        <p:spPr>
          <a:xfrm>
            <a:off x="838200" y="2038985"/>
            <a:ext cx="10515600" cy="4351338"/>
          </a:xfrm>
        </p:spPr>
        <p:txBody>
          <a:bodyPr>
            <a:noAutofit/>
          </a:bodyPr>
          <a:lstStyle/>
          <a:p>
            <a:pPr fontAlgn="t">
              <a:buNone/>
            </a:pPr>
            <a:r>
              <a:rPr lang="en-GB" sz="2400" b="1" dirty="0">
                <a:solidFill>
                  <a:srgbClr val="00797B"/>
                </a:solidFill>
              </a:rPr>
              <a:t>Art Teacher:</a:t>
            </a:r>
          </a:p>
          <a:p>
            <a:pPr fontAlgn="t">
              <a:buNone/>
            </a:pPr>
            <a:r>
              <a:rPr lang="en-GB" sz="2400" dirty="0"/>
              <a:t>I teach to help make a difference; I like to have made a difference to at least one student’s day every day. I got into teaching more for pastoral reasons than subject related reasons but have begun to fall in love with my subject more as time goes on. Art helps us express; I love giving students that platform.</a:t>
            </a:r>
          </a:p>
          <a:p>
            <a:pPr fontAlgn="t">
              <a:buNone/>
            </a:pPr>
            <a:r>
              <a:rPr lang="en-GB" sz="2400" b="1" dirty="0">
                <a:solidFill>
                  <a:srgbClr val="00797B"/>
                </a:solidFill>
              </a:rPr>
              <a:t>Sociology Teacher: </a:t>
            </a:r>
          </a:p>
          <a:p>
            <a:pPr fontAlgn="t">
              <a:buNone/>
            </a:pPr>
            <a:r>
              <a:rPr lang="en-GB" sz="2400" dirty="0"/>
              <a:t>I believe that children are the future and no matter what, they deserve the very best chance of success at life. Education is the key to breaking the deprivation cycle and giving young people the chance to flourish and be the very best version of themselves.</a:t>
            </a:r>
          </a:p>
          <a:p>
            <a:pPr fontAlgn="t">
              <a:buNone/>
            </a:pPr>
            <a:endParaRPr lang="en-GB" sz="2400" b="1" dirty="0"/>
          </a:p>
          <a:p>
            <a:endParaRPr lang="en-GB" sz="2400" dirty="0"/>
          </a:p>
        </p:txBody>
      </p:sp>
    </p:spTree>
    <p:extLst>
      <p:ext uri="{BB962C8B-B14F-4D97-AF65-F5344CB8AC3E}">
        <p14:creationId xmlns:p14="http://schemas.microsoft.com/office/powerpoint/2010/main" val="244114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92E5-E7C1-8A13-87D7-6725BA4D91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50813-5317-78BF-3CCF-ADA5750CE4E3}"/>
              </a:ext>
            </a:extLst>
          </p:cNvPr>
          <p:cNvSpPr>
            <a:spLocks noGrp="1"/>
          </p:cNvSpPr>
          <p:nvPr>
            <p:ph type="title"/>
          </p:nvPr>
        </p:nvSpPr>
        <p:spPr/>
        <p:txBody>
          <a:bodyPr/>
          <a:lstStyle/>
          <a:p>
            <a:r>
              <a:rPr lang="en-GB" dirty="0"/>
              <a:t>A Culture of Careers:</a:t>
            </a:r>
            <a:br>
              <a:rPr lang="en-GB" dirty="0"/>
            </a:br>
            <a:r>
              <a:rPr lang="en-GB" i="1" dirty="0"/>
              <a:t>Why we do what we do!</a:t>
            </a:r>
            <a:endParaRPr lang="en-GB" dirty="0"/>
          </a:p>
        </p:txBody>
      </p:sp>
      <p:sp>
        <p:nvSpPr>
          <p:cNvPr id="3" name="Content Placeholder 2">
            <a:extLst>
              <a:ext uri="{FF2B5EF4-FFF2-40B4-BE49-F238E27FC236}">
                <a16:creationId xmlns:a16="http://schemas.microsoft.com/office/drawing/2014/main" id="{ACA378B7-6BC3-7A72-AB5F-12D9FC743560}"/>
              </a:ext>
            </a:extLst>
          </p:cNvPr>
          <p:cNvSpPr>
            <a:spLocks noGrp="1"/>
          </p:cNvSpPr>
          <p:nvPr>
            <p:ph idx="1"/>
          </p:nvPr>
        </p:nvSpPr>
        <p:spPr>
          <a:xfrm>
            <a:off x="838200" y="2143759"/>
            <a:ext cx="10515600" cy="4033203"/>
          </a:xfrm>
        </p:spPr>
        <p:txBody>
          <a:bodyPr>
            <a:noAutofit/>
          </a:bodyPr>
          <a:lstStyle/>
          <a:p>
            <a:pPr fontAlgn="t">
              <a:buNone/>
            </a:pPr>
            <a:r>
              <a:rPr lang="en-GB" sz="2400" b="1" dirty="0">
                <a:solidFill>
                  <a:srgbClr val="00797B"/>
                </a:solidFill>
              </a:rPr>
              <a:t>English Teacher:</a:t>
            </a:r>
          </a:p>
          <a:p>
            <a:pPr fontAlgn="t">
              <a:buNone/>
            </a:pPr>
            <a:r>
              <a:rPr lang="en-US" sz="2400" dirty="0"/>
              <a:t>I teach because I want to make a difference to young people’s lives, not just teach English. I want people to believe in themselves and have adults around them who care and can make a difference. I believe education can open doors and with the qualifications and soft skills they can pick up through school, pupils have the chance to succeed.</a:t>
            </a:r>
          </a:p>
          <a:p>
            <a:pPr fontAlgn="t">
              <a:buNone/>
            </a:pPr>
            <a:r>
              <a:rPr lang="en-GB" sz="2400" b="1" dirty="0">
                <a:solidFill>
                  <a:srgbClr val="00797B"/>
                </a:solidFill>
              </a:rPr>
              <a:t>Social Sciences Teacher</a:t>
            </a:r>
          </a:p>
          <a:p>
            <a:pPr fontAlgn="t">
              <a:buNone/>
            </a:pPr>
            <a:r>
              <a:rPr lang="en-GB" sz="2400" dirty="0"/>
              <a:t>I remember always having a love of learning. My subjects enable me to understand </a:t>
            </a:r>
            <a:r>
              <a:rPr lang="en-GB" sz="2400"/>
              <a:t>the world, </a:t>
            </a:r>
            <a:r>
              <a:rPr lang="en-GB" sz="2400" dirty="0"/>
              <a:t>and I want to help the next generation of young people to understand </a:t>
            </a:r>
            <a:r>
              <a:rPr lang="en-GB" sz="2400" i="1" dirty="0"/>
              <a:t>their </a:t>
            </a:r>
            <a:r>
              <a:rPr lang="en-GB" sz="2400" dirty="0"/>
              <a:t>world.</a:t>
            </a:r>
          </a:p>
          <a:p>
            <a:pPr fontAlgn="t">
              <a:buNone/>
            </a:pPr>
            <a:endParaRPr lang="en-GB" sz="2400" dirty="0"/>
          </a:p>
          <a:p>
            <a:pPr fontAlgn="t">
              <a:buNone/>
            </a:pPr>
            <a:endParaRPr lang="en-GB" sz="2400" b="1" dirty="0"/>
          </a:p>
          <a:p>
            <a:endParaRPr lang="en-GB" sz="2400" dirty="0"/>
          </a:p>
        </p:txBody>
      </p:sp>
    </p:spTree>
    <p:extLst>
      <p:ext uri="{BB962C8B-B14F-4D97-AF65-F5344CB8AC3E}">
        <p14:creationId xmlns:p14="http://schemas.microsoft.com/office/powerpoint/2010/main" val="109516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2C1DA-C285-B0A2-AB1C-1778598BF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AC49A-369D-ADD1-E27F-D7E82D21CEA5}"/>
              </a:ext>
            </a:extLst>
          </p:cNvPr>
          <p:cNvSpPr>
            <a:spLocks noGrp="1"/>
          </p:cNvSpPr>
          <p:nvPr>
            <p:ph type="title"/>
          </p:nvPr>
        </p:nvSpPr>
        <p:spPr/>
        <p:txBody>
          <a:bodyPr/>
          <a:lstStyle/>
          <a:p>
            <a:r>
              <a:rPr lang="en-GB" dirty="0"/>
              <a:t>A Culture of Careers:</a:t>
            </a:r>
            <a:br>
              <a:rPr lang="en-GB" dirty="0"/>
            </a:br>
            <a:r>
              <a:rPr lang="en-GB" i="1" dirty="0"/>
              <a:t>Why we do what we do!</a:t>
            </a:r>
            <a:endParaRPr lang="en-GB" dirty="0"/>
          </a:p>
        </p:txBody>
      </p:sp>
      <p:sp>
        <p:nvSpPr>
          <p:cNvPr id="3" name="Content Placeholder 2">
            <a:extLst>
              <a:ext uri="{FF2B5EF4-FFF2-40B4-BE49-F238E27FC236}">
                <a16:creationId xmlns:a16="http://schemas.microsoft.com/office/drawing/2014/main" id="{EE163B97-7225-E94A-1907-26EC1E9111B6}"/>
              </a:ext>
            </a:extLst>
          </p:cNvPr>
          <p:cNvSpPr>
            <a:spLocks noGrp="1"/>
          </p:cNvSpPr>
          <p:nvPr>
            <p:ph idx="1"/>
          </p:nvPr>
        </p:nvSpPr>
        <p:spPr>
          <a:xfrm>
            <a:off x="838200" y="2148839"/>
            <a:ext cx="10515600" cy="3890963"/>
          </a:xfrm>
        </p:spPr>
        <p:txBody>
          <a:bodyPr>
            <a:noAutofit/>
          </a:bodyPr>
          <a:lstStyle/>
          <a:p>
            <a:pPr fontAlgn="t">
              <a:buNone/>
            </a:pPr>
            <a:r>
              <a:rPr lang="en-GB" sz="2200" b="1" dirty="0">
                <a:solidFill>
                  <a:srgbClr val="00797B"/>
                </a:solidFill>
              </a:rPr>
              <a:t>Executive Principal / Business Teacher</a:t>
            </a:r>
          </a:p>
          <a:p>
            <a:pPr fontAlgn="t">
              <a:buNone/>
            </a:pPr>
            <a:r>
              <a:rPr lang="en-GB" sz="2200" dirty="0"/>
              <a:t>I came into teaching because I have always had a genuine passion for working with young people and wanted to make a difference to their lives. What makes teaching so special is knowing that we can help to shape a young person’s future, open doors for them and improve their life chances. No two days are ever the same, and it is the motivation, energy and enthusiasm of young people that continues to inspire me. Ultimately, I want every student I teach to leave my classroom believing that they can achieve more than they thought possible, with the knowledge, confidence and ambition to take their next steps in life. </a:t>
            </a:r>
          </a:p>
          <a:p>
            <a:pPr fontAlgn="t">
              <a:buNone/>
            </a:pPr>
            <a:r>
              <a:rPr lang="en-GB" sz="2200" b="1" dirty="0">
                <a:solidFill>
                  <a:srgbClr val="00797B"/>
                </a:solidFill>
              </a:rPr>
              <a:t>AI said: </a:t>
            </a:r>
          </a:p>
          <a:p>
            <a:pPr fontAlgn="t">
              <a:buNone/>
            </a:pPr>
            <a:r>
              <a:rPr lang="en-GB" sz="2200" dirty="0"/>
              <a:t>Most people get into teaching because they want to make a positive difference in young people's lives by helping them learn, grow, and achieve their potential.</a:t>
            </a:r>
          </a:p>
          <a:p>
            <a:pPr fontAlgn="t">
              <a:buNone/>
            </a:pPr>
            <a:endParaRPr lang="en-GB" sz="2200" dirty="0"/>
          </a:p>
        </p:txBody>
      </p:sp>
    </p:spTree>
    <p:extLst>
      <p:ext uri="{BB962C8B-B14F-4D97-AF65-F5344CB8AC3E}">
        <p14:creationId xmlns:p14="http://schemas.microsoft.com/office/powerpoint/2010/main" val="62263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BEAF-CBB6-F95D-82F3-468B760DB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6E87AD-E68C-AFF4-5AF0-4FBA75277897}"/>
              </a:ext>
            </a:extLst>
          </p:cNvPr>
          <p:cNvSpPr>
            <a:spLocks noGrp="1"/>
          </p:cNvSpPr>
          <p:nvPr>
            <p:ph type="title"/>
          </p:nvPr>
        </p:nvSpPr>
        <p:spPr/>
        <p:txBody>
          <a:bodyPr/>
          <a:lstStyle/>
          <a:p>
            <a:r>
              <a:rPr lang="en-GB" dirty="0"/>
              <a:t>A Culture of Careers:</a:t>
            </a:r>
            <a:br>
              <a:rPr lang="en-GB" dirty="0"/>
            </a:br>
            <a:r>
              <a:rPr lang="en-GB" i="1" dirty="0"/>
              <a:t>The Sandy Graduate</a:t>
            </a:r>
            <a:endParaRPr lang="en-GB" dirty="0"/>
          </a:p>
        </p:txBody>
      </p:sp>
      <p:sp>
        <p:nvSpPr>
          <p:cNvPr id="5" name="TextBox 4">
            <a:extLst>
              <a:ext uri="{FF2B5EF4-FFF2-40B4-BE49-F238E27FC236}">
                <a16:creationId xmlns:a16="http://schemas.microsoft.com/office/drawing/2014/main" id="{75393CCA-1977-0254-173D-178F5479CF05}"/>
              </a:ext>
            </a:extLst>
          </p:cNvPr>
          <p:cNvSpPr txBox="1"/>
          <p:nvPr/>
        </p:nvSpPr>
        <p:spPr>
          <a:xfrm>
            <a:off x="1108071" y="2274838"/>
            <a:ext cx="5823081" cy="3416320"/>
          </a:xfrm>
          <a:custGeom>
            <a:avLst/>
            <a:gdLst>
              <a:gd name="csX0" fmla="*/ 0 w 5823081"/>
              <a:gd name="csY0" fmla="*/ 0 h 3416320"/>
              <a:gd name="csX1" fmla="*/ 530547 w 5823081"/>
              <a:gd name="csY1" fmla="*/ 0 h 3416320"/>
              <a:gd name="csX2" fmla="*/ 1002864 w 5823081"/>
              <a:gd name="csY2" fmla="*/ 0 h 3416320"/>
              <a:gd name="csX3" fmla="*/ 1475181 w 5823081"/>
              <a:gd name="csY3" fmla="*/ 0 h 3416320"/>
              <a:gd name="csX4" fmla="*/ 2005728 w 5823081"/>
              <a:gd name="csY4" fmla="*/ 0 h 3416320"/>
              <a:gd name="csX5" fmla="*/ 2594506 w 5823081"/>
              <a:gd name="csY5" fmla="*/ 0 h 3416320"/>
              <a:gd name="csX6" fmla="*/ 3183284 w 5823081"/>
              <a:gd name="csY6" fmla="*/ 0 h 3416320"/>
              <a:gd name="csX7" fmla="*/ 3713832 w 5823081"/>
              <a:gd name="csY7" fmla="*/ 0 h 3416320"/>
              <a:gd name="csX8" fmla="*/ 4302610 w 5823081"/>
              <a:gd name="csY8" fmla="*/ 0 h 3416320"/>
              <a:gd name="csX9" fmla="*/ 5007850 w 5823081"/>
              <a:gd name="csY9" fmla="*/ 0 h 3416320"/>
              <a:gd name="csX10" fmla="*/ 5823081 w 5823081"/>
              <a:gd name="csY10" fmla="*/ 0 h 3416320"/>
              <a:gd name="csX11" fmla="*/ 5823081 w 5823081"/>
              <a:gd name="csY11" fmla="*/ 717427 h 3416320"/>
              <a:gd name="csX12" fmla="*/ 5823081 w 5823081"/>
              <a:gd name="csY12" fmla="*/ 1298202 h 3416320"/>
              <a:gd name="csX13" fmla="*/ 5823081 w 5823081"/>
              <a:gd name="csY13" fmla="*/ 1878976 h 3416320"/>
              <a:gd name="csX14" fmla="*/ 5823081 w 5823081"/>
              <a:gd name="csY14" fmla="*/ 2596403 h 3416320"/>
              <a:gd name="csX15" fmla="*/ 5823081 w 5823081"/>
              <a:gd name="csY15" fmla="*/ 3416320 h 3416320"/>
              <a:gd name="csX16" fmla="*/ 5059610 w 5823081"/>
              <a:gd name="csY16" fmla="*/ 3416320 h 3416320"/>
              <a:gd name="csX17" fmla="*/ 4296140 w 5823081"/>
              <a:gd name="csY17" fmla="*/ 3416320 h 3416320"/>
              <a:gd name="csX18" fmla="*/ 3823823 w 5823081"/>
              <a:gd name="csY18" fmla="*/ 3416320 h 3416320"/>
              <a:gd name="csX19" fmla="*/ 3176814 w 5823081"/>
              <a:gd name="csY19" fmla="*/ 3416320 h 3416320"/>
              <a:gd name="csX20" fmla="*/ 2471574 w 5823081"/>
              <a:gd name="csY20" fmla="*/ 3416320 h 3416320"/>
              <a:gd name="csX21" fmla="*/ 1941027 w 5823081"/>
              <a:gd name="csY21" fmla="*/ 3416320 h 3416320"/>
              <a:gd name="csX22" fmla="*/ 1468710 w 5823081"/>
              <a:gd name="csY22" fmla="*/ 3416320 h 3416320"/>
              <a:gd name="csX23" fmla="*/ 821701 w 5823081"/>
              <a:gd name="csY23" fmla="*/ 3416320 h 3416320"/>
              <a:gd name="csX24" fmla="*/ 0 w 5823081"/>
              <a:gd name="csY24" fmla="*/ 3416320 h 3416320"/>
              <a:gd name="csX25" fmla="*/ 0 w 5823081"/>
              <a:gd name="csY25" fmla="*/ 2835546 h 3416320"/>
              <a:gd name="csX26" fmla="*/ 0 w 5823081"/>
              <a:gd name="csY26" fmla="*/ 2254771 h 3416320"/>
              <a:gd name="csX27" fmla="*/ 0 w 5823081"/>
              <a:gd name="csY27" fmla="*/ 1605670 h 3416320"/>
              <a:gd name="csX28" fmla="*/ 0 w 5823081"/>
              <a:gd name="csY28" fmla="*/ 1024896 h 3416320"/>
              <a:gd name="csX29" fmla="*/ 0 w 5823081"/>
              <a:gd name="csY29" fmla="*/ 0 h 3416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823081" h="3416320" extrusionOk="0">
                <a:moveTo>
                  <a:pt x="0" y="0"/>
                </a:moveTo>
                <a:cubicBezTo>
                  <a:pt x="176856" y="5544"/>
                  <a:pt x="378905" y="7792"/>
                  <a:pt x="530547" y="0"/>
                </a:cubicBezTo>
                <a:cubicBezTo>
                  <a:pt x="682189" y="-7792"/>
                  <a:pt x="781604" y="-21897"/>
                  <a:pt x="1002864" y="0"/>
                </a:cubicBezTo>
                <a:cubicBezTo>
                  <a:pt x="1224124" y="21897"/>
                  <a:pt x="1363854" y="-15495"/>
                  <a:pt x="1475181" y="0"/>
                </a:cubicBezTo>
                <a:cubicBezTo>
                  <a:pt x="1586508" y="15495"/>
                  <a:pt x="1899243" y="-16467"/>
                  <a:pt x="2005728" y="0"/>
                </a:cubicBezTo>
                <a:cubicBezTo>
                  <a:pt x="2112213" y="16467"/>
                  <a:pt x="2416905" y="-28227"/>
                  <a:pt x="2594506" y="0"/>
                </a:cubicBezTo>
                <a:cubicBezTo>
                  <a:pt x="2772107" y="28227"/>
                  <a:pt x="2962799" y="-13158"/>
                  <a:pt x="3183284" y="0"/>
                </a:cubicBezTo>
                <a:cubicBezTo>
                  <a:pt x="3403769" y="13158"/>
                  <a:pt x="3594053" y="1705"/>
                  <a:pt x="3713832" y="0"/>
                </a:cubicBezTo>
                <a:cubicBezTo>
                  <a:pt x="3833611" y="-1705"/>
                  <a:pt x="4088233" y="29212"/>
                  <a:pt x="4302610" y="0"/>
                </a:cubicBezTo>
                <a:cubicBezTo>
                  <a:pt x="4516987" y="-29212"/>
                  <a:pt x="4764493" y="13636"/>
                  <a:pt x="5007850" y="0"/>
                </a:cubicBezTo>
                <a:cubicBezTo>
                  <a:pt x="5251207" y="-13636"/>
                  <a:pt x="5600901" y="-260"/>
                  <a:pt x="5823081" y="0"/>
                </a:cubicBezTo>
                <a:cubicBezTo>
                  <a:pt x="5805403" y="246643"/>
                  <a:pt x="5791904" y="399097"/>
                  <a:pt x="5823081" y="717427"/>
                </a:cubicBezTo>
                <a:cubicBezTo>
                  <a:pt x="5854258" y="1035757"/>
                  <a:pt x="5805268" y="1088750"/>
                  <a:pt x="5823081" y="1298202"/>
                </a:cubicBezTo>
                <a:cubicBezTo>
                  <a:pt x="5840894" y="1507654"/>
                  <a:pt x="5800834" y="1657477"/>
                  <a:pt x="5823081" y="1878976"/>
                </a:cubicBezTo>
                <a:cubicBezTo>
                  <a:pt x="5845328" y="2100475"/>
                  <a:pt x="5822701" y="2375524"/>
                  <a:pt x="5823081" y="2596403"/>
                </a:cubicBezTo>
                <a:cubicBezTo>
                  <a:pt x="5823461" y="2817282"/>
                  <a:pt x="5845397" y="3065807"/>
                  <a:pt x="5823081" y="3416320"/>
                </a:cubicBezTo>
                <a:cubicBezTo>
                  <a:pt x="5480053" y="3439500"/>
                  <a:pt x="5412523" y="3423163"/>
                  <a:pt x="5059610" y="3416320"/>
                </a:cubicBezTo>
                <a:cubicBezTo>
                  <a:pt x="4706697" y="3409477"/>
                  <a:pt x="4571367" y="3434938"/>
                  <a:pt x="4296140" y="3416320"/>
                </a:cubicBezTo>
                <a:cubicBezTo>
                  <a:pt x="4020913" y="3397703"/>
                  <a:pt x="3946682" y="3414393"/>
                  <a:pt x="3823823" y="3416320"/>
                </a:cubicBezTo>
                <a:cubicBezTo>
                  <a:pt x="3700964" y="3418247"/>
                  <a:pt x="3493849" y="3437776"/>
                  <a:pt x="3176814" y="3416320"/>
                </a:cubicBezTo>
                <a:cubicBezTo>
                  <a:pt x="2859779" y="3394864"/>
                  <a:pt x="2619292" y="3392286"/>
                  <a:pt x="2471574" y="3416320"/>
                </a:cubicBezTo>
                <a:cubicBezTo>
                  <a:pt x="2323856" y="3440354"/>
                  <a:pt x="2114256" y="3416720"/>
                  <a:pt x="1941027" y="3416320"/>
                </a:cubicBezTo>
                <a:cubicBezTo>
                  <a:pt x="1767798" y="3415920"/>
                  <a:pt x="1567021" y="3393478"/>
                  <a:pt x="1468710" y="3416320"/>
                </a:cubicBezTo>
                <a:cubicBezTo>
                  <a:pt x="1370399" y="3439162"/>
                  <a:pt x="1088645" y="3442839"/>
                  <a:pt x="821701" y="3416320"/>
                </a:cubicBezTo>
                <a:cubicBezTo>
                  <a:pt x="554757" y="3389801"/>
                  <a:pt x="337879" y="3441628"/>
                  <a:pt x="0" y="3416320"/>
                </a:cubicBezTo>
                <a:cubicBezTo>
                  <a:pt x="-15075" y="3223599"/>
                  <a:pt x="10387" y="2990423"/>
                  <a:pt x="0" y="2835546"/>
                </a:cubicBezTo>
                <a:cubicBezTo>
                  <a:pt x="-10387" y="2680669"/>
                  <a:pt x="15813" y="2446711"/>
                  <a:pt x="0" y="2254771"/>
                </a:cubicBezTo>
                <a:cubicBezTo>
                  <a:pt x="-15813" y="2062832"/>
                  <a:pt x="28490" y="1815952"/>
                  <a:pt x="0" y="1605670"/>
                </a:cubicBezTo>
                <a:cubicBezTo>
                  <a:pt x="-28490" y="1395388"/>
                  <a:pt x="16076" y="1250719"/>
                  <a:pt x="0" y="1024896"/>
                </a:cubicBezTo>
                <a:cubicBezTo>
                  <a:pt x="-16076" y="799073"/>
                  <a:pt x="-12312" y="262527"/>
                  <a:pt x="0" y="0"/>
                </a:cubicBezTo>
                <a:close/>
              </a:path>
            </a:pathLst>
          </a:custGeom>
          <a:noFill/>
          <a:ln w="28575">
            <a:solidFill>
              <a:srgbClr val="7030A0"/>
            </a:solidFill>
            <a:extLst>
              <a:ext uri="{C807C97D-BFC1-408E-A445-0C87EB9F89A2}">
                <ask:lineSketchStyleProps xmlns:ask="http://schemas.microsoft.com/office/drawing/2018/sketchyshapes" sd="4060778222">
                  <a:prstGeom prst="rect">
                    <a:avLst/>
                  </a:prstGeom>
                  <ask:type>
                    <ask:lineSketchFreehand/>
                  </ask:type>
                </ask:lineSketchStyleProps>
              </a:ext>
            </a:extLst>
          </a:ln>
        </p:spPr>
        <p:txBody>
          <a:bodyPr wrap="square">
            <a:spAutoFit/>
          </a:bodyPr>
          <a:lstStyle/>
          <a:p>
            <a:pPr algn="ctr" fontAlgn="t"/>
            <a:r>
              <a:rPr lang="en-GB" sz="3600" i="1" dirty="0"/>
              <a:t>Equipping our young people with the </a:t>
            </a:r>
            <a:r>
              <a:rPr lang="en-GB" sz="3600" b="1" i="1" u="sng" dirty="0">
                <a:solidFill>
                  <a:srgbClr val="FF0000"/>
                </a:solidFill>
              </a:rPr>
              <a:t>skills</a:t>
            </a:r>
            <a:r>
              <a:rPr lang="en-GB" sz="3600" i="1" dirty="0"/>
              <a:t>, </a:t>
            </a:r>
            <a:r>
              <a:rPr lang="en-GB" sz="3600" b="1" i="1" u="sng" dirty="0">
                <a:solidFill>
                  <a:srgbClr val="FFC000"/>
                </a:solidFill>
              </a:rPr>
              <a:t>knowledge</a:t>
            </a:r>
            <a:r>
              <a:rPr lang="en-GB" sz="3600" i="1" dirty="0"/>
              <a:t> and </a:t>
            </a:r>
            <a:r>
              <a:rPr lang="en-GB" sz="3600" b="1" i="1" u="sng" dirty="0">
                <a:solidFill>
                  <a:srgbClr val="00B050"/>
                </a:solidFill>
              </a:rPr>
              <a:t>attributes</a:t>
            </a:r>
            <a:r>
              <a:rPr lang="en-GB" sz="3600" i="1" dirty="0"/>
              <a:t> to be </a:t>
            </a:r>
            <a:r>
              <a:rPr lang="en-GB" sz="3600" b="1" i="1" u="sng" dirty="0">
                <a:solidFill>
                  <a:schemeClr val="accent5"/>
                </a:solidFill>
              </a:rPr>
              <a:t>happy</a:t>
            </a:r>
            <a:r>
              <a:rPr lang="en-GB" sz="3600" i="1" dirty="0"/>
              <a:t>, </a:t>
            </a:r>
            <a:r>
              <a:rPr lang="en-GB" sz="3600" b="1" i="1" u="sng" dirty="0">
                <a:solidFill>
                  <a:schemeClr val="accent4"/>
                </a:solidFill>
              </a:rPr>
              <a:t>healthy</a:t>
            </a:r>
            <a:r>
              <a:rPr lang="en-GB" sz="3600" i="1" dirty="0"/>
              <a:t>, </a:t>
            </a:r>
            <a:r>
              <a:rPr lang="en-GB" sz="3600" b="1" i="1" u="sng" dirty="0">
                <a:solidFill>
                  <a:schemeClr val="accent2"/>
                </a:solidFill>
              </a:rPr>
              <a:t>safe</a:t>
            </a:r>
            <a:r>
              <a:rPr lang="en-GB" sz="3600" i="1" dirty="0"/>
              <a:t> and </a:t>
            </a:r>
            <a:r>
              <a:rPr lang="en-GB" sz="3600" b="1" i="1" u="sng" dirty="0">
                <a:solidFill>
                  <a:schemeClr val="accent3"/>
                </a:solidFill>
              </a:rPr>
              <a:t>successful</a:t>
            </a:r>
            <a:r>
              <a:rPr lang="en-GB" sz="3600" i="1" dirty="0"/>
              <a:t> citizens of the future.</a:t>
            </a:r>
          </a:p>
        </p:txBody>
      </p:sp>
      <p:pic>
        <p:nvPicPr>
          <p:cNvPr id="7" name="Picture 6">
            <a:extLst>
              <a:ext uri="{FF2B5EF4-FFF2-40B4-BE49-F238E27FC236}">
                <a16:creationId xmlns:a16="http://schemas.microsoft.com/office/drawing/2014/main" id="{8E01AD64-ED5F-8CCB-3D9F-A7366EAFBD84}"/>
              </a:ext>
            </a:extLst>
          </p:cNvPr>
          <p:cNvPicPr>
            <a:picLocks noChangeAspect="1"/>
          </p:cNvPicPr>
          <p:nvPr/>
        </p:nvPicPr>
        <p:blipFill>
          <a:blip r:embed="rId2"/>
          <a:srcRect t="7108"/>
          <a:stretch>
            <a:fillRect/>
          </a:stretch>
        </p:blipFill>
        <p:spPr>
          <a:xfrm>
            <a:off x="7854696" y="2261966"/>
            <a:ext cx="3691128" cy="34291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083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6B4EC-09A0-B5DD-F51D-A059C49C1C96}"/>
              </a:ext>
            </a:extLst>
          </p:cNvPr>
          <p:cNvSpPr>
            <a:spLocks noGrp="1"/>
          </p:cNvSpPr>
          <p:nvPr>
            <p:ph type="title"/>
          </p:nvPr>
        </p:nvSpPr>
        <p:spPr/>
        <p:txBody>
          <a:bodyPr/>
          <a:lstStyle/>
          <a:p>
            <a:r>
              <a:rPr lang="en-GB" dirty="0"/>
              <a:t>A Culture of Careers:</a:t>
            </a:r>
            <a:br>
              <a:rPr lang="en-GB" dirty="0"/>
            </a:br>
            <a:r>
              <a:rPr lang="en-GB" i="1" dirty="0"/>
              <a:t>Policies &amp; Frameworks</a:t>
            </a:r>
            <a:endParaRPr lang="en-GB" dirty="0"/>
          </a:p>
        </p:txBody>
      </p:sp>
      <p:sp>
        <p:nvSpPr>
          <p:cNvPr id="3" name="Content Placeholder 2">
            <a:extLst>
              <a:ext uri="{FF2B5EF4-FFF2-40B4-BE49-F238E27FC236}">
                <a16:creationId xmlns:a16="http://schemas.microsoft.com/office/drawing/2014/main" id="{64F8F831-89C8-A540-FE34-2A1416EA70C1}"/>
              </a:ext>
            </a:extLst>
          </p:cNvPr>
          <p:cNvSpPr>
            <a:spLocks noGrp="1"/>
          </p:cNvSpPr>
          <p:nvPr>
            <p:ph idx="1"/>
          </p:nvPr>
        </p:nvSpPr>
        <p:spPr>
          <a:xfrm>
            <a:off x="838200" y="1893888"/>
            <a:ext cx="11272520" cy="4351338"/>
          </a:xfrm>
        </p:spPr>
        <p:txBody>
          <a:bodyPr>
            <a:noAutofit/>
          </a:bodyPr>
          <a:lstStyle/>
          <a:p>
            <a:pPr>
              <a:lnSpc>
                <a:spcPct val="100000"/>
              </a:lnSpc>
            </a:pPr>
            <a:r>
              <a:rPr lang="en-GB" sz="2000" b="1" dirty="0">
                <a:solidFill>
                  <a:srgbClr val="00797B"/>
                </a:solidFill>
              </a:rPr>
              <a:t>All teachers </a:t>
            </a:r>
            <a:r>
              <a:rPr lang="en-GB" sz="2000" dirty="0"/>
              <a:t>should link curriculum learning with careers. Subject teachers should highlight the </a:t>
            </a:r>
            <a:r>
              <a:rPr lang="en-GB" sz="2000" b="1" dirty="0">
                <a:solidFill>
                  <a:srgbClr val="00797B"/>
                </a:solidFill>
              </a:rPr>
              <a:t>progression routes </a:t>
            </a:r>
            <a:r>
              <a:rPr lang="en-GB" sz="2000" dirty="0"/>
              <a:t>for their subject and the relevance of the </a:t>
            </a:r>
            <a:r>
              <a:rPr lang="en-GB" sz="2000" b="1" dirty="0">
                <a:solidFill>
                  <a:srgbClr val="00797B"/>
                </a:solidFill>
              </a:rPr>
              <a:t>knowledge and skills </a:t>
            </a:r>
            <a:r>
              <a:rPr lang="en-GB" sz="2000" dirty="0"/>
              <a:t>developed in their subject for </a:t>
            </a:r>
            <a:r>
              <a:rPr lang="en-GB" sz="2000" dirty="0">
                <a:solidFill>
                  <a:srgbClr val="00797B"/>
                </a:solidFill>
              </a:rPr>
              <a:t>a </a:t>
            </a:r>
            <a:r>
              <a:rPr lang="en-GB" sz="2000" b="1" dirty="0">
                <a:solidFill>
                  <a:srgbClr val="00797B"/>
                </a:solidFill>
              </a:rPr>
              <a:t>wide range</a:t>
            </a:r>
            <a:r>
              <a:rPr lang="en-GB" sz="2000" dirty="0">
                <a:solidFill>
                  <a:srgbClr val="00797B"/>
                </a:solidFill>
              </a:rPr>
              <a:t> </a:t>
            </a:r>
            <a:r>
              <a:rPr lang="en-GB" sz="2000" dirty="0"/>
              <a:t>of career pathways.</a:t>
            </a:r>
            <a:endParaRPr lang="en-US" sz="2000" dirty="0"/>
          </a:p>
          <a:p>
            <a:pPr>
              <a:lnSpc>
                <a:spcPct val="100000"/>
              </a:lnSpc>
            </a:pPr>
            <a:r>
              <a:rPr lang="en-GB" sz="2000" dirty="0"/>
              <a:t>Every </a:t>
            </a:r>
            <a:r>
              <a:rPr lang="en-GB" sz="2000" b="1" dirty="0">
                <a:solidFill>
                  <a:srgbClr val="00797B"/>
                </a:solidFill>
              </a:rPr>
              <a:t>year</a:t>
            </a:r>
            <a:r>
              <a:rPr lang="en-GB" sz="2000" dirty="0"/>
              <a:t>, in every </a:t>
            </a:r>
            <a:r>
              <a:rPr lang="en-GB" sz="2000" b="1" dirty="0">
                <a:solidFill>
                  <a:srgbClr val="00797B"/>
                </a:solidFill>
              </a:rPr>
              <a:t>subject</a:t>
            </a:r>
            <a:r>
              <a:rPr lang="en-GB" sz="2000" dirty="0"/>
              <a:t>, every </a:t>
            </a:r>
            <a:r>
              <a:rPr lang="en-GB" sz="2000" b="1" dirty="0">
                <a:solidFill>
                  <a:srgbClr val="00797B"/>
                </a:solidFill>
              </a:rPr>
              <a:t>pupil</a:t>
            </a:r>
            <a:r>
              <a:rPr lang="en-GB" sz="2000" dirty="0"/>
              <a:t> should have </a:t>
            </a:r>
            <a:r>
              <a:rPr lang="en-GB" sz="2000" b="1" dirty="0">
                <a:solidFill>
                  <a:srgbClr val="00797B"/>
                </a:solidFill>
              </a:rPr>
              <a:t>opportunities</a:t>
            </a:r>
            <a:r>
              <a:rPr lang="en-GB" sz="2000" dirty="0"/>
              <a:t> to learn how the </a:t>
            </a:r>
            <a:r>
              <a:rPr lang="en-GB" sz="2000" b="1" dirty="0">
                <a:solidFill>
                  <a:srgbClr val="00797B"/>
                </a:solidFill>
              </a:rPr>
              <a:t>knowledge</a:t>
            </a:r>
            <a:r>
              <a:rPr lang="en-GB" sz="2000" dirty="0"/>
              <a:t> and </a:t>
            </a:r>
            <a:r>
              <a:rPr lang="en-GB" sz="2000" b="1" dirty="0">
                <a:solidFill>
                  <a:srgbClr val="00797B"/>
                </a:solidFill>
              </a:rPr>
              <a:t>skills</a:t>
            </a:r>
            <a:r>
              <a:rPr lang="en-GB" sz="2000" dirty="0"/>
              <a:t> developed in that subject helps </a:t>
            </a:r>
            <a:r>
              <a:rPr lang="en-GB" sz="2000" b="1" dirty="0">
                <a:solidFill>
                  <a:srgbClr val="00797B"/>
                </a:solidFill>
              </a:rPr>
              <a:t>gain entry </a:t>
            </a:r>
            <a:r>
              <a:rPr lang="en-GB" sz="2000" dirty="0"/>
              <a:t>to, and be more </a:t>
            </a:r>
            <a:r>
              <a:rPr lang="en-GB" sz="2000" b="1" dirty="0">
                <a:solidFill>
                  <a:srgbClr val="00797B"/>
                </a:solidFill>
              </a:rPr>
              <a:t>effective workers </a:t>
            </a:r>
            <a:r>
              <a:rPr lang="en-GB" sz="2000" dirty="0"/>
              <a:t>within, a wide range of careers.</a:t>
            </a:r>
          </a:p>
          <a:p>
            <a:r>
              <a:rPr lang="en-GB" sz="2000" dirty="0"/>
              <a:t>Careers should form part of the school’s ongoing </a:t>
            </a:r>
            <a:r>
              <a:rPr lang="en-GB" sz="2000" b="1" dirty="0">
                <a:solidFill>
                  <a:srgbClr val="00797B"/>
                </a:solidFill>
              </a:rPr>
              <a:t>staff development programme </a:t>
            </a:r>
            <a:r>
              <a:rPr lang="en-GB" sz="2000" dirty="0"/>
              <a:t>for teachers and all staff who support pupils.</a:t>
            </a:r>
          </a:p>
          <a:p>
            <a:r>
              <a:rPr lang="en-GB" sz="2000" dirty="0"/>
              <a:t>Every </a:t>
            </a:r>
            <a:r>
              <a:rPr lang="en-GB" sz="2000" b="1" dirty="0">
                <a:solidFill>
                  <a:srgbClr val="00797B"/>
                </a:solidFill>
              </a:rPr>
              <a:t>year</a:t>
            </a:r>
            <a:r>
              <a:rPr lang="en-GB" sz="2000" dirty="0"/>
              <a:t>, from the age of 11, pupils should participate </a:t>
            </a:r>
            <a:r>
              <a:rPr lang="en-GB" sz="2000" b="1" dirty="0">
                <a:solidFill>
                  <a:srgbClr val="00797B"/>
                </a:solidFill>
              </a:rPr>
              <a:t>in at least one meaningful encounter </a:t>
            </a:r>
            <a:r>
              <a:rPr lang="en-GB" sz="2000" dirty="0"/>
              <a:t>with an </a:t>
            </a:r>
            <a:r>
              <a:rPr lang="en-GB" sz="2000" b="1" dirty="0">
                <a:solidFill>
                  <a:srgbClr val="00797B"/>
                </a:solidFill>
              </a:rPr>
              <a:t>employer</a:t>
            </a:r>
            <a:r>
              <a:rPr lang="en-GB" sz="2000" dirty="0"/>
              <a:t>.</a:t>
            </a:r>
            <a:endParaRPr lang="en-US" sz="2000" dirty="0"/>
          </a:p>
          <a:p>
            <a:r>
              <a:rPr lang="en-GB" sz="2000" dirty="0"/>
              <a:t>By the age of </a:t>
            </a:r>
            <a:r>
              <a:rPr lang="en-GB" sz="2000" b="1" dirty="0">
                <a:solidFill>
                  <a:srgbClr val="00797B"/>
                </a:solidFill>
              </a:rPr>
              <a:t>16</a:t>
            </a:r>
            <a:r>
              <a:rPr lang="en-GB" sz="2000" dirty="0"/>
              <a:t>, every pupil should have had </a:t>
            </a:r>
            <a:r>
              <a:rPr lang="en-GB" sz="2000" b="1" dirty="0">
                <a:solidFill>
                  <a:srgbClr val="00797B"/>
                </a:solidFill>
              </a:rPr>
              <a:t>at least one meaningful experience of a workplace</a:t>
            </a:r>
            <a:r>
              <a:rPr lang="en-GB" sz="2000" dirty="0"/>
              <a:t>.</a:t>
            </a:r>
          </a:p>
          <a:p>
            <a:r>
              <a:rPr lang="en-GB" sz="2000" dirty="0"/>
              <a:t>By the age of </a:t>
            </a:r>
            <a:r>
              <a:rPr lang="en-GB" sz="2000" b="1" dirty="0">
                <a:solidFill>
                  <a:srgbClr val="00797B"/>
                </a:solidFill>
              </a:rPr>
              <a:t>16</a:t>
            </a:r>
            <a:r>
              <a:rPr lang="en-GB" sz="2000" b="1" dirty="0"/>
              <a:t>,</a:t>
            </a:r>
            <a:r>
              <a:rPr lang="en-GB" sz="2000" dirty="0"/>
              <a:t> every pupil should have had </a:t>
            </a:r>
            <a:r>
              <a:rPr lang="en-GB" sz="2000" b="1" dirty="0">
                <a:solidFill>
                  <a:srgbClr val="00797B"/>
                </a:solidFill>
              </a:rPr>
              <a:t>meaningful encounters </a:t>
            </a:r>
            <a:r>
              <a:rPr lang="en-GB" sz="2000" dirty="0"/>
              <a:t>with providers of the full range of learning opportunities, including </a:t>
            </a:r>
            <a:r>
              <a:rPr lang="en-GB" sz="2000" b="1" dirty="0">
                <a:solidFill>
                  <a:srgbClr val="00797B"/>
                </a:solidFill>
              </a:rPr>
              <a:t>sixth forms, colleges, universities and training providers.</a:t>
            </a:r>
          </a:p>
        </p:txBody>
      </p:sp>
    </p:spTree>
    <p:extLst>
      <p:ext uri="{BB962C8B-B14F-4D97-AF65-F5344CB8AC3E}">
        <p14:creationId xmlns:p14="http://schemas.microsoft.com/office/powerpoint/2010/main" val="8916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E7A6-2943-0302-F9BF-268FB1C7F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3685B6-6699-7CE3-505B-0FB3ECCC96F1}"/>
              </a:ext>
            </a:extLst>
          </p:cNvPr>
          <p:cNvSpPr>
            <a:spLocks noGrp="1"/>
          </p:cNvSpPr>
          <p:nvPr>
            <p:ph type="title"/>
          </p:nvPr>
        </p:nvSpPr>
        <p:spPr/>
        <p:txBody>
          <a:bodyPr/>
          <a:lstStyle/>
          <a:p>
            <a:r>
              <a:rPr lang="en-GB" dirty="0"/>
              <a:t>A Culture of Careers:</a:t>
            </a:r>
            <a:br>
              <a:rPr lang="en-GB" dirty="0"/>
            </a:br>
            <a:r>
              <a:rPr lang="en-GB" i="1" dirty="0"/>
              <a:t>Careers in the Curriculum</a:t>
            </a:r>
            <a:endParaRPr lang="en-GB" dirty="0"/>
          </a:p>
        </p:txBody>
      </p:sp>
      <p:pic>
        <p:nvPicPr>
          <p:cNvPr id="5" name="Content Placeholder 5">
            <a:extLst>
              <a:ext uri="{FF2B5EF4-FFF2-40B4-BE49-F238E27FC236}">
                <a16:creationId xmlns:a16="http://schemas.microsoft.com/office/drawing/2014/main" id="{0954BE06-8E9F-8231-8884-272F1E401406}"/>
              </a:ext>
            </a:extLst>
          </p:cNvPr>
          <p:cNvPicPr>
            <a:picLocks noChangeAspect="1"/>
          </p:cNvPicPr>
          <p:nvPr/>
        </p:nvPicPr>
        <p:blipFill>
          <a:blip r:embed="rId2"/>
          <a:stretch>
            <a:fillRect/>
          </a:stretch>
        </p:blipFill>
        <p:spPr>
          <a:xfrm>
            <a:off x="648077" y="1690688"/>
            <a:ext cx="11543923" cy="4945103"/>
          </a:xfrm>
          <a:prstGeom prst="rect">
            <a:avLst/>
          </a:prstGeom>
        </p:spPr>
      </p:pic>
    </p:spTree>
    <p:extLst>
      <p:ext uri="{BB962C8B-B14F-4D97-AF65-F5344CB8AC3E}">
        <p14:creationId xmlns:p14="http://schemas.microsoft.com/office/powerpoint/2010/main" val="38571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2ABE1-7BDB-897C-88BD-E191D42F2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4F536-2B24-D2DA-5AA8-7B596F26C3D6}"/>
              </a:ext>
            </a:extLst>
          </p:cNvPr>
          <p:cNvSpPr>
            <a:spLocks noGrp="1"/>
          </p:cNvSpPr>
          <p:nvPr>
            <p:ph type="title"/>
          </p:nvPr>
        </p:nvSpPr>
        <p:spPr>
          <a:xfrm>
            <a:off x="838200" y="365125"/>
            <a:ext cx="10515600" cy="1325563"/>
          </a:xfrm>
        </p:spPr>
        <p:txBody>
          <a:bodyPr/>
          <a:lstStyle/>
          <a:p>
            <a:r>
              <a:rPr lang="en-GB" dirty="0"/>
              <a:t>A Culture of Careers:</a:t>
            </a:r>
            <a:br>
              <a:rPr lang="en-GB" dirty="0"/>
            </a:br>
            <a:r>
              <a:rPr lang="en-GB" i="1" dirty="0"/>
              <a:t>Careers in the Curriculum</a:t>
            </a:r>
          </a:p>
        </p:txBody>
      </p:sp>
      <p:sp>
        <p:nvSpPr>
          <p:cNvPr id="3" name="Content Placeholder 2">
            <a:extLst>
              <a:ext uri="{FF2B5EF4-FFF2-40B4-BE49-F238E27FC236}">
                <a16:creationId xmlns:a16="http://schemas.microsoft.com/office/drawing/2014/main" id="{0FBC58EF-8546-52A9-E5AA-CDEA23336C5C}"/>
              </a:ext>
            </a:extLst>
          </p:cNvPr>
          <p:cNvSpPr>
            <a:spLocks noGrp="1"/>
          </p:cNvSpPr>
          <p:nvPr>
            <p:ph idx="1"/>
          </p:nvPr>
        </p:nvSpPr>
        <p:spPr>
          <a:xfrm>
            <a:off x="838200" y="2042159"/>
            <a:ext cx="10515600" cy="4134803"/>
          </a:xfrm>
        </p:spPr>
        <p:txBody>
          <a:bodyPr>
            <a:normAutofit/>
          </a:bodyPr>
          <a:lstStyle/>
          <a:p>
            <a:r>
              <a:rPr lang="en-GB" sz="2400" dirty="0"/>
              <a:t>Subject teachers are </a:t>
            </a:r>
            <a:r>
              <a:rPr lang="en-GB" sz="2400" b="1" dirty="0">
                <a:solidFill>
                  <a:srgbClr val="00797B"/>
                </a:solidFill>
              </a:rPr>
              <a:t>highly influential </a:t>
            </a:r>
            <a:r>
              <a:rPr lang="en-GB" sz="2400" dirty="0"/>
              <a:t>– they are the second biggest influences after parents.</a:t>
            </a:r>
          </a:p>
          <a:p>
            <a:r>
              <a:rPr lang="en-GB" sz="2400" dirty="0"/>
              <a:t>Students feel more </a:t>
            </a:r>
            <a:r>
              <a:rPr lang="en-GB" sz="2400" b="1" dirty="0">
                <a:solidFill>
                  <a:srgbClr val="00797B"/>
                </a:solidFill>
              </a:rPr>
              <a:t>engaged</a:t>
            </a:r>
            <a:r>
              <a:rPr lang="en-GB" sz="2400" dirty="0"/>
              <a:t> in their learning when they perceive the </a:t>
            </a:r>
            <a:r>
              <a:rPr lang="en-GB" sz="2400" b="1" dirty="0">
                <a:solidFill>
                  <a:srgbClr val="00797B"/>
                </a:solidFill>
              </a:rPr>
              <a:t>relevance</a:t>
            </a:r>
            <a:r>
              <a:rPr lang="en-GB" sz="2400" dirty="0"/>
              <a:t> of what they are studying to their </a:t>
            </a:r>
            <a:r>
              <a:rPr lang="en-GB" sz="2400" b="1" dirty="0">
                <a:solidFill>
                  <a:srgbClr val="00797B"/>
                </a:solidFill>
              </a:rPr>
              <a:t>own lives.</a:t>
            </a:r>
          </a:p>
          <a:p>
            <a:r>
              <a:rPr lang="en-GB" sz="2400" dirty="0"/>
              <a:t>Strong essential skills such as </a:t>
            </a:r>
            <a:r>
              <a:rPr lang="en-GB" sz="2400" b="1" dirty="0">
                <a:solidFill>
                  <a:srgbClr val="00797B"/>
                </a:solidFill>
              </a:rPr>
              <a:t>speaking</a:t>
            </a:r>
            <a:r>
              <a:rPr lang="en-GB" sz="2400" dirty="0">
                <a:solidFill>
                  <a:srgbClr val="00797B"/>
                </a:solidFill>
              </a:rPr>
              <a:t>,</a:t>
            </a:r>
            <a:r>
              <a:rPr lang="en-GB" sz="2400" dirty="0"/>
              <a:t> </a:t>
            </a:r>
            <a:r>
              <a:rPr lang="en-GB" sz="2400" b="1" dirty="0">
                <a:solidFill>
                  <a:srgbClr val="00797B"/>
                </a:solidFill>
              </a:rPr>
              <a:t>listening</a:t>
            </a:r>
            <a:r>
              <a:rPr lang="en-GB" sz="2400" dirty="0">
                <a:solidFill>
                  <a:srgbClr val="00797B"/>
                </a:solidFill>
              </a:rPr>
              <a:t> </a:t>
            </a:r>
            <a:r>
              <a:rPr lang="en-GB" sz="2400" dirty="0"/>
              <a:t>and staying </a:t>
            </a:r>
            <a:r>
              <a:rPr lang="en-GB" sz="2400" b="1" dirty="0">
                <a:solidFill>
                  <a:srgbClr val="00797B"/>
                </a:solidFill>
              </a:rPr>
              <a:t>positive</a:t>
            </a:r>
            <a:r>
              <a:rPr lang="en-GB" sz="2400" dirty="0"/>
              <a:t> can positively influence young people’s </a:t>
            </a:r>
            <a:r>
              <a:rPr lang="en-GB" sz="2400" b="1" dirty="0">
                <a:solidFill>
                  <a:srgbClr val="00797B"/>
                </a:solidFill>
              </a:rPr>
              <a:t>employment prospects</a:t>
            </a:r>
            <a:r>
              <a:rPr lang="en-GB" sz="2400" b="1" dirty="0"/>
              <a:t> .</a:t>
            </a:r>
          </a:p>
          <a:p>
            <a:r>
              <a:rPr lang="en-GB" sz="2400" dirty="0"/>
              <a:t>Teachers highlighting the </a:t>
            </a:r>
            <a:r>
              <a:rPr lang="en-GB" sz="2400" b="1" dirty="0">
                <a:solidFill>
                  <a:srgbClr val="00797B"/>
                </a:solidFill>
              </a:rPr>
              <a:t>relevance of their subject</a:t>
            </a:r>
            <a:r>
              <a:rPr lang="en-GB" sz="2400" b="1" dirty="0"/>
              <a:t> </a:t>
            </a:r>
            <a:r>
              <a:rPr lang="en-GB" sz="2400" dirty="0"/>
              <a:t>to future careers and opportunities creates </a:t>
            </a:r>
            <a:r>
              <a:rPr lang="en-GB" sz="2400" b="1" dirty="0">
                <a:solidFill>
                  <a:srgbClr val="00797B"/>
                </a:solidFill>
              </a:rPr>
              <a:t>social capital</a:t>
            </a:r>
            <a:r>
              <a:rPr lang="en-GB" sz="2400" b="1" dirty="0"/>
              <a:t> </a:t>
            </a:r>
            <a:r>
              <a:rPr lang="en-GB" sz="2400" dirty="0"/>
              <a:t>for young people.</a:t>
            </a:r>
          </a:p>
          <a:p>
            <a:r>
              <a:rPr lang="en-GB" sz="2400" dirty="0"/>
              <a:t>Students become more </a:t>
            </a:r>
            <a:r>
              <a:rPr lang="en-GB" sz="2400" b="1" dirty="0">
                <a:solidFill>
                  <a:srgbClr val="00797B"/>
                </a:solidFill>
              </a:rPr>
              <a:t>aspirational</a:t>
            </a:r>
            <a:r>
              <a:rPr lang="en-GB" sz="2400" dirty="0"/>
              <a:t>, understanding that </a:t>
            </a:r>
            <a:r>
              <a:rPr lang="en-GB" sz="2400" b="1" dirty="0">
                <a:solidFill>
                  <a:srgbClr val="00797B"/>
                </a:solidFill>
              </a:rPr>
              <a:t>perceived</a:t>
            </a:r>
            <a:r>
              <a:rPr lang="en-GB" sz="2400" dirty="0"/>
              <a:t> barriers can be overcome and that there are </a:t>
            </a:r>
            <a:r>
              <a:rPr lang="en-GB" sz="2400" b="1" dirty="0">
                <a:solidFill>
                  <a:srgbClr val="00797B"/>
                </a:solidFill>
              </a:rPr>
              <a:t>various</a:t>
            </a:r>
            <a:r>
              <a:rPr lang="en-GB" sz="2400" dirty="0"/>
              <a:t> pathways to success.</a:t>
            </a:r>
          </a:p>
        </p:txBody>
      </p:sp>
    </p:spTree>
    <p:extLst>
      <p:ext uri="{BB962C8B-B14F-4D97-AF65-F5344CB8AC3E}">
        <p14:creationId xmlns:p14="http://schemas.microsoft.com/office/powerpoint/2010/main" val="70921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8837B-C987-7515-21D4-0A31F1DF75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EB54E-9632-7821-7A5F-CE31B5485605}"/>
              </a:ext>
            </a:extLst>
          </p:cNvPr>
          <p:cNvSpPr>
            <a:spLocks noGrp="1"/>
          </p:cNvSpPr>
          <p:nvPr>
            <p:ph type="title"/>
          </p:nvPr>
        </p:nvSpPr>
        <p:spPr/>
        <p:txBody>
          <a:bodyPr/>
          <a:lstStyle/>
          <a:p>
            <a:r>
              <a:rPr lang="en-GB"/>
              <a:t>A Culture of Careers:</a:t>
            </a:r>
            <a:br>
              <a:rPr lang="en-GB"/>
            </a:br>
            <a:r>
              <a:rPr lang="en-GB" i="1"/>
              <a:t>Curriculum Planning</a:t>
            </a:r>
            <a:endParaRPr lang="en-GB" i="1" dirty="0"/>
          </a:p>
        </p:txBody>
      </p:sp>
      <p:sp>
        <p:nvSpPr>
          <p:cNvPr id="3" name="Content Placeholder 2">
            <a:extLst>
              <a:ext uri="{FF2B5EF4-FFF2-40B4-BE49-F238E27FC236}">
                <a16:creationId xmlns:a16="http://schemas.microsoft.com/office/drawing/2014/main" id="{69C201AF-74B9-7CAB-CFC9-F8BE393732B9}"/>
              </a:ext>
            </a:extLst>
          </p:cNvPr>
          <p:cNvSpPr>
            <a:spLocks noGrp="1"/>
          </p:cNvSpPr>
          <p:nvPr>
            <p:ph sz="half" idx="1"/>
          </p:nvPr>
        </p:nvSpPr>
        <p:spPr/>
        <p:txBody>
          <a:bodyPr>
            <a:noAutofit/>
          </a:bodyPr>
          <a:lstStyle/>
          <a:p>
            <a:pPr marL="0" indent="0">
              <a:buNone/>
            </a:pPr>
            <a:r>
              <a:rPr lang="en-GB" sz="2400" b="1" dirty="0">
                <a:solidFill>
                  <a:srgbClr val="00797B"/>
                </a:solidFill>
              </a:rPr>
              <a:t>Every Department will:</a:t>
            </a:r>
          </a:p>
          <a:p>
            <a:pPr marL="457200" lvl="1" indent="0">
              <a:buNone/>
            </a:pPr>
            <a:r>
              <a:rPr lang="en-GB" dirty="0"/>
              <a:t>✓ Identify careers links within each year group's curriculum.</a:t>
            </a:r>
          </a:p>
          <a:p>
            <a:pPr marL="457200" lvl="1" indent="0">
              <a:buNone/>
            </a:pPr>
            <a:r>
              <a:rPr lang="en-GB" dirty="0"/>
              <a:t>✓ Map curriculum content to relevant sectors and occupations.</a:t>
            </a:r>
          </a:p>
          <a:p>
            <a:pPr marL="457200" lvl="1" indent="0">
              <a:buNone/>
            </a:pPr>
            <a:r>
              <a:rPr lang="en-GB" dirty="0"/>
              <a:t>✓ Signpost progression routes related to the subject.</a:t>
            </a:r>
          </a:p>
          <a:p>
            <a:pPr marL="457200" lvl="1" indent="0">
              <a:buNone/>
            </a:pPr>
            <a:r>
              <a:rPr lang="en-GB" dirty="0"/>
              <a:t>✓ Include at least one planned careers-focused “meaningful encounter” for each Key Stage across the academic year.</a:t>
            </a:r>
          </a:p>
        </p:txBody>
      </p:sp>
      <p:sp>
        <p:nvSpPr>
          <p:cNvPr id="7" name="Content Placeholder 6">
            <a:extLst>
              <a:ext uri="{FF2B5EF4-FFF2-40B4-BE49-F238E27FC236}">
                <a16:creationId xmlns:a16="http://schemas.microsoft.com/office/drawing/2014/main" id="{2AA360DB-8097-2D55-9361-1EC48E89AF64}"/>
              </a:ext>
            </a:extLst>
          </p:cNvPr>
          <p:cNvSpPr>
            <a:spLocks noGrp="1"/>
          </p:cNvSpPr>
          <p:nvPr>
            <p:ph sz="half" idx="2"/>
          </p:nvPr>
        </p:nvSpPr>
        <p:spPr/>
        <p:txBody>
          <a:bodyPr>
            <a:normAutofit/>
          </a:bodyPr>
          <a:lstStyle/>
          <a:p>
            <a:pPr marL="0" indent="0">
              <a:buNone/>
            </a:pPr>
            <a:r>
              <a:rPr lang="en-GB" sz="2400" b="1" dirty="0">
                <a:solidFill>
                  <a:srgbClr val="00797B"/>
                </a:solidFill>
              </a:rPr>
              <a:t>Every Teacher will:</a:t>
            </a:r>
          </a:p>
          <a:p>
            <a:pPr marL="457200" lvl="1" indent="0">
              <a:buNone/>
            </a:pPr>
            <a:r>
              <a:rPr lang="en-GB" dirty="0"/>
              <a:t>✓ Explain why learning matters beyond examinations.</a:t>
            </a:r>
          </a:p>
          <a:p>
            <a:pPr marL="457200" lvl="1" indent="0">
              <a:buNone/>
            </a:pPr>
            <a:r>
              <a:rPr lang="en-GB" dirty="0"/>
              <a:t>✓ Reference at least one example of a progression route when introducing new topics where appropriate.</a:t>
            </a:r>
          </a:p>
          <a:p>
            <a:pPr marL="457200" lvl="1" indent="0">
              <a:buNone/>
            </a:pPr>
            <a:r>
              <a:rPr lang="en-GB" dirty="0"/>
              <a:t>✓ Highlight transferable skills being developed during lessons.</a:t>
            </a:r>
          </a:p>
          <a:p>
            <a:pPr marL="457200" lvl="1" indent="0">
              <a:buNone/>
            </a:pPr>
            <a:r>
              <a:rPr lang="en-GB" dirty="0"/>
              <a:t>✓ Using LMI to link knowledge, skills and attributes to the needs of the workforce.</a:t>
            </a:r>
          </a:p>
        </p:txBody>
      </p:sp>
    </p:spTree>
    <p:extLst>
      <p:ext uri="{BB962C8B-B14F-4D97-AF65-F5344CB8AC3E}">
        <p14:creationId xmlns:p14="http://schemas.microsoft.com/office/powerpoint/2010/main" val="3261032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additive="base">
                                        <p:cTn id="3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anim calcmode="lin" valueType="num">
                                      <p:cBhvr additive="base">
                                        <p:cTn id="3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 calcmode="lin" valueType="num">
                                      <p:cBhvr additive="base">
                                        <p:cTn id="4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7">
                                            <p:txEl>
                                              <p:pRg st="3" end="3"/>
                                            </p:txEl>
                                          </p:spTgt>
                                        </p:tgtEl>
                                        <p:attrNameLst>
                                          <p:attrName>style.visibility</p:attrName>
                                        </p:attrNameLst>
                                      </p:cBhvr>
                                      <p:to>
                                        <p:strVal val="visible"/>
                                      </p:to>
                                    </p:set>
                                    <p:anim calcmode="lin" valueType="num">
                                      <p:cBhvr additive="base">
                                        <p:cTn id="5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7">
                                            <p:txEl>
                                              <p:pRg st="4" end="4"/>
                                            </p:txEl>
                                          </p:spTgt>
                                        </p:tgtEl>
                                        <p:attrNameLst>
                                          <p:attrName>style.visibility</p:attrName>
                                        </p:attrNameLst>
                                      </p:cBhvr>
                                      <p:to>
                                        <p:strVal val="visible"/>
                                      </p:to>
                                    </p:set>
                                    <p:anim calcmode="lin" valueType="num">
                                      <p:cBhvr additive="base">
                                        <p:cTn id="5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EED0D-E69E-B78E-A3A1-7361EFD23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0C3FFA-623B-663E-FADC-2B7B9C8AC349}"/>
              </a:ext>
            </a:extLst>
          </p:cNvPr>
          <p:cNvSpPr>
            <a:spLocks noGrp="1"/>
          </p:cNvSpPr>
          <p:nvPr>
            <p:ph type="title"/>
          </p:nvPr>
        </p:nvSpPr>
        <p:spPr/>
        <p:txBody>
          <a:bodyPr/>
          <a:lstStyle/>
          <a:p>
            <a:r>
              <a:rPr lang="en-GB" dirty="0"/>
              <a:t>A Culture of Careers:</a:t>
            </a:r>
            <a:br>
              <a:rPr lang="en-GB" dirty="0"/>
            </a:br>
            <a:r>
              <a:rPr lang="en-GB" i="1" dirty="0"/>
              <a:t>Curriculum Planning</a:t>
            </a:r>
          </a:p>
        </p:txBody>
      </p:sp>
      <p:sp>
        <p:nvSpPr>
          <p:cNvPr id="9" name="Content Placeholder 8">
            <a:extLst>
              <a:ext uri="{FF2B5EF4-FFF2-40B4-BE49-F238E27FC236}">
                <a16:creationId xmlns:a16="http://schemas.microsoft.com/office/drawing/2014/main" id="{34E0D490-9C07-62D1-B7E0-3EE01DD94BE2}"/>
              </a:ext>
            </a:extLst>
          </p:cNvPr>
          <p:cNvSpPr>
            <a:spLocks noGrp="1"/>
          </p:cNvSpPr>
          <p:nvPr>
            <p:ph idx="1"/>
          </p:nvPr>
        </p:nvSpPr>
        <p:spPr>
          <a:xfrm>
            <a:off x="891540" y="2084704"/>
            <a:ext cx="10977880" cy="4351338"/>
          </a:xfrm>
        </p:spPr>
        <p:txBody>
          <a:bodyPr>
            <a:noAutofit/>
          </a:bodyPr>
          <a:lstStyle/>
          <a:p>
            <a:pPr marL="0" indent="0">
              <a:buNone/>
            </a:pPr>
            <a:r>
              <a:rPr lang="en-US" sz="1800" b="1" dirty="0">
                <a:solidFill>
                  <a:sysClr val="windowText" lastClr="000000"/>
                </a:solidFill>
              </a:rPr>
              <a:t>What this could look like:</a:t>
            </a:r>
          </a:p>
          <a:p>
            <a:r>
              <a:rPr lang="en-US" sz="1800" dirty="0">
                <a:solidFill>
                  <a:sysClr val="windowText" lastClr="000000"/>
                </a:solidFill>
              </a:rPr>
              <a:t>All teachers should aim to have </a:t>
            </a:r>
            <a:r>
              <a:rPr lang="en-US" sz="1800" b="1" dirty="0">
                <a:solidFill>
                  <a:srgbClr val="00797B"/>
                </a:solidFill>
              </a:rPr>
              <a:t>at least one speaker </a:t>
            </a:r>
            <a:r>
              <a:rPr lang="en-US" sz="1800" dirty="0">
                <a:solidFill>
                  <a:sysClr val="windowText" lastClr="000000"/>
                </a:solidFill>
              </a:rPr>
              <a:t>each year to deliver an aspect of curriculum (students find different speakers more interesting than all being delivered by one teacher). </a:t>
            </a:r>
          </a:p>
          <a:p>
            <a:r>
              <a:rPr lang="en-US" sz="1800" dirty="0">
                <a:solidFill>
                  <a:sysClr val="windowText" lastClr="000000"/>
                </a:solidFill>
              </a:rPr>
              <a:t>Ask employers to run an </a:t>
            </a:r>
            <a:r>
              <a:rPr lang="en-US" sz="1800" b="1" dirty="0">
                <a:solidFill>
                  <a:srgbClr val="00797B"/>
                </a:solidFill>
              </a:rPr>
              <a:t>after school or lunchtime club </a:t>
            </a:r>
            <a:r>
              <a:rPr lang="en-US" sz="1800" dirty="0">
                <a:solidFill>
                  <a:sysClr val="windowText" lastClr="000000"/>
                </a:solidFill>
              </a:rPr>
              <a:t>for a term, in their area of expertise. </a:t>
            </a:r>
          </a:p>
          <a:p>
            <a:r>
              <a:rPr lang="en-US" sz="1800" dirty="0">
                <a:solidFill>
                  <a:sysClr val="windowText" lastClr="000000"/>
                </a:solidFill>
              </a:rPr>
              <a:t>Invite a </a:t>
            </a:r>
            <a:r>
              <a:rPr lang="en-US" sz="1800" b="1" dirty="0">
                <a:solidFill>
                  <a:srgbClr val="00797B"/>
                </a:solidFill>
              </a:rPr>
              <a:t>former student </a:t>
            </a:r>
            <a:r>
              <a:rPr lang="en-US" sz="1800" dirty="0">
                <a:solidFill>
                  <a:sysClr val="windowText" lastClr="000000"/>
                </a:solidFill>
              </a:rPr>
              <a:t>to talk to the class about studying or working in your subject. </a:t>
            </a:r>
          </a:p>
          <a:p>
            <a:r>
              <a:rPr lang="en-US" sz="1800" dirty="0">
                <a:solidFill>
                  <a:sysClr val="windowText" lastClr="000000"/>
                </a:solidFill>
              </a:rPr>
              <a:t>Put up a </a:t>
            </a:r>
            <a:r>
              <a:rPr lang="en-US" sz="1800" b="1" dirty="0">
                <a:solidFill>
                  <a:srgbClr val="00797B"/>
                </a:solidFill>
              </a:rPr>
              <a:t>slide before lessons explaining types of workplace</a:t>
            </a:r>
            <a:r>
              <a:rPr lang="en-US" sz="1800" b="1" dirty="0">
                <a:solidFill>
                  <a:sysClr val="windowText" lastClr="000000"/>
                </a:solidFill>
              </a:rPr>
              <a:t> </a:t>
            </a:r>
            <a:r>
              <a:rPr lang="en-US" sz="1800" dirty="0">
                <a:solidFill>
                  <a:sysClr val="windowText" lastClr="000000"/>
                </a:solidFill>
              </a:rPr>
              <a:t>where you would use what is being taught in that lesson. </a:t>
            </a:r>
          </a:p>
          <a:p>
            <a:r>
              <a:rPr lang="en-US" sz="1800" dirty="0">
                <a:solidFill>
                  <a:sysClr val="windowText" lastClr="000000"/>
                </a:solidFill>
              </a:rPr>
              <a:t>Have a </a:t>
            </a:r>
            <a:r>
              <a:rPr lang="en-US" sz="1800" b="1" dirty="0">
                <a:solidFill>
                  <a:srgbClr val="00797B"/>
                </a:solidFill>
              </a:rPr>
              <a:t>school careers icon</a:t>
            </a:r>
            <a:r>
              <a:rPr lang="en-US" sz="1800" dirty="0">
                <a:solidFill>
                  <a:sysClr val="windowText" lastClr="000000"/>
                </a:solidFill>
              </a:rPr>
              <a:t>. Add to lesson slides to mention the careers aspect, the topic being covered relates to. </a:t>
            </a:r>
          </a:p>
          <a:p>
            <a:r>
              <a:rPr lang="en-US" sz="1800" dirty="0">
                <a:solidFill>
                  <a:sysClr val="windowText" lastClr="000000"/>
                </a:solidFill>
              </a:rPr>
              <a:t>Link a </a:t>
            </a:r>
            <a:r>
              <a:rPr lang="en-US" sz="1800" b="1" dirty="0">
                <a:solidFill>
                  <a:srgbClr val="00797B"/>
                </a:solidFill>
              </a:rPr>
              <a:t>project to careers</a:t>
            </a:r>
            <a:r>
              <a:rPr lang="en-US" sz="1800" dirty="0">
                <a:solidFill>
                  <a:sysClr val="windowText" lastClr="000000"/>
                </a:solidFill>
              </a:rPr>
              <a:t>, </a:t>
            </a:r>
            <a:r>
              <a:rPr lang="en-US" sz="1800" dirty="0" err="1">
                <a:solidFill>
                  <a:sysClr val="windowText" lastClr="000000"/>
                </a:solidFill>
              </a:rPr>
              <a:t>eg</a:t>
            </a:r>
            <a:r>
              <a:rPr lang="en-US" sz="1800" dirty="0">
                <a:solidFill>
                  <a:sysClr val="windowText" lastClr="000000"/>
                </a:solidFill>
              </a:rPr>
              <a:t>: Y10 students can write about their work experience week during an English or MFL lesson. </a:t>
            </a:r>
          </a:p>
          <a:p>
            <a:r>
              <a:rPr lang="en-US" sz="1800" dirty="0">
                <a:solidFill>
                  <a:sysClr val="windowText" lastClr="000000"/>
                </a:solidFill>
              </a:rPr>
              <a:t>Play videos about people doing related jobs. Get Career Confident, Culture Shift &amp; BBC Bitesize Careers.</a:t>
            </a:r>
          </a:p>
          <a:p>
            <a:r>
              <a:rPr lang="en-US" sz="1800" dirty="0">
                <a:solidFill>
                  <a:sysClr val="windowText" lastClr="000000"/>
                </a:solidFill>
              </a:rPr>
              <a:t>Integrate stories of successful or famous people who studied that subject area. </a:t>
            </a:r>
          </a:p>
          <a:p>
            <a:endParaRPr lang="en-US" sz="1800" dirty="0">
              <a:solidFill>
                <a:sysClr val="windowText" lastClr="000000"/>
              </a:solidFill>
            </a:endParaRPr>
          </a:p>
          <a:p>
            <a:endParaRPr lang="en-GB" sz="1800" dirty="0"/>
          </a:p>
        </p:txBody>
      </p:sp>
      <p:sp>
        <p:nvSpPr>
          <p:cNvPr id="6" name="Rectangle: Rounded Corners 5">
            <a:extLst>
              <a:ext uri="{FF2B5EF4-FFF2-40B4-BE49-F238E27FC236}">
                <a16:creationId xmlns:a16="http://schemas.microsoft.com/office/drawing/2014/main" id="{F8B2EB1C-9F58-C3B4-829B-44B28939DD63}"/>
              </a:ext>
            </a:extLst>
          </p:cNvPr>
          <p:cNvSpPr/>
          <p:nvPr/>
        </p:nvSpPr>
        <p:spPr>
          <a:xfrm>
            <a:off x="6309360" y="1126570"/>
            <a:ext cx="4541520" cy="1128236"/>
          </a:xfrm>
          <a:prstGeom prst="roundRect">
            <a:avLst/>
          </a:prstGeom>
          <a:solidFill>
            <a:srgbClr val="007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What is a meaningful encounter?</a:t>
            </a:r>
          </a:p>
          <a:p>
            <a:pPr marL="285750" indent="-285750" algn="ctr">
              <a:buFontTx/>
              <a:buChar char="-"/>
            </a:pPr>
            <a:r>
              <a:rPr lang="en-US" sz="1600">
                <a:solidFill>
                  <a:schemeClr val="bg1"/>
                </a:solidFill>
              </a:rPr>
              <a:t>A clear shared purpose,</a:t>
            </a:r>
          </a:p>
          <a:p>
            <a:pPr marL="285750" indent="-285750" algn="ctr">
              <a:buFontTx/>
              <a:buChar char="-"/>
            </a:pPr>
            <a:r>
              <a:rPr lang="en-US" sz="1600">
                <a:solidFill>
                  <a:schemeClr val="bg1"/>
                </a:solidFill>
              </a:rPr>
              <a:t>Extensive two-way interaction,</a:t>
            </a:r>
          </a:p>
          <a:p>
            <a:pPr marL="285750" indent="-285750" algn="ctr">
              <a:buFontTx/>
              <a:buChar char="-"/>
            </a:pPr>
            <a:r>
              <a:rPr lang="en-US" sz="1600">
                <a:solidFill>
                  <a:schemeClr val="bg1"/>
                </a:solidFill>
              </a:rPr>
              <a:t>Time for reflection following the encounter.</a:t>
            </a:r>
            <a:endParaRPr lang="en-GB" sz="1600">
              <a:solidFill>
                <a:schemeClr val="bg1"/>
              </a:solidFill>
            </a:endParaRPr>
          </a:p>
        </p:txBody>
      </p:sp>
    </p:spTree>
    <p:extLst>
      <p:ext uri="{BB962C8B-B14F-4D97-AF65-F5344CB8AC3E}">
        <p14:creationId xmlns:p14="http://schemas.microsoft.com/office/powerpoint/2010/main" val="133682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 calcmode="lin" valueType="num">
                                      <p:cBhvr additive="base">
                                        <p:cTn id="3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 calcmode="lin" valueType="num">
                                      <p:cBhvr additive="base">
                                        <p:cTn id="43"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 calcmode="lin" valueType="num">
                                      <p:cBhvr additive="base">
                                        <p:cTn id="4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xEl>
                                              <p:pRg st="8" end="8"/>
                                            </p:txEl>
                                          </p:spTgt>
                                        </p:tgtEl>
                                        <p:attrNameLst>
                                          <p:attrName>style.visibility</p:attrName>
                                        </p:attrNameLst>
                                      </p:cBhvr>
                                      <p:to>
                                        <p:strVal val="visible"/>
                                      </p:to>
                                    </p:set>
                                    <p:anim calcmode="lin" valueType="num">
                                      <p:cBhvr additive="base">
                                        <p:cTn id="55"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6FCA6-2C37-C27F-A5EF-91F393E41CBC}"/>
              </a:ext>
            </a:extLst>
          </p:cNvPr>
          <p:cNvSpPr>
            <a:spLocks noGrp="1"/>
          </p:cNvSpPr>
          <p:nvPr>
            <p:ph type="title"/>
          </p:nvPr>
        </p:nvSpPr>
        <p:spPr/>
        <p:txBody>
          <a:bodyPr/>
          <a:lstStyle/>
          <a:p>
            <a:r>
              <a:rPr lang="en-GB" dirty="0"/>
              <a:t>A Culture of Careers:</a:t>
            </a:r>
            <a:br>
              <a:rPr lang="en-GB" dirty="0"/>
            </a:br>
            <a:r>
              <a:rPr lang="en-GB" i="1" dirty="0"/>
              <a:t>A Focus on Skills</a:t>
            </a:r>
            <a:endParaRPr lang="en-GB" dirty="0"/>
          </a:p>
        </p:txBody>
      </p:sp>
      <p:sp>
        <p:nvSpPr>
          <p:cNvPr id="5" name="TextBox 4">
            <a:extLst>
              <a:ext uri="{FF2B5EF4-FFF2-40B4-BE49-F238E27FC236}">
                <a16:creationId xmlns:a16="http://schemas.microsoft.com/office/drawing/2014/main" id="{408DFAA9-A632-3008-45A5-0C76B44795BC}"/>
              </a:ext>
            </a:extLst>
          </p:cNvPr>
          <p:cNvSpPr txBox="1"/>
          <p:nvPr/>
        </p:nvSpPr>
        <p:spPr>
          <a:xfrm>
            <a:off x="838201" y="2274838"/>
            <a:ext cx="10515600" cy="1938992"/>
          </a:xfrm>
          <a:custGeom>
            <a:avLst/>
            <a:gdLst>
              <a:gd name="csX0" fmla="*/ 0 w 10515600"/>
              <a:gd name="csY0" fmla="*/ 0 h 1938992"/>
              <a:gd name="csX1" fmla="*/ 446913 w 10515600"/>
              <a:gd name="csY1" fmla="*/ 0 h 1938992"/>
              <a:gd name="csX2" fmla="*/ 788670 w 10515600"/>
              <a:gd name="csY2" fmla="*/ 0 h 1938992"/>
              <a:gd name="csX3" fmla="*/ 1130427 w 10515600"/>
              <a:gd name="csY3" fmla="*/ 0 h 1938992"/>
              <a:gd name="csX4" fmla="*/ 1577340 w 10515600"/>
              <a:gd name="csY4" fmla="*/ 0 h 1938992"/>
              <a:gd name="csX5" fmla="*/ 2129409 w 10515600"/>
              <a:gd name="csY5" fmla="*/ 0 h 1938992"/>
              <a:gd name="csX6" fmla="*/ 2681478 w 10515600"/>
              <a:gd name="csY6" fmla="*/ 0 h 1938992"/>
              <a:gd name="csX7" fmla="*/ 3128391 w 10515600"/>
              <a:gd name="csY7" fmla="*/ 0 h 1938992"/>
              <a:gd name="csX8" fmla="*/ 3680460 w 10515600"/>
              <a:gd name="csY8" fmla="*/ 0 h 1938992"/>
              <a:gd name="csX9" fmla="*/ 4442841 w 10515600"/>
              <a:gd name="csY9" fmla="*/ 0 h 1938992"/>
              <a:gd name="csX10" fmla="*/ 4994910 w 10515600"/>
              <a:gd name="csY10" fmla="*/ 0 h 1938992"/>
              <a:gd name="csX11" fmla="*/ 5757291 w 10515600"/>
              <a:gd name="csY11" fmla="*/ 0 h 1938992"/>
              <a:gd name="csX12" fmla="*/ 6624828 w 10515600"/>
              <a:gd name="csY12" fmla="*/ 0 h 1938992"/>
              <a:gd name="csX13" fmla="*/ 7071741 w 10515600"/>
              <a:gd name="csY13" fmla="*/ 0 h 1938992"/>
              <a:gd name="csX14" fmla="*/ 7623810 w 10515600"/>
              <a:gd name="csY14" fmla="*/ 0 h 1938992"/>
              <a:gd name="csX15" fmla="*/ 8386191 w 10515600"/>
              <a:gd name="csY15" fmla="*/ 0 h 1938992"/>
              <a:gd name="csX16" fmla="*/ 9253728 w 10515600"/>
              <a:gd name="csY16" fmla="*/ 0 h 1938992"/>
              <a:gd name="csX17" fmla="*/ 9595485 w 10515600"/>
              <a:gd name="csY17" fmla="*/ 0 h 1938992"/>
              <a:gd name="csX18" fmla="*/ 10515600 w 10515600"/>
              <a:gd name="csY18" fmla="*/ 0 h 1938992"/>
              <a:gd name="csX19" fmla="*/ 10515600 w 10515600"/>
              <a:gd name="csY19" fmla="*/ 685111 h 1938992"/>
              <a:gd name="csX20" fmla="*/ 10515600 w 10515600"/>
              <a:gd name="csY20" fmla="*/ 1331441 h 1938992"/>
              <a:gd name="csX21" fmla="*/ 10515600 w 10515600"/>
              <a:gd name="csY21" fmla="*/ 1938992 h 1938992"/>
              <a:gd name="csX22" fmla="*/ 10173843 w 10515600"/>
              <a:gd name="csY22" fmla="*/ 1938992 h 1938992"/>
              <a:gd name="csX23" fmla="*/ 9516618 w 10515600"/>
              <a:gd name="csY23" fmla="*/ 1938992 h 1938992"/>
              <a:gd name="csX24" fmla="*/ 8754237 w 10515600"/>
              <a:gd name="csY24" fmla="*/ 1938992 h 1938992"/>
              <a:gd name="csX25" fmla="*/ 8412480 w 10515600"/>
              <a:gd name="csY25" fmla="*/ 1938992 h 1938992"/>
              <a:gd name="csX26" fmla="*/ 8070723 w 10515600"/>
              <a:gd name="csY26" fmla="*/ 1938992 h 1938992"/>
              <a:gd name="csX27" fmla="*/ 7728966 w 10515600"/>
              <a:gd name="csY27" fmla="*/ 1938992 h 1938992"/>
              <a:gd name="csX28" fmla="*/ 7071741 w 10515600"/>
              <a:gd name="csY28" fmla="*/ 1938992 h 1938992"/>
              <a:gd name="csX29" fmla="*/ 6729984 w 10515600"/>
              <a:gd name="csY29" fmla="*/ 1938992 h 1938992"/>
              <a:gd name="csX30" fmla="*/ 5967603 w 10515600"/>
              <a:gd name="csY30" fmla="*/ 1938992 h 1938992"/>
              <a:gd name="csX31" fmla="*/ 5100066 w 10515600"/>
              <a:gd name="csY31" fmla="*/ 1938992 h 1938992"/>
              <a:gd name="csX32" fmla="*/ 4232529 w 10515600"/>
              <a:gd name="csY32" fmla="*/ 1938992 h 1938992"/>
              <a:gd name="csX33" fmla="*/ 3680460 w 10515600"/>
              <a:gd name="csY33" fmla="*/ 1938992 h 1938992"/>
              <a:gd name="csX34" fmla="*/ 3338703 w 10515600"/>
              <a:gd name="csY34" fmla="*/ 1938992 h 1938992"/>
              <a:gd name="csX35" fmla="*/ 2471166 w 10515600"/>
              <a:gd name="csY35" fmla="*/ 1938992 h 1938992"/>
              <a:gd name="csX36" fmla="*/ 2024253 w 10515600"/>
              <a:gd name="csY36" fmla="*/ 1938992 h 1938992"/>
              <a:gd name="csX37" fmla="*/ 1682496 w 10515600"/>
              <a:gd name="csY37" fmla="*/ 1938992 h 1938992"/>
              <a:gd name="csX38" fmla="*/ 1130427 w 10515600"/>
              <a:gd name="csY38" fmla="*/ 1938992 h 1938992"/>
              <a:gd name="csX39" fmla="*/ 0 w 10515600"/>
              <a:gd name="csY39" fmla="*/ 1938992 h 1938992"/>
              <a:gd name="csX40" fmla="*/ 0 w 10515600"/>
              <a:gd name="csY40" fmla="*/ 1292661 h 1938992"/>
              <a:gd name="csX41" fmla="*/ 0 w 10515600"/>
              <a:gd name="csY41" fmla="*/ 704500 h 1938992"/>
              <a:gd name="csX42" fmla="*/ 0 w 10515600"/>
              <a:gd name="csY42"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938992" extrusionOk="0">
                <a:moveTo>
                  <a:pt x="0" y="0"/>
                </a:moveTo>
                <a:cubicBezTo>
                  <a:pt x="189565" y="15886"/>
                  <a:pt x="307308" y="-9738"/>
                  <a:pt x="446913" y="0"/>
                </a:cubicBezTo>
                <a:cubicBezTo>
                  <a:pt x="586518" y="9738"/>
                  <a:pt x="713805" y="-9592"/>
                  <a:pt x="788670" y="0"/>
                </a:cubicBezTo>
                <a:cubicBezTo>
                  <a:pt x="863535" y="9592"/>
                  <a:pt x="985928" y="-9893"/>
                  <a:pt x="1130427" y="0"/>
                </a:cubicBezTo>
                <a:cubicBezTo>
                  <a:pt x="1274926" y="9893"/>
                  <a:pt x="1393085" y="-13650"/>
                  <a:pt x="1577340" y="0"/>
                </a:cubicBezTo>
                <a:cubicBezTo>
                  <a:pt x="1761595" y="13650"/>
                  <a:pt x="1925044" y="-24131"/>
                  <a:pt x="2129409" y="0"/>
                </a:cubicBezTo>
                <a:cubicBezTo>
                  <a:pt x="2333774" y="24131"/>
                  <a:pt x="2466213" y="-15114"/>
                  <a:pt x="2681478" y="0"/>
                </a:cubicBezTo>
                <a:cubicBezTo>
                  <a:pt x="2896743" y="15114"/>
                  <a:pt x="2965284" y="17629"/>
                  <a:pt x="3128391" y="0"/>
                </a:cubicBezTo>
                <a:cubicBezTo>
                  <a:pt x="3291498" y="-17629"/>
                  <a:pt x="3461919" y="26239"/>
                  <a:pt x="3680460" y="0"/>
                </a:cubicBezTo>
                <a:cubicBezTo>
                  <a:pt x="3899001" y="-26239"/>
                  <a:pt x="4257402" y="-27306"/>
                  <a:pt x="4442841" y="0"/>
                </a:cubicBezTo>
                <a:cubicBezTo>
                  <a:pt x="4628280" y="27306"/>
                  <a:pt x="4870452" y="-18042"/>
                  <a:pt x="4994910" y="0"/>
                </a:cubicBezTo>
                <a:cubicBezTo>
                  <a:pt x="5119368" y="18042"/>
                  <a:pt x="5577652" y="-33114"/>
                  <a:pt x="5757291" y="0"/>
                </a:cubicBezTo>
                <a:cubicBezTo>
                  <a:pt x="5936930" y="33114"/>
                  <a:pt x="6264571" y="-35369"/>
                  <a:pt x="6624828" y="0"/>
                </a:cubicBezTo>
                <a:cubicBezTo>
                  <a:pt x="6985085" y="35369"/>
                  <a:pt x="6941636" y="-4032"/>
                  <a:pt x="7071741" y="0"/>
                </a:cubicBezTo>
                <a:cubicBezTo>
                  <a:pt x="7201846" y="4032"/>
                  <a:pt x="7358627" y="26889"/>
                  <a:pt x="7623810" y="0"/>
                </a:cubicBezTo>
                <a:cubicBezTo>
                  <a:pt x="7888993" y="-26889"/>
                  <a:pt x="8068581" y="-10768"/>
                  <a:pt x="8386191" y="0"/>
                </a:cubicBezTo>
                <a:cubicBezTo>
                  <a:pt x="8703801" y="10768"/>
                  <a:pt x="8916191" y="17423"/>
                  <a:pt x="9253728" y="0"/>
                </a:cubicBezTo>
                <a:cubicBezTo>
                  <a:pt x="9591265" y="-17423"/>
                  <a:pt x="9453599" y="-5530"/>
                  <a:pt x="9595485" y="0"/>
                </a:cubicBezTo>
                <a:cubicBezTo>
                  <a:pt x="9737371" y="5530"/>
                  <a:pt x="10202690" y="22192"/>
                  <a:pt x="10515600" y="0"/>
                </a:cubicBezTo>
                <a:cubicBezTo>
                  <a:pt x="10535895" y="269763"/>
                  <a:pt x="10526048" y="547921"/>
                  <a:pt x="10515600" y="685111"/>
                </a:cubicBezTo>
                <a:cubicBezTo>
                  <a:pt x="10505152" y="822301"/>
                  <a:pt x="10511821" y="1065878"/>
                  <a:pt x="10515600" y="1331441"/>
                </a:cubicBezTo>
                <a:cubicBezTo>
                  <a:pt x="10519380" y="1597004"/>
                  <a:pt x="10529144" y="1673363"/>
                  <a:pt x="10515600" y="1938992"/>
                </a:cubicBezTo>
                <a:cubicBezTo>
                  <a:pt x="10375356" y="1940284"/>
                  <a:pt x="10286918" y="1940240"/>
                  <a:pt x="10173843" y="1938992"/>
                </a:cubicBezTo>
                <a:cubicBezTo>
                  <a:pt x="10060768" y="1937744"/>
                  <a:pt x="9727437" y="1945290"/>
                  <a:pt x="9516618" y="1938992"/>
                </a:cubicBezTo>
                <a:cubicBezTo>
                  <a:pt x="9305800" y="1932694"/>
                  <a:pt x="9073594" y="1946508"/>
                  <a:pt x="8754237" y="1938992"/>
                </a:cubicBezTo>
                <a:cubicBezTo>
                  <a:pt x="8434880" y="1931476"/>
                  <a:pt x="8564651" y="1954526"/>
                  <a:pt x="8412480" y="1938992"/>
                </a:cubicBezTo>
                <a:cubicBezTo>
                  <a:pt x="8260309" y="1923458"/>
                  <a:pt x="8140905" y="1925484"/>
                  <a:pt x="8070723" y="1938992"/>
                </a:cubicBezTo>
                <a:cubicBezTo>
                  <a:pt x="8000541" y="1952500"/>
                  <a:pt x="7897779" y="1939033"/>
                  <a:pt x="7728966" y="1938992"/>
                </a:cubicBezTo>
                <a:cubicBezTo>
                  <a:pt x="7560153" y="1938951"/>
                  <a:pt x="7303783" y="1945423"/>
                  <a:pt x="7071741" y="1938992"/>
                </a:cubicBezTo>
                <a:cubicBezTo>
                  <a:pt x="6839699" y="1932561"/>
                  <a:pt x="6809816" y="1932046"/>
                  <a:pt x="6729984" y="1938992"/>
                </a:cubicBezTo>
                <a:cubicBezTo>
                  <a:pt x="6650152" y="1945938"/>
                  <a:pt x="6226985" y="1952446"/>
                  <a:pt x="5967603" y="1938992"/>
                </a:cubicBezTo>
                <a:cubicBezTo>
                  <a:pt x="5708221" y="1925538"/>
                  <a:pt x="5504183" y="1945451"/>
                  <a:pt x="5100066" y="1938992"/>
                </a:cubicBezTo>
                <a:cubicBezTo>
                  <a:pt x="4695949" y="1932533"/>
                  <a:pt x="4478538" y="1940167"/>
                  <a:pt x="4232529" y="1938992"/>
                </a:cubicBezTo>
                <a:cubicBezTo>
                  <a:pt x="3986520" y="1937817"/>
                  <a:pt x="3889243" y="1931909"/>
                  <a:pt x="3680460" y="1938992"/>
                </a:cubicBezTo>
                <a:cubicBezTo>
                  <a:pt x="3471677" y="1946075"/>
                  <a:pt x="3501860" y="1922996"/>
                  <a:pt x="3338703" y="1938992"/>
                </a:cubicBezTo>
                <a:cubicBezTo>
                  <a:pt x="3175546" y="1954988"/>
                  <a:pt x="2655180" y="1927930"/>
                  <a:pt x="2471166" y="1938992"/>
                </a:cubicBezTo>
                <a:cubicBezTo>
                  <a:pt x="2287152" y="1950054"/>
                  <a:pt x="2207421" y="1929870"/>
                  <a:pt x="2024253" y="1938992"/>
                </a:cubicBezTo>
                <a:cubicBezTo>
                  <a:pt x="1841085" y="1948114"/>
                  <a:pt x="1806537" y="1939577"/>
                  <a:pt x="1682496" y="1938992"/>
                </a:cubicBezTo>
                <a:cubicBezTo>
                  <a:pt x="1558455" y="1938407"/>
                  <a:pt x="1325602" y="1955241"/>
                  <a:pt x="1130427" y="1938992"/>
                </a:cubicBezTo>
                <a:cubicBezTo>
                  <a:pt x="935252" y="1922743"/>
                  <a:pt x="265107" y="1971188"/>
                  <a:pt x="0" y="1938992"/>
                </a:cubicBezTo>
                <a:cubicBezTo>
                  <a:pt x="21934" y="1726336"/>
                  <a:pt x="-16453" y="1493749"/>
                  <a:pt x="0" y="1292661"/>
                </a:cubicBezTo>
                <a:cubicBezTo>
                  <a:pt x="16453" y="1091573"/>
                  <a:pt x="7027" y="942969"/>
                  <a:pt x="0" y="704500"/>
                </a:cubicBezTo>
                <a:cubicBezTo>
                  <a:pt x="-7027" y="466031"/>
                  <a:pt x="12881" y="165614"/>
                  <a:pt x="0" y="0"/>
                </a:cubicBezTo>
                <a:close/>
              </a:path>
            </a:pathLst>
          </a:custGeom>
          <a:noFill/>
          <a:ln w="28575">
            <a:solidFill>
              <a:srgbClr val="7030A0"/>
            </a:solidFill>
            <a:extLst>
              <a:ext uri="{C807C97D-BFC1-408E-A445-0C87EB9F89A2}">
                <ask:lineSketchStyleProps xmlns:ask="http://schemas.microsoft.com/office/drawing/2018/sketchyshapes" sd="4060778222">
                  <a:prstGeom prst="rect">
                    <a:avLst/>
                  </a:prstGeom>
                  <ask:type>
                    <ask:lineSketchFreehand/>
                  </ask:type>
                </ask:lineSketchStyleProps>
              </a:ext>
            </a:extLst>
          </a:ln>
        </p:spPr>
        <p:txBody>
          <a:bodyPr wrap="square">
            <a:spAutoFit/>
          </a:bodyPr>
          <a:lstStyle/>
          <a:p>
            <a:pPr algn="ctr" fontAlgn="t"/>
            <a:r>
              <a:rPr lang="en-GB" sz="4000" i="1" dirty="0"/>
              <a:t>What is the most commonly held </a:t>
            </a:r>
            <a:r>
              <a:rPr lang="en-GB" sz="4000" b="1" i="1" dirty="0">
                <a:solidFill>
                  <a:srgbClr val="00797B"/>
                </a:solidFill>
              </a:rPr>
              <a:t>degree</a:t>
            </a:r>
            <a:r>
              <a:rPr lang="en-GB" sz="4000" i="1" dirty="0"/>
              <a:t> amongst all the staff working for the </a:t>
            </a:r>
            <a:r>
              <a:rPr lang="en-GB" sz="4000" b="1" i="1" dirty="0">
                <a:solidFill>
                  <a:srgbClr val="00797B"/>
                </a:solidFill>
              </a:rPr>
              <a:t>fraud</a:t>
            </a:r>
            <a:r>
              <a:rPr lang="en-GB" sz="4000" i="1" dirty="0"/>
              <a:t> department at </a:t>
            </a:r>
            <a:r>
              <a:rPr lang="en-GB" sz="4000" b="1" i="1" dirty="0">
                <a:solidFill>
                  <a:srgbClr val="00797B"/>
                </a:solidFill>
              </a:rPr>
              <a:t>HMRC</a:t>
            </a:r>
            <a:r>
              <a:rPr lang="en-GB" sz="4000" i="1" dirty="0"/>
              <a:t>?</a:t>
            </a:r>
          </a:p>
        </p:txBody>
      </p:sp>
      <p:sp>
        <p:nvSpPr>
          <p:cNvPr id="6" name="TextBox 5">
            <a:extLst>
              <a:ext uri="{FF2B5EF4-FFF2-40B4-BE49-F238E27FC236}">
                <a16:creationId xmlns:a16="http://schemas.microsoft.com/office/drawing/2014/main" id="{362D08E7-5301-B7E0-A55E-E0588FF2BF88}"/>
              </a:ext>
            </a:extLst>
          </p:cNvPr>
          <p:cNvSpPr txBox="1"/>
          <p:nvPr/>
        </p:nvSpPr>
        <p:spPr>
          <a:xfrm>
            <a:off x="838200" y="4553883"/>
            <a:ext cx="10515600" cy="707886"/>
          </a:xfrm>
          <a:custGeom>
            <a:avLst/>
            <a:gdLst>
              <a:gd name="csX0" fmla="*/ 0 w 10515600"/>
              <a:gd name="csY0" fmla="*/ 0 h 707886"/>
              <a:gd name="csX1" fmla="*/ 446913 w 10515600"/>
              <a:gd name="csY1" fmla="*/ 0 h 707886"/>
              <a:gd name="csX2" fmla="*/ 788670 w 10515600"/>
              <a:gd name="csY2" fmla="*/ 0 h 707886"/>
              <a:gd name="csX3" fmla="*/ 1130427 w 10515600"/>
              <a:gd name="csY3" fmla="*/ 0 h 707886"/>
              <a:gd name="csX4" fmla="*/ 1577340 w 10515600"/>
              <a:gd name="csY4" fmla="*/ 0 h 707886"/>
              <a:gd name="csX5" fmla="*/ 2129409 w 10515600"/>
              <a:gd name="csY5" fmla="*/ 0 h 707886"/>
              <a:gd name="csX6" fmla="*/ 2681478 w 10515600"/>
              <a:gd name="csY6" fmla="*/ 0 h 707886"/>
              <a:gd name="csX7" fmla="*/ 3128391 w 10515600"/>
              <a:gd name="csY7" fmla="*/ 0 h 707886"/>
              <a:gd name="csX8" fmla="*/ 3680460 w 10515600"/>
              <a:gd name="csY8" fmla="*/ 0 h 707886"/>
              <a:gd name="csX9" fmla="*/ 4442841 w 10515600"/>
              <a:gd name="csY9" fmla="*/ 0 h 707886"/>
              <a:gd name="csX10" fmla="*/ 4994910 w 10515600"/>
              <a:gd name="csY10" fmla="*/ 0 h 707886"/>
              <a:gd name="csX11" fmla="*/ 5757291 w 10515600"/>
              <a:gd name="csY11" fmla="*/ 0 h 707886"/>
              <a:gd name="csX12" fmla="*/ 6624828 w 10515600"/>
              <a:gd name="csY12" fmla="*/ 0 h 707886"/>
              <a:gd name="csX13" fmla="*/ 7071741 w 10515600"/>
              <a:gd name="csY13" fmla="*/ 0 h 707886"/>
              <a:gd name="csX14" fmla="*/ 7623810 w 10515600"/>
              <a:gd name="csY14" fmla="*/ 0 h 707886"/>
              <a:gd name="csX15" fmla="*/ 8386191 w 10515600"/>
              <a:gd name="csY15" fmla="*/ 0 h 707886"/>
              <a:gd name="csX16" fmla="*/ 9253728 w 10515600"/>
              <a:gd name="csY16" fmla="*/ 0 h 707886"/>
              <a:gd name="csX17" fmla="*/ 9595485 w 10515600"/>
              <a:gd name="csY17" fmla="*/ 0 h 707886"/>
              <a:gd name="csX18" fmla="*/ 10515600 w 10515600"/>
              <a:gd name="csY18" fmla="*/ 0 h 707886"/>
              <a:gd name="csX19" fmla="*/ 10515600 w 10515600"/>
              <a:gd name="csY19" fmla="*/ 368101 h 707886"/>
              <a:gd name="csX20" fmla="*/ 10515600 w 10515600"/>
              <a:gd name="csY20" fmla="*/ 707886 h 707886"/>
              <a:gd name="csX21" fmla="*/ 10173843 w 10515600"/>
              <a:gd name="csY21" fmla="*/ 707886 h 707886"/>
              <a:gd name="csX22" fmla="*/ 9832086 w 10515600"/>
              <a:gd name="csY22" fmla="*/ 707886 h 707886"/>
              <a:gd name="csX23" fmla="*/ 9174861 w 10515600"/>
              <a:gd name="csY23" fmla="*/ 707886 h 707886"/>
              <a:gd name="csX24" fmla="*/ 8412480 w 10515600"/>
              <a:gd name="csY24" fmla="*/ 707886 h 707886"/>
              <a:gd name="csX25" fmla="*/ 8070723 w 10515600"/>
              <a:gd name="csY25" fmla="*/ 707886 h 707886"/>
              <a:gd name="csX26" fmla="*/ 7728966 w 10515600"/>
              <a:gd name="csY26" fmla="*/ 707886 h 707886"/>
              <a:gd name="csX27" fmla="*/ 7387209 w 10515600"/>
              <a:gd name="csY27" fmla="*/ 707886 h 707886"/>
              <a:gd name="csX28" fmla="*/ 6729984 w 10515600"/>
              <a:gd name="csY28" fmla="*/ 707886 h 707886"/>
              <a:gd name="csX29" fmla="*/ 6388227 w 10515600"/>
              <a:gd name="csY29" fmla="*/ 707886 h 707886"/>
              <a:gd name="csX30" fmla="*/ 5625846 w 10515600"/>
              <a:gd name="csY30" fmla="*/ 707886 h 707886"/>
              <a:gd name="csX31" fmla="*/ 4758309 w 10515600"/>
              <a:gd name="csY31" fmla="*/ 707886 h 707886"/>
              <a:gd name="csX32" fmla="*/ 3890772 w 10515600"/>
              <a:gd name="csY32" fmla="*/ 707886 h 707886"/>
              <a:gd name="csX33" fmla="*/ 3338703 w 10515600"/>
              <a:gd name="csY33" fmla="*/ 707886 h 707886"/>
              <a:gd name="csX34" fmla="*/ 2996946 w 10515600"/>
              <a:gd name="csY34" fmla="*/ 707886 h 707886"/>
              <a:gd name="csX35" fmla="*/ 2129409 w 10515600"/>
              <a:gd name="csY35" fmla="*/ 707886 h 707886"/>
              <a:gd name="csX36" fmla="*/ 1682496 w 10515600"/>
              <a:gd name="csY36" fmla="*/ 707886 h 707886"/>
              <a:gd name="csX37" fmla="*/ 1340739 w 10515600"/>
              <a:gd name="csY37" fmla="*/ 707886 h 707886"/>
              <a:gd name="csX38" fmla="*/ 788670 w 10515600"/>
              <a:gd name="csY38" fmla="*/ 707886 h 707886"/>
              <a:gd name="csX39" fmla="*/ 0 w 10515600"/>
              <a:gd name="csY39" fmla="*/ 707886 h 707886"/>
              <a:gd name="csX40" fmla="*/ 0 w 10515600"/>
              <a:gd name="csY40" fmla="*/ 353943 h 707886"/>
              <a:gd name="csX41" fmla="*/ 0 w 10515600"/>
              <a:gd name="csY41"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0515600" h="707886" extrusionOk="0">
                <a:moveTo>
                  <a:pt x="0" y="0"/>
                </a:moveTo>
                <a:cubicBezTo>
                  <a:pt x="189565" y="15886"/>
                  <a:pt x="307308" y="-9738"/>
                  <a:pt x="446913" y="0"/>
                </a:cubicBezTo>
                <a:cubicBezTo>
                  <a:pt x="586518" y="9738"/>
                  <a:pt x="713805" y="-9592"/>
                  <a:pt x="788670" y="0"/>
                </a:cubicBezTo>
                <a:cubicBezTo>
                  <a:pt x="863535" y="9592"/>
                  <a:pt x="985928" y="-9893"/>
                  <a:pt x="1130427" y="0"/>
                </a:cubicBezTo>
                <a:cubicBezTo>
                  <a:pt x="1274926" y="9893"/>
                  <a:pt x="1393085" y="-13650"/>
                  <a:pt x="1577340" y="0"/>
                </a:cubicBezTo>
                <a:cubicBezTo>
                  <a:pt x="1761595" y="13650"/>
                  <a:pt x="1925044" y="-24131"/>
                  <a:pt x="2129409" y="0"/>
                </a:cubicBezTo>
                <a:cubicBezTo>
                  <a:pt x="2333774" y="24131"/>
                  <a:pt x="2466213" y="-15114"/>
                  <a:pt x="2681478" y="0"/>
                </a:cubicBezTo>
                <a:cubicBezTo>
                  <a:pt x="2896743" y="15114"/>
                  <a:pt x="2965284" y="17629"/>
                  <a:pt x="3128391" y="0"/>
                </a:cubicBezTo>
                <a:cubicBezTo>
                  <a:pt x="3291498" y="-17629"/>
                  <a:pt x="3461919" y="26239"/>
                  <a:pt x="3680460" y="0"/>
                </a:cubicBezTo>
                <a:cubicBezTo>
                  <a:pt x="3899001" y="-26239"/>
                  <a:pt x="4257402" y="-27306"/>
                  <a:pt x="4442841" y="0"/>
                </a:cubicBezTo>
                <a:cubicBezTo>
                  <a:pt x="4628280" y="27306"/>
                  <a:pt x="4870452" y="-18042"/>
                  <a:pt x="4994910" y="0"/>
                </a:cubicBezTo>
                <a:cubicBezTo>
                  <a:pt x="5119368" y="18042"/>
                  <a:pt x="5577652" y="-33114"/>
                  <a:pt x="5757291" y="0"/>
                </a:cubicBezTo>
                <a:cubicBezTo>
                  <a:pt x="5936930" y="33114"/>
                  <a:pt x="6264571" y="-35369"/>
                  <a:pt x="6624828" y="0"/>
                </a:cubicBezTo>
                <a:cubicBezTo>
                  <a:pt x="6985085" y="35369"/>
                  <a:pt x="6941636" y="-4032"/>
                  <a:pt x="7071741" y="0"/>
                </a:cubicBezTo>
                <a:cubicBezTo>
                  <a:pt x="7201846" y="4032"/>
                  <a:pt x="7358627" y="26889"/>
                  <a:pt x="7623810" y="0"/>
                </a:cubicBezTo>
                <a:cubicBezTo>
                  <a:pt x="7888993" y="-26889"/>
                  <a:pt x="8068581" y="-10768"/>
                  <a:pt x="8386191" y="0"/>
                </a:cubicBezTo>
                <a:cubicBezTo>
                  <a:pt x="8703801" y="10768"/>
                  <a:pt x="8916191" y="17423"/>
                  <a:pt x="9253728" y="0"/>
                </a:cubicBezTo>
                <a:cubicBezTo>
                  <a:pt x="9591265" y="-17423"/>
                  <a:pt x="9453599" y="-5530"/>
                  <a:pt x="9595485" y="0"/>
                </a:cubicBezTo>
                <a:cubicBezTo>
                  <a:pt x="9737371" y="5530"/>
                  <a:pt x="10202690" y="22192"/>
                  <a:pt x="10515600" y="0"/>
                </a:cubicBezTo>
                <a:cubicBezTo>
                  <a:pt x="10533542" y="138626"/>
                  <a:pt x="10527666" y="224423"/>
                  <a:pt x="10515600" y="368101"/>
                </a:cubicBezTo>
                <a:cubicBezTo>
                  <a:pt x="10503534" y="511779"/>
                  <a:pt x="10514859" y="621497"/>
                  <a:pt x="10515600" y="707886"/>
                </a:cubicBezTo>
                <a:cubicBezTo>
                  <a:pt x="10381125" y="699053"/>
                  <a:pt x="10340659" y="717687"/>
                  <a:pt x="10173843" y="707886"/>
                </a:cubicBezTo>
                <a:cubicBezTo>
                  <a:pt x="10007027" y="698085"/>
                  <a:pt x="9945161" y="709134"/>
                  <a:pt x="9832086" y="707886"/>
                </a:cubicBezTo>
                <a:cubicBezTo>
                  <a:pt x="9719011" y="706638"/>
                  <a:pt x="9385680" y="714184"/>
                  <a:pt x="9174861" y="707886"/>
                </a:cubicBezTo>
                <a:cubicBezTo>
                  <a:pt x="8964043" y="701588"/>
                  <a:pt x="8731837" y="715402"/>
                  <a:pt x="8412480" y="707886"/>
                </a:cubicBezTo>
                <a:cubicBezTo>
                  <a:pt x="8093123" y="700370"/>
                  <a:pt x="8222894" y="723420"/>
                  <a:pt x="8070723" y="707886"/>
                </a:cubicBezTo>
                <a:cubicBezTo>
                  <a:pt x="7918552" y="692352"/>
                  <a:pt x="7799148" y="694378"/>
                  <a:pt x="7728966" y="707886"/>
                </a:cubicBezTo>
                <a:cubicBezTo>
                  <a:pt x="7658784" y="721394"/>
                  <a:pt x="7556022" y="707927"/>
                  <a:pt x="7387209" y="707886"/>
                </a:cubicBezTo>
                <a:cubicBezTo>
                  <a:pt x="7218396" y="707845"/>
                  <a:pt x="6962026" y="714317"/>
                  <a:pt x="6729984" y="707886"/>
                </a:cubicBezTo>
                <a:cubicBezTo>
                  <a:pt x="6497942" y="701455"/>
                  <a:pt x="6468059" y="700940"/>
                  <a:pt x="6388227" y="707886"/>
                </a:cubicBezTo>
                <a:cubicBezTo>
                  <a:pt x="6308395" y="714832"/>
                  <a:pt x="5885228" y="721340"/>
                  <a:pt x="5625846" y="707886"/>
                </a:cubicBezTo>
                <a:cubicBezTo>
                  <a:pt x="5366464" y="694432"/>
                  <a:pt x="5162426" y="714345"/>
                  <a:pt x="4758309" y="707886"/>
                </a:cubicBezTo>
                <a:cubicBezTo>
                  <a:pt x="4354192" y="701427"/>
                  <a:pt x="4136781" y="709061"/>
                  <a:pt x="3890772" y="707886"/>
                </a:cubicBezTo>
                <a:cubicBezTo>
                  <a:pt x="3644763" y="706711"/>
                  <a:pt x="3547486" y="700803"/>
                  <a:pt x="3338703" y="707886"/>
                </a:cubicBezTo>
                <a:cubicBezTo>
                  <a:pt x="3129920" y="714969"/>
                  <a:pt x="3160103" y="691890"/>
                  <a:pt x="2996946" y="707886"/>
                </a:cubicBezTo>
                <a:cubicBezTo>
                  <a:pt x="2833789" y="723882"/>
                  <a:pt x="2313423" y="696824"/>
                  <a:pt x="2129409" y="707886"/>
                </a:cubicBezTo>
                <a:cubicBezTo>
                  <a:pt x="1945395" y="718948"/>
                  <a:pt x="1865664" y="698764"/>
                  <a:pt x="1682496" y="707886"/>
                </a:cubicBezTo>
                <a:cubicBezTo>
                  <a:pt x="1499328" y="717008"/>
                  <a:pt x="1464780" y="708471"/>
                  <a:pt x="1340739" y="707886"/>
                </a:cubicBezTo>
                <a:cubicBezTo>
                  <a:pt x="1216698" y="707301"/>
                  <a:pt x="983845" y="724135"/>
                  <a:pt x="788670" y="707886"/>
                </a:cubicBezTo>
                <a:cubicBezTo>
                  <a:pt x="593495" y="691637"/>
                  <a:pt x="357472" y="707221"/>
                  <a:pt x="0" y="707886"/>
                </a:cubicBezTo>
                <a:cubicBezTo>
                  <a:pt x="5914" y="532031"/>
                  <a:pt x="-1656" y="480312"/>
                  <a:pt x="0" y="353943"/>
                </a:cubicBezTo>
                <a:cubicBezTo>
                  <a:pt x="1656" y="227574"/>
                  <a:pt x="3299" y="164582"/>
                  <a:pt x="0" y="0"/>
                </a:cubicBezTo>
                <a:close/>
              </a:path>
            </a:pathLst>
          </a:custGeom>
          <a:noFill/>
          <a:ln w="28575">
            <a:solidFill>
              <a:srgbClr val="7030A0"/>
            </a:solidFill>
            <a:extLst>
              <a:ext uri="{C807C97D-BFC1-408E-A445-0C87EB9F89A2}">
                <ask:lineSketchStyleProps xmlns:ask="http://schemas.microsoft.com/office/drawing/2018/sketchyshapes" sd="4060778222">
                  <a:prstGeom prst="rect">
                    <a:avLst/>
                  </a:prstGeom>
                  <ask:type>
                    <ask:lineSketchFreehand/>
                  </ask:type>
                </ask:lineSketchStyleProps>
              </a:ext>
            </a:extLst>
          </a:ln>
        </p:spPr>
        <p:txBody>
          <a:bodyPr wrap="square">
            <a:spAutoFit/>
          </a:bodyPr>
          <a:lstStyle/>
          <a:p>
            <a:pPr algn="ctr" fontAlgn="t"/>
            <a:r>
              <a:rPr lang="en-GB" sz="4000" b="1" i="1" dirty="0"/>
              <a:t>History!</a:t>
            </a:r>
          </a:p>
        </p:txBody>
      </p:sp>
    </p:spTree>
    <p:extLst>
      <p:ext uri="{BB962C8B-B14F-4D97-AF65-F5344CB8AC3E}">
        <p14:creationId xmlns:p14="http://schemas.microsoft.com/office/powerpoint/2010/main" val="359072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E2E82-E15E-6F11-22C9-DF28B35308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EBC51-2BFE-5323-9F14-C6F83CA5C915}"/>
              </a:ext>
            </a:extLst>
          </p:cNvPr>
          <p:cNvSpPr>
            <a:spLocks noGrp="1"/>
          </p:cNvSpPr>
          <p:nvPr>
            <p:ph type="title"/>
          </p:nvPr>
        </p:nvSpPr>
        <p:spPr>
          <a:xfrm>
            <a:off x="838200" y="365125"/>
            <a:ext cx="10515600" cy="1325563"/>
          </a:xfrm>
        </p:spPr>
        <p:txBody>
          <a:bodyPr/>
          <a:lstStyle/>
          <a:p>
            <a:r>
              <a:rPr lang="en-GB" dirty="0"/>
              <a:t>A Culture of Careers:</a:t>
            </a:r>
            <a:br>
              <a:rPr lang="en-GB" dirty="0"/>
            </a:br>
            <a:r>
              <a:rPr lang="en-GB" i="1" dirty="0"/>
              <a:t>In Practice: Maths</a:t>
            </a:r>
          </a:p>
        </p:txBody>
      </p:sp>
      <p:pic>
        <p:nvPicPr>
          <p:cNvPr id="15" name="Picture 14">
            <a:extLst>
              <a:ext uri="{FF2B5EF4-FFF2-40B4-BE49-F238E27FC236}">
                <a16:creationId xmlns:a16="http://schemas.microsoft.com/office/drawing/2014/main" id="{5C7A78D2-E03C-3E51-519D-0DA099C5415C}"/>
              </a:ext>
            </a:extLst>
          </p:cNvPr>
          <p:cNvPicPr>
            <a:picLocks noChangeAspect="1"/>
          </p:cNvPicPr>
          <p:nvPr/>
        </p:nvPicPr>
        <p:blipFill>
          <a:blip r:embed="rId2"/>
          <a:stretch>
            <a:fillRect/>
          </a:stretch>
        </p:blipFill>
        <p:spPr>
          <a:xfrm>
            <a:off x="838201" y="1690689"/>
            <a:ext cx="4227138" cy="264763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298B24B0-F709-A0EA-9356-AF681D3A2E7E}"/>
              </a:ext>
            </a:extLst>
          </p:cNvPr>
          <p:cNvPicPr>
            <a:picLocks noChangeAspect="1"/>
          </p:cNvPicPr>
          <p:nvPr/>
        </p:nvPicPr>
        <p:blipFill>
          <a:blip r:embed="rId3"/>
          <a:stretch>
            <a:fillRect/>
          </a:stretch>
        </p:blipFill>
        <p:spPr>
          <a:xfrm>
            <a:off x="5263093" y="2068359"/>
            <a:ext cx="6739544" cy="4424516"/>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33D59C7C-972E-1923-6DE9-0FBE28044343}"/>
              </a:ext>
            </a:extLst>
          </p:cNvPr>
          <p:cNvSpPr txBox="1"/>
          <p:nvPr/>
        </p:nvSpPr>
        <p:spPr>
          <a:xfrm>
            <a:off x="826982" y="4467778"/>
            <a:ext cx="4238357"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buNone/>
            </a:pPr>
            <a:r>
              <a:rPr lang="en-GB" sz="1800" i="1" dirty="0">
                <a:effectLst/>
                <a:latin typeface="Aptos" panose="020B0004020202020204" pitchFamily="34" charset="0"/>
                <a:ea typeface="Aptos" panose="020B0004020202020204" pitchFamily="34" charset="0"/>
                <a:cs typeface="Aptos" panose="020B0004020202020204" pitchFamily="34" charset="0"/>
              </a:rPr>
              <a:t>“We show them to the class at the start of </a:t>
            </a:r>
            <a:r>
              <a:rPr lang="en-GB" i="1" dirty="0">
                <a:latin typeface="Aptos" panose="020B0004020202020204" pitchFamily="34" charset="0"/>
                <a:ea typeface="Aptos" panose="020B0004020202020204" pitchFamily="34" charset="0"/>
                <a:cs typeface="Aptos" panose="020B0004020202020204" pitchFamily="34" charset="0"/>
              </a:rPr>
              <a:t>[a new topic]</a:t>
            </a:r>
            <a:r>
              <a:rPr lang="en-GB" sz="1800" i="1" dirty="0">
                <a:effectLst/>
                <a:latin typeface="Aptos" panose="020B0004020202020204" pitchFamily="34" charset="0"/>
                <a:ea typeface="Aptos" panose="020B0004020202020204" pitchFamily="34" charset="0"/>
                <a:cs typeface="Aptos" panose="020B0004020202020204" pitchFamily="34" charset="0"/>
              </a:rPr>
              <a:t>, have a brief discussion immediately after about if there were any surprises in there, and then at the end of the lesson or following lessons I like to ask my classes to tell me as many of the careers that were in the video as they can collectively remember.”</a:t>
            </a:r>
          </a:p>
        </p:txBody>
      </p:sp>
    </p:spTree>
    <p:extLst>
      <p:ext uri="{BB962C8B-B14F-4D97-AF65-F5344CB8AC3E}">
        <p14:creationId xmlns:p14="http://schemas.microsoft.com/office/powerpoint/2010/main" val="74679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8497-5924-233C-438A-52A434339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B63AD-62CC-F101-C02F-516A70634315}"/>
              </a:ext>
            </a:extLst>
          </p:cNvPr>
          <p:cNvSpPr>
            <a:spLocks noGrp="1"/>
          </p:cNvSpPr>
          <p:nvPr>
            <p:ph type="title"/>
          </p:nvPr>
        </p:nvSpPr>
        <p:spPr>
          <a:xfrm>
            <a:off x="838200" y="365125"/>
            <a:ext cx="10515600" cy="1325563"/>
          </a:xfrm>
        </p:spPr>
        <p:txBody>
          <a:bodyPr/>
          <a:lstStyle/>
          <a:p>
            <a:r>
              <a:rPr lang="en-GB" dirty="0"/>
              <a:t>A Culture of Careers:</a:t>
            </a:r>
            <a:br>
              <a:rPr lang="en-GB" dirty="0"/>
            </a:br>
            <a:r>
              <a:rPr lang="en-GB" i="1" dirty="0"/>
              <a:t>In Practice: Art</a:t>
            </a:r>
          </a:p>
        </p:txBody>
      </p:sp>
      <p:sp>
        <p:nvSpPr>
          <p:cNvPr id="19" name="TextBox 18">
            <a:extLst>
              <a:ext uri="{FF2B5EF4-FFF2-40B4-BE49-F238E27FC236}">
                <a16:creationId xmlns:a16="http://schemas.microsoft.com/office/drawing/2014/main" id="{44EB5787-0F5C-94E4-456F-34B40EB991EB}"/>
              </a:ext>
            </a:extLst>
          </p:cNvPr>
          <p:cNvSpPr txBox="1"/>
          <p:nvPr/>
        </p:nvSpPr>
        <p:spPr>
          <a:xfrm>
            <a:off x="4439920" y="1248386"/>
            <a:ext cx="7616713"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buNone/>
            </a:pPr>
            <a:r>
              <a:rPr lang="en-GB" sz="1800" i="1" dirty="0">
                <a:effectLst/>
                <a:latin typeface="Aptos" panose="020B0004020202020204" pitchFamily="34" charset="0"/>
                <a:ea typeface="Aptos" panose="020B0004020202020204" pitchFamily="34" charset="0"/>
                <a:cs typeface="Aptos" panose="020B0004020202020204" pitchFamily="34" charset="0"/>
              </a:rPr>
              <a:t>“I’ve embedded </a:t>
            </a:r>
            <a:r>
              <a:rPr lang="en-GB" i="1" dirty="0">
                <a:latin typeface="Aptos" panose="020B0004020202020204" pitchFamily="34" charset="0"/>
                <a:ea typeface="Aptos" panose="020B0004020202020204" pitchFamily="34" charset="0"/>
                <a:cs typeface="Aptos" panose="020B0004020202020204" pitchFamily="34" charset="0"/>
              </a:rPr>
              <a:t>links to Unifrog, Labour Market Info and an understanding of roles/responsibilities into starter tasks and homework in KS3 Art.</a:t>
            </a:r>
          </a:p>
          <a:p>
            <a:pPr>
              <a:buNone/>
            </a:pPr>
            <a:r>
              <a:rPr lang="en-GB" sz="1800" i="1" dirty="0">
                <a:effectLst/>
                <a:latin typeface="Aptos" panose="020B0004020202020204" pitchFamily="34" charset="0"/>
                <a:ea typeface="Aptos" panose="020B0004020202020204" pitchFamily="34" charset="0"/>
                <a:cs typeface="Aptos" panose="020B0004020202020204" pitchFamily="34" charset="0"/>
              </a:rPr>
              <a:t>As part of Artist </a:t>
            </a:r>
            <a:r>
              <a:rPr lang="en-GB" i="1" dirty="0">
                <a:latin typeface="Aptos" panose="020B0004020202020204" pitchFamily="34" charset="0"/>
                <a:ea typeface="Aptos" panose="020B0004020202020204" pitchFamily="34" charset="0"/>
                <a:cs typeface="Aptos" panose="020B0004020202020204" pitchFamily="34" charset="0"/>
              </a:rPr>
              <a:t>Research, I get students to research key information about linked careers using the Unifrog system and feed this back into the Artist Research page for their portfolios.”</a:t>
            </a:r>
            <a:endParaRPr lang="en-GB" sz="1800" i="1" dirty="0">
              <a:effectLst/>
              <a:latin typeface="Aptos" panose="020B0004020202020204" pitchFamily="34" charset="0"/>
              <a:ea typeface="Aptos" panose="020B0004020202020204" pitchFamily="34" charset="0"/>
              <a:cs typeface="Aptos" panose="020B0004020202020204" pitchFamily="34" charset="0"/>
            </a:endParaRPr>
          </a:p>
        </p:txBody>
      </p:sp>
      <p:pic>
        <p:nvPicPr>
          <p:cNvPr id="4" name="Picture 3">
            <a:extLst>
              <a:ext uri="{FF2B5EF4-FFF2-40B4-BE49-F238E27FC236}">
                <a16:creationId xmlns:a16="http://schemas.microsoft.com/office/drawing/2014/main" id="{B777C928-6D97-250A-4A50-F5142A90DF5C}"/>
              </a:ext>
            </a:extLst>
          </p:cNvPr>
          <p:cNvPicPr>
            <a:picLocks noChangeAspect="1"/>
          </p:cNvPicPr>
          <p:nvPr/>
        </p:nvPicPr>
        <p:blipFill>
          <a:blip r:embed="rId2"/>
          <a:stretch>
            <a:fillRect/>
          </a:stretch>
        </p:blipFill>
        <p:spPr>
          <a:xfrm>
            <a:off x="679659" y="3490421"/>
            <a:ext cx="4525921" cy="254583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3D115B1-9EF2-D795-3B58-3B79B058AA7D}"/>
              </a:ext>
            </a:extLst>
          </p:cNvPr>
          <p:cNvPicPr>
            <a:picLocks noChangeAspect="1"/>
          </p:cNvPicPr>
          <p:nvPr/>
        </p:nvPicPr>
        <p:blipFill>
          <a:blip r:embed="rId3"/>
          <a:stretch>
            <a:fillRect/>
          </a:stretch>
        </p:blipFill>
        <p:spPr>
          <a:xfrm>
            <a:off x="5422232" y="2837409"/>
            <a:ext cx="6759612" cy="38022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407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17363-4B49-D116-32EE-1CE9B5393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64ACF-3FC3-DF9D-AD74-64E2B5A5D701}"/>
              </a:ext>
            </a:extLst>
          </p:cNvPr>
          <p:cNvSpPr>
            <a:spLocks noGrp="1"/>
          </p:cNvSpPr>
          <p:nvPr>
            <p:ph type="title"/>
          </p:nvPr>
        </p:nvSpPr>
        <p:spPr>
          <a:xfrm>
            <a:off x="838200" y="365125"/>
            <a:ext cx="10515600" cy="1325563"/>
          </a:xfrm>
        </p:spPr>
        <p:txBody>
          <a:bodyPr/>
          <a:lstStyle/>
          <a:p>
            <a:r>
              <a:rPr lang="en-GB" dirty="0"/>
              <a:t>A Culture of Careers:</a:t>
            </a:r>
            <a:br>
              <a:rPr lang="en-GB" dirty="0"/>
            </a:br>
            <a:r>
              <a:rPr lang="en-GB" i="1" dirty="0"/>
              <a:t>In Practice: Travel</a:t>
            </a:r>
          </a:p>
        </p:txBody>
      </p:sp>
      <p:sp>
        <p:nvSpPr>
          <p:cNvPr id="19" name="TextBox 18">
            <a:extLst>
              <a:ext uri="{FF2B5EF4-FFF2-40B4-BE49-F238E27FC236}">
                <a16:creationId xmlns:a16="http://schemas.microsoft.com/office/drawing/2014/main" id="{B0EDE713-D5BD-AF87-EE5F-7CBFE3A78658}"/>
              </a:ext>
            </a:extLst>
          </p:cNvPr>
          <p:cNvSpPr txBox="1"/>
          <p:nvPr/>
        </p:nvSpPr>
        <p:spPr>
          <a:xfrm>
            <a:off x="5482299" y="1081843"/>
            <a:ext cx="6513980"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buNone/>
            </a:pPr>
            <a:r>
              <a:rPr lang="en-GB" sz="1800" i="1" dirty="0">
                <a:effectLst/>
                <a:latin typeface="Aptos" panose="020B0004020202020204" pitchFamily="34" charset="0"/>
                <a:ea typeface="Aptos" panose="020B0004020202020204" pitchFamily="34" charset="0"/>
                <a:cs typeface="Aptos" panose="020B0004020202020204" pitchFamily="34" charset="0"/>
              </a:rPr>
              <a:t>“In Travel, we focus on both the actual jobs that could come from studying the topic, and the transferable skills that help students in all areas in the future. I like to be really explicit in mentioning “CAREERS” in my lessons as this also helps them in their coursework. Since doing this, students have started to recognise that Travel &amp; Tourism is more than ‘booking holidays’.”</a:t>
            </a:r>
          </a:p>
        </p:txBody>
      </p:sp>
      <p:pic>
        <p:nvPicPr>
          <p:cNvPr id="5" name="Picture 4">
            <a:extLst>
              <a:ext uri="{FF2B5EF4-FFF2-40B4-BE49-F238E27FC236}">
                <a16:creationId xmlns:a16="http://schemas.microsoft.com/office/drawing/2014/main" id="{C2928261-7CF0-0738-B79D-EEA65D0029B1}"/>
              </a:ext>
            </a:extLst>
          </p:cNvPr>
          <p:cNvPicPr>
            <a:picLocks noChangeAspect="1"/>
          </p:cNvPicPr>
          <p:nvPr/>
        </p:nvPicPr>
        <p:blipFill>
          <a:blip r:embed="rId2"/>
          <a:stretch>
            <a:fillRect/>
          </a:stretch>
        </p:blipFill>
        <p:spPr>
          <a:xfrm>
            <a:off x="650345" y="3441281"/>
            <a:ext cx="5882536" cy="330892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10BF1334-33CE-8D2C-E7B6-8FD4C972A92A}"/>
              </a:ext>
            </a:extLst>
          </p:cNvPr>
          <p:cNvPicPr>
            <a:picLocks noChangeAspect="1"/>
          </p:cNvPicPr>
          <p:nvPr/>
        </p:nvPicPr>
        <p:blipFill>
          <a:blip r:embed="rId3"/>
          <a:stretch>
            <a:fillRect/>
          </a:stretch>
        </p:blipFill>
        <p:spPr>
          <a:xfrm>
            <a:off x="644722" y="1690688"/>
            <a:ext cx="3503633" cy="1970794"/>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B2188C5-DF89-C5CA-85F7-D062AE95F834}"/>
              </a:ext>
            </a:extLst>
          </p:cNvPr>
          <p:cNvPicPr>
            <a:picLocks noChangeAspect="1"/>
          </p:cNvPicPr>
          <p:nvPr/>
        </p:nvPicPr>
        <p:blipFill>
          <a:blip r:embed="rId4"/>
          <a:stretch>
            <a:fillRect/>
          </a:stretch>
        </p:blipFill>
        <p:spPr>
          <a:xfrm>
            <a:off x="6231439" y="2970850"/>
            <a:ext cx="5764840" cy="3242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436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8BE0-6C30-C2E7-DF28-05FD3F45B1B8}"/>
              </a:ext>
            </a:extLst>
          </p:cNvPr>
          <p:cNvSpPr>
            <a:spLocks noGrp="1"/>
          </p:cNvSpPr>
          <p:nvPr>
            <p:ph type="title"/>
          </p:nvPr>
        </p:nvSpPr>
        <p:spPr/>
        <p:txBody>
          <a:bodyPr/>
          <a:lstStyle/>
          <a:p>
            <a:r>
              <a:rPr lang="en-GB" dirty="0"/>
              <a:t>A Culture of Careers:</a:t>
            </a:r>
            <a:br>
              <a:rPr lang="en-GB" dirty="0"/>
            </a:br>
            <a:r>
              <a:rPr lang="en-GB" i="1" dirty="0"/>
              <a:t>Practical Resources &amp; Quick Wins</a:t>
            </a:r>
            <a:endParaRPr lang="en-GB" dirty="0"/>
          </a:p>
        </p:txBody>
      </p:sp>
      <p:sp>
        <p:nvSpPr>
          <p:cNvPr id="3" name="Content Placeholder 2">
            <a:extLst>
              <a:ext uri="{FF2B5EF4-FFF2-40B4-BE49-F238E27FC236}">
                <a16:creationId xmlns:a16="http://schemas.microsoft.com/office/drawing/2014/main" id="{B51AA380-E196-80DC-49C7-B602D91CC7ED}"/>
              </a:ext>
            </a:extLst>
          </p:cNvPr>
          <p:cNvSpPr>
            <a:spLocks noGrp="1"/>
          </p:cNvSpPr>
          <p:nvPr>
            <p:ph idx="1"/>
          </p:nvPr>
        </p:nvSpPr>
        <p:spPr>
          <a:xfrm>
            <a:off x="838200" y="1825625"/>
            <a:ext cx="10515600" cy="4351338"/>
          </a:xfrm>
        </p:spPr>
        <p:txBody>
          <a:bodyPr/>
          <a:lstStyle/>
          <a:p>
            <a:r>
              <a:rPr lang="en-GB" dirty="0"/>
              <a:t>There are </a:t>
            </a:r>
            <a:r>
              <a:rPr lang="en-GB" b="1" u="sng" dirty="0"/>
              <a:t>42 results for “Curriculum”</a:t>
            </a:r>
            <a:r>
              <a:rPr lang="en-GB" dirty="0"/>
              <a:t> on the CEC Resource Directory.</a:t>
            </a:r>
          </a:p>
          <a:p>
            <a:r>
              <a:rPr lang="en-GB" dirty="0"/>
              <a:t>This includes help guides, tools and subject specific resources.</a:t>
            </a:r>
          </a:p>
        </p:txBody>
      </p:sp>
      <p:pic>
        <p:nvPicPr>
          <p:cNvPr id="5" name="Picture 4">
            <a:extLst>
              <a:ext uri="{FF2B5EF4-FFF2-40B4-BE49-F238E27FC236}">
                <a16:creationId xmlns:a16="http://schemas.microsoft.com/office/drawing/2014/main" id="{CCF3DB2A-2CE1-226F-86E4-45004CC8B456}"/>
              </a:ext>
            </a:extLst>
          </p:cNvPr>
          <p:cNvPicPr>
            <a:picLocks noChangeAspect="1"/>
          </p:cNvPicPr>
          <p:nvPr/>
        </p:nvPicPr>
        <p:blipFill>
          <a:blip r:embed="rId2"/>
          <a:stretch>
            <a:fillRect/>
          </a:stretch>
        </p:blipFill>
        <p:spPr>
          <a:xfrm>
            <a:off x="4338320" y="3273410"/>
            <a:ext cx="7432040" cy="3219465"/>
          </a:xfrm>
          <a:prstGeom prst="rect">
            <a:avLst/>
          </a:prstGeom>
        </p:spPr>
      </p:pic>
      <p:sp>
        <p:nvSpPr>
          <p:cNvPr id="6" name="Rectangle: Rounded Corners 5">
            <a:extLst>
              <a:ext uri="{FF2B5EF4-FFF2-40B4-BE49-F238E27FC236}">
                <a16:creationId xmlns:a16="http://schemas.microsoft.com/office/drawing/2014/main" id="{066821BC-C456-69BF-33BE-031FA8B06338}"/>
              </a:ext>
            </a:extLst>
          </p:cNvPr>
          <p:cNvSpPr/>
          <p:nvPr/>
        </p:nvSpPr>
        <p:spPr>
          <a:xfrm>
            <a:off x="6543040" y="5069840"/>
            <a:ext cx="1503680" cy="142303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0208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B767-E61B-C06F-B21C-5A68D8A2E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F1C59-CAEE-F561-D315-71C9655803E0}"/>
              </a:ext>
            </a:extLst>
          </p:cNvPr>
          <p:cNvSpPr>
            <a:spLocks noGrp="1"/>
          </p:cNvSpPr>
          <p:nvPr>
            <p:ph type="title"/>
          </p:nvPr>
        </p:nvSpPr>
        <p:spPr/>
        <p:txBody>
          <a:bodyPr/>
          <a:lstStyle/>
          <a:p>
            <a:r>
              <a:rPr lang="en-GB" dirty="0"/>
              <a:t>A Culture of Careers:</a:t>
            </a:r>
            <a:br>
              <a:rPr lang="en-GB" dirty="0"/>
            </a:br>
            <a:r>
              <a:rPr lang="en-GB" i="1" dirty="0"/>
              <a:t>Practical Resources &amp; Quick Wins</a:t>
            </a:r>
            <a:endParaRPr lang="en-GB" dirty="0"/>
          </a:p>
        </p:txBody>
      </p:sp>
      <p:sp>
        <p:nvSpPr>
          <p:cNvPr id="3" name="Content Placeholder 2">
            <a:extLst>
              <a:ext uri="{FF2B5EF4-FFF2-40B4-BE49-F238E27FC236}">
                <a16:creationId xmlns:a16="http://schemas.microsoft.com/office/drawing/2014/main" id="{FCD15A62-F8C1-B1B9-CE12-4571F9262C73}"/>
              </a:ext>
            </a:extLst>
          </p:cNvPr>
          <p:cNvSpPr>
            <a:spLocks noGrp="1"/>
          </p:cNvSpPr>
          <p:nvPr>
            <p:ph idx="1"/>
          </p:nvPr>
        </p:nvSpPr>
        <p:spPr>
          <a:xfrm>
            <a:off x="838200" y="1825625"/>
            <a:ext cx="5532120" cy="4351338"/>
          </a:xfrm>
        </p:spPr>
        <p:txBody>
          <a:bodyPr/>
          <a:lstStyle/>
          <a:p>
            <a:r>
              <a:rPr lang="en-GB" b="1" u="sng" dirty="0"/>
              <a:t>Benchmark 4: Careers in the Curriculum Guide</a:t>
            </a:r>
          </a:p>
          <a:p>
            <a:r>
              <a:rPr lang="en-GB" dirty="0"/>
              <a:t>28 Page Resource Booklet with hints, tips, guides, sample resources, links to websites, videos, etc.</a:t>
            </a:r>
          </a:p>
          <a:p>
            <a:r>
              <a:rPr lang="en-GB" dirty="0"/>
              <a:t>Contents Page – clickable links to every subject featuring subject specific info.</a:t>
            </a:r>
          </a:p>
        </p:txBody>
      </p:sp>
      <p:pic>
        <p:nvPicPr>
          <p:cNvPr id="6" name="Picture 5">
            <a:extLst>
              <a:ext uri="{FF2B5EF4-FFF2-40B4-BE49-F238E27FC236}">
                <a16:creationId xmlns:a16="http://schemas.microsoft.com/office/drawing/2014/main" id="{1DE6D0FC-2FEA-EB08-D842-60D115B5722D}"/>
              </a:ext>
            </a:extLst>
          </p:cNvPr>
          <p:cNvPicPr>
            <a:picLocks noChangeAspect="1"/>
          </p:cNvPicPr>
          <p:nvPr/>
        </p:nvPicPr>
        <p:blipFill>
          <a:blip r:embed="rId2"/>
          <a:stretch>
            <a:fillRect/>
          </a:stretch>
        </p:blipFill>
        <p:spPr>
          <a:xfrm>
            <a:off x="6562428" y="1690688"/>
            <a:ext cx="4974251" cy="5014912"/>
          </a:xfrm>
          <a:prstGeom prst="rect">
            <a:avLst/>
          </a:prstGeom>
        </p:spPr>
      </p:pic>
    </p:spTree>
    <p:extLst>
      <p:ext uri="{BB962C8B-B14F-4D97-AF65-F5344CB8AC3E}">
        <p14:creationId xmlns:p14="http://schemas.microsoft.com/office/powerpoint/2010/main" val="272709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D661D-66A8-7C99-8FF6-21B1241F5851}"/>
              </a:ext>
            </a:extLst>
          </p:cNvPr>
          <p:cNvSpPr>
            <a:spLocks noGrp="1"/>
          </p:cNvSpPr>
          <p:nvPr>
            <p:ph type="title"/>
          </p:nvPr>
        </p:nvSpPr>
        <p:spPr/>
        <p:txBody>
          <a:bodyPr/>
          <a:lstStyle/>
          <a:p>
            <a:r>
              <a:rPr lang="en-GB" dirty="0"/>
              <a:t>A Culture of Careers:</a:t>
            </a:r>
            <a:br>
              <a:rPr lang="en-GB" dirty="0"/>
            </a:br>
            <a:r>
              <a:rPr lang="en-GB" i="1" dirty="0"/>
              <a:t>Application to your Setting</a:t>
            </a:r>
            <a:endParaRPr lang="en-GB" dirty="0"/>
          </a:p>
        </p:txBody>
      </p:sp>
      <p:sp>
        <p:nvSpPr>
          <p:cNvPr id="3" name="Content Placeholder 2">
            <a:extLst>
              <a:ext uri="{FF2B5EF4-FFF2-40B4-BE49-F238E27FC236}">
                <a16:creationId xmlns:a16="http://schemas.microsoft.com/office/drawing/2014/main" id="{C5C0E4C7-4FB6-3E63-117B-D118FAC29015}"/>
              </a:ext>
            </a:extLst>
          </p:cNvPr>
          <p:cNvSpPr>
            <a:spLocks noGrp="1"/>
          </p:cNvSpPr>
          <p:nvPr>
            <p:ph idx="1"/>
          </p:nvPr>
        </p:nvSpPr>
        <p:spPr>
          <a:xfrm>
            <a:off x="838200" y="2018665"/>
            <a:ext cx="10515600" cy="4351338"/>
          </a:xfrm>
        </p:spPr>
        <p:txBody>
          <a:bodyPr/>
          <a:lstStyle/>
          <a:p>
            <a:pPr marL="0" indent="0">
              <a:buNone/>
            </a:pPr>
            <a:r>
              <a:rPr lang="en-GB" b="1" dirty="0">
                <a:solidFill>
                  <a:srgbClr val="00797B"/>
                </a:solidFill>
              </a:rPr>
              <a:t>Task One:</a:t>
            </a:r>
          </a:p>
          <a:p>
            <a:pPr marL="0" indent="0">
              <a:buNone/>
            </a:pPr>
            <a:r>
              <a:rPr lang="en-GB" dirty="0"/>
              <a:t>In your groups, discuss how you could embed a </a:t>
            </a:r>
            <a:r>
              <a:rPr lang="en-GB" b="1" i="1" dirty="0">
                <a:solidFill>
                  <a:srgbClr val="00797B"/>
                </a:solidFill>
              </a:rPr>
              <a:t>culture of careers </a:t>
            </a:r>
            <a:r>
              <a:rPr lang="en-GB" dirty="0"/>
              <a:t>in your setting?</a:t>
            </a:r>
          </a:p>
          <a:p>
            <a:pPr marL="0" indent="0">
              <a:buNone/>
            </a:pPr>
            <a:r>
              <a:rPr lang="en-GB" dirty="0"/>
              <a:t>What do you need to do to increase buy-in?</a:t>
            </a:r>
          </a:p>
          <a:p>
            <a:pPr marL="0" indent="0">
              <a:buNone/>
            </a:pPr>
            <a:r>
              <a:rPr lang="en-GB" dirty="0"/>
              <a:t>How can you shape make careers everyone’s business?</a:t>
            </a:r>
          </a:p>
          <a:p>
            <a:pPr marL="0" indent="0">
              <a:buNone/>
            </a:pPr>
            <a:r>
              <a:rPr lang="en-GB" b="1" dirty="0">
                <a:solidFill>
                  <a:srgbClr val="00797B"/>
                </a:solidFill>
              </a:rPr>
              <a:t>Task Two:</a:t>
            </a:r>
          </a:p>
          <a:p>
            <a:pPr marL="0" indent="0">
              <a:buNone/>
            </a:pPr>
            <a:r>
              <a:rPr lang="en-GB" dirty="0"/>
              <a:t>What are the </a:t>
            </a:r>
            <a:r>
              <a:rPr lang="en-GB" b="1" i="1" dirty="0">
                <a:solidFill>
                  <a:srgbClr val="00797B"/>
                </a:solidFill>
              </a:rPr>
              <a:t>Quick Wins</a:t>
            </a:r>
            <a:r>
              <a:rPr lang="en-GB" b="1" dirty="0">
                <a:solidFill>
                  <a:srgbClr val="00797B"/>
                </a:solidFill>
              </a:rPr>
              <a:t> </a:t>
            </a:r>
            <a:r>
              <a:rPr lang="en-GB" dirty="0"/>
              <a:t>you can take away from today? Write yourself a </a:t>
            </a:r>
            <a:r>
              <a:rPr lang="en-GB" b="1" i="1" dirty="0">
                <a:solidFill>
                  <a:srgbClr val="00797B"/>
                </a:solidFill>
              </a:rPr>
              <a:t>Quick Wins </a:t>
            </a:r>
            <a:r>
              <a:rPr lang="en-GB" dirty="0"/>
              <a:t>check list – what are three things you can do immediately when returning to your setting tomorrow?</a:t>
            </a:r>
          </a:p>
        </p:txBody>
      </p:sp>
    </p:spTree>
    <p:extLst>
      <p:ext uri="{BB962C8B-B14F-4D97-AF65-F5344CB8AC3E}">
        <p14:creationId xmlns:p14="http://schemas.microsoft.com/office/powerpoint/2010/main" val="3363947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EB1DC-8832-BBFD-4434-271F484B4073}"/>
              </a:ext>
            </a:extLst>
          </p:cNvPr>
          <p:cNvSpPr>
            <a:spLocks noGrp="1"/>
          </p:cNvSpPr>
          <p:nvPr>
            <p:ph type="title"/>
          </p:nvPr>
        </p:nvSpPr>
        <p:spPr/>
        <p:txBody>
          <a:bodyPr/>
          <a:lstStyle/>
          <a:p>
            <a:r>
              <a:rPr lang="en-GB">
                <a:latin typeface="Aptos"/>
              </a:rPr>
              <a:t>Gatsby Benchmark 4 resources</a:t>
            </a:r>
          </a:p>
        </p:txBody>
      </p:sp>
      <p:sp>
        <p:nvSpPr>
          <p:cNvPr id="3" name="Content Placeholder 2">
            <a:extLst>
              <a:ext uri="{FF2B5EF4-FFF2-40B4-BE49-F238E27FC236}">
                <a16:creationId xmlns:a16="http://schemas.microsoft.com/office/drawing/2014/main" id="{99297544-3252-63B4-CB0E-209034087125}"/>
              </a:ext>
            </a:extLst>
          </p:cNvPr>
          <p:cNvSpPr>
            <a:spLocks noGrp="1"/>
          </p:cNvSpPr>
          <p:nvPr>
            <p:ph idx="1"/>
          </p:nvPr>
        </p:nvSpPr>
        <p:spPr/>
        <p:txBody>
          <a:bodyPr vert="horz" lIns="91440" tIns="45720" rIns="91440" bIns="45720" rtlCol="0" anchor="t">
            <a:normAutofit/>
          </a:bodyPr>
          <a:lstStyle/>
          <a:p>
            <a:r>
              <a:rPr lang="en-GB">
                <a:latin typeface="Lato"/>
                <a:ea typeface="Lato"/>
                <a:cs typeface="Lato"/>
              </a:rPr>
              <a:t>South Midlands Careers Hub </a:t>
            </a:r>
            <a:r>
              <a:rPr lang="en-GB" dirty="0">
                <a:latin typeface="Lato"/>
                <a:ea typeface="Lato"/>
                <a:cs typeface="Lato"/>
                <a:hlinkClick r:id="rId2"/>
              </a:rPr>
              <a:t>Benchmark 4 - South Midlands Careers Hub</a:t>
            </a:r>
            <a:endParaRPr lang="en-GB">
              <a:latin typeface="Lato"/>
              <a:ea typeface="Lato"/>
              <a:cs typeface="Lato"/>
            </a:endParaRPr>
          </a:p>
          <a:p>
            <a:pPr marL="0" indent="0">
              <a:buNone/>
            </a:pPr>
            <a:endParaRPr lang="en-GB" sz="2000" dirty="0">
              <a:latin typeface="Lato"/>
              <a:ea typeface="Lato"/>
              <a:cs typeface="Lato"/>
            </a:endParaRPr>
          </a:p>
        </p:txBody>
      </p:sp>
    </p:spTree>
    <p:extLst>
      <p:ext uri="{BB962C8B-B14F-4D97-AF65-F5344CB8AC3E}">
        <p14:creationId xmlns:p14="http://schemas.microsoft.com/office/powerpoint/2010/main" val="3247129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916E-A3FF-4B36-BA70-DD54D7DC72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55499B-BABD-A654-5161-71BF259DC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3" name="TextBox 2">
            <a:extLst>
              <a:ext uri="{FF2B5EF4-FFF2-40B4-BE49-F238E27FC236}">
                <a16:creationId xmlns:a16="http://schemas.microsoft.com/office/drawing/2014/main" id="{2CBC3529-07B1-F456-0868-2F478D96F8D3}"/>
              </a:ext>
            </a:extLst>
          </p:cNvPr>
          <p:cNvSpPr txBox="1"/>
          <p:nvPr/>
        </p:nvSpPr>
        <p:spPr>
          <a:xfrm>
            <a:off x="425369" y="361019"/>
            <a:ext cx="69757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SMCH Conference Evaluation</a:t>
            </a:r>
            <a:endParaRPr kumimoji="0" lang="en-GB" sz="36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2" name="Picture 1">
            <a:extLst>
              <a:ext uri="{FF2B5EF4-FFF2-40B4-BE49-F238E27FC236}">
                <a16:creationId xmlns:a16="http://schemas.microsoft.com/office/drawing/2014/main" id="{09F831DD-DEFE-5FAF-BF72-6B311C28C8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460" y="1414775"/>
            <a:ext cx="5092753" cy="5092753"/>
          </a:xfrm>
          <a:prstGeom prst="rect">
            <a:avLst/>
          </a:prstGeom>
          <a:noFill/>
          <a:ln>
            <a:noFill/>
          </a:ln>
        </p:spPr>
      </p:pic>
      <p:sp>
        <p:nvSpPr>
          <p:cNvPr id="6" name="TextBox 5">
            <a:extLst>
              <a:ext uri="{FF2B5EF4-FFF2-40B4-BE49-F238E27FC236}">
                <a16:creationId xmlns:a16="http://schemas.microsoft.com/office/drawing/2014/main" id="{D1666FC0-3226-E7B4-1E6C-B1EBFD4E9BDC}"/>
              </a:ext>
            </a:extLst>
          </p:cNvPr>
          <p:cNvSpPr txBox="1"/>
          <p:nvPr/>
        </p:nvSpPr>
        <p:spPr>
          <a:xfrm>
            <a:off x="8436260" y="5769260"/>
            <a:ext cx="39114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585857"/>
                </a:solidFill>
                <a:effectLst/>
                <a:uLnTx/>
                <a:uFillTx/>
                <a:latin typeface="Calibri" panose="020F0502020204030204"/>
                <a:ea typeface="+mn-ea"/>
                <a:cs typeface="+mn-cs"/>
                <a:hlinkClick r:id="rId4"/>
              </a:rPr>
              <a:t>Connecting Futures: Building Talent, Driving Growth 2026 - Delegate Evaluation – Fill in form</a:t>
            </a: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0464C16-9497-207F-C5AF-97533ECBF25C}"/>
              </a:ext>
            </a:extLst>
          </p:cNvPr>
          <p:cNvSpPr txBox="1"/>
          <p:nvPr/>
        </p:nvSpPr>
        <p:spPr>
          <a:xfrm>
            <a:off x="8280346" y="3018973"/>
            <a:ext cx="353129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7"/>
                </a:solidFill>
                <a:effectLst/>
                <a:uLnTx/>
                <a:uFillTx/>
                <a:latin typeface="Calibri" panose="020F0502020204030204"/>
                <a:ea typeface="+mn-ea"/>
                <a:cs typeface="+mn-cs"/>
              </a:rPr>
              <a:t>Thank you for attending our Conference</a:t>
            </a: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432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6070ae-bedd-4c8b-98d2-72b5379e158e">
      <Terms xmlns="http://schemas.microsoft.com/office/infopath/2007/PartnerControls"/>
    </lcf76f155ced4ddcb4097134ff3c332f>
    <TaxCatchAll xmlns="b3e6cb3d-b9a4-4d6c-b20d-c65c846de810" xsi:nil="true"/>
  </documentManagement>
</p:properties>
</file>

<file path=customXml/itemProps1.xml><?xml version="1.0" encoding="utf-8"?>
<ds:datastoreItem xmlns:ds="http://schemas.openxmlformats.org/officeDocument/2006/customXml" ds:itemID="{73490387-3004-4589-AA2C-CF21EBE086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569859-F63E-41E8-936E-FBD5D45087F2}">
  <ds:schemaRefs>
    <ds:schemaRef ds:uri="http://schemas.microsoft.com/sharepoint/v3/contenttype/forms"/>
  </ds:schemaRefs>
</ds:datastoreItem>
</file>

<file path=customXml/itemProps3.xml><?xml version="1.0" encoding="utf-8"?>
<ds:datastoreItem xmlns:ds="http://schemas.openxmlformats.org/officeDocument/2006/customXml" ds:itemID="{39C4D6BE-E0DC-4236-A0B2-D1E6571EC7DC}">
  <ds:schemaRefs>
    <ds:schemaRef ds:uri="http://schemas.microsoft.com/office/infopath/2007/PartnerControls"/>
    <ds:schemaRef ds:uri="http://purl.org/dc/dcmitype/"/>
    <ds:schemaRef ds:uri="b3e6cb3d-b9a4-4d6c-b20d-c65c846de810"/>
    <ds:schemaRef ds:uri="http://www.w3.org/XML/1998/namespace"/>
    <ds:schemaRef ds:uri="http://purl.org/dc/term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836070ae-bedd-4c8b-98d2-72b5379e158e"/>
  </ds:schemaRefs>
</ds:datastoreItem>
</file>

<file path=docProps/app.xml><?xml version="1.0" encoding="utf-8"?>
<Properties xmlns="http://schemas.openxmlformats.org/officeDocument/2006/extended-properties" xmlns:vt="http://schemas.openxmlformats.org/officeDocument/2006/docPropsVTypes">
  <TotalTime>139</TotalTime>
  <Words>4072</Words>
  <Application>Microsoft Office PowerPoint</Application>
  <PresentationFormat>Widescreen</PresentationFormat>
  <Paragraphs>327</Paragraphs>
  <Slides>31</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Aptos</vt:lpstr>
      <vt:lpstr>Aptos Display</vt:lpstr>
      <vt:lpstr>Arial</vt:lpstr>
      <vt:lpstr>Calibri</vt:lpstr>
      <vt:lpstr>Lato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A Culture of Careers: Quick Curriculum Wins!</vt:lpstr>
      <vt:lpstr>A Culture of Careers: Why we do what we do!</vt:lpstr>
      <vt:lpstr>A Culture of Careers: Why we do what we do!</vt:lpstr>
      <vt:lpstr>A Culture of Careers: Why we do what we do!</vt:lpstr>
      <vt:lpstr>A Culture of Careers: Why we do what we do!</vt:lpstr>
      <vt:lpstr>A Culture of Careers: The Sandy Graduate</vt:lpstr>
      <vt:lpstr>A Culture of Careers: Policies &amp; Frameworks</vt:lpstr>
      <vt:lpstr>A Culture of Careers: Careers in the Curriculum</vt:lpstr>
      <vt:lpstr>A Culture of Careers: Careers in the Curriculum</vt:lpstr>
      <vt:lpstr>A Culture of Careers: Curriculum Planning</vt:lpstr>
      <vt:lpstr>A Culture of Careers: Curriculum Planning</vt:lpstr>
      <vt:lpstr>A Culture of Careers: A Focus on Skills</vt:lpstr>
      <vt:lpstr>A Culture of Careers: In Practice: Maths</vt:lpstr>
      <vt:lpstr>A Culture of Careers: In Practice: Art</vt:lpstr>
      <vt:lpstr>A Culture of Careers: In Practice: Travel</vt:lpstr>
      <vt:lpstr>A Culture of Careers: Practical Resources &amp; Quick Wins</vt:lpstr>
      <vt:lpstr>A Culture of Careers: Practical Resources &amp; Quick Wins</vt:lpstr>
      <vt:lpstr>A Culture of Careers: Application to your Setting</vt:lpstr>
      <vt:lpstr>Gatsby Benchmark 4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Lewis Davis</dc:creator>
  <cp:lastModifiedBy>Sarah Latimer</cp:lastModifiedBy>
  <cp:revision>87</cp:revision>
  <dcterms:created xsi:type="dcterms:W3CDTF">2026-10-08T09:24:15Z</dcterms:created>
  <dcterms:modified xsi:type="dcterms:W3CDTF">2026-10-19T14:40:10Z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ies>
</file>