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4"/>
  </p:sldMasterIdLst>
  <p:notesMasterIdLst>
    <p:notesMasterId r:id="rId20"/>
  </p:notesMasterIdLst>
  <p:sldIdLst>
    <p:sldId id="318" r:id="rId5"/>
    <p:sldId id="319" r:id="rId6"/>
    <p:sldId id="320" r:id="rId7"/>
    <p:sldId id="322" r:id="rId8"/>
    <p:sldId id="2147471600" r:id="rId9"/>
    <p:sldId id="2147471508" r:id="rId10"/>
    <p:sldId id="2147471593" r:id="rId11"/>
    <p:sldId id="324" r:id="rId12"/>
    <p:sldId id="326" r:id="rId13"/>
    <p:sldId id="328" r:id="rId14"/>
    <p:sldId id="329" r:id="rId15"/>
    <p:sldId id="330" r:id="rId16"/>
    <p:sldId id="331" r:id="rId17"/>
    <p:sldId id="332" r:id="rId18"/>
    <p:sldId id="34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142D47A-A3B4-4D98-B795-D60EA93F9B8D}">
          <p14:sldIdLst>
            <p14:sldId id="318"/>
            <p14:sldId id="319"/>
            <p14:sldId id="320"/>
            <p14:sldId id="322"/>
            <p14:sldId id="2147471600"/>
            <p14:sldId id="2147471508"/>
            <p14:sldId id="2147471593"/>
            <p14:sldId id="324"/>
            <p14:sldId id="326"/>
            <p14:sldId id="328"/>
            <p14:sldId id="329"/>
            <p14:sldId id="330"/>
            <p14:sldId id="331"/>
            <p14:sldId id="332"/>
            <p14:sldId id="34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8FE030-797B-237A-2980-AB4E7B1AD317}" name="Kiran Sekhon" initials="" userId="S::KSekhon@careersandenterprise.co.uk::84afe4c5-1cad-4ca4-9580-e4542e645aee" providerId="AD"/>
  <p188:author id="{E056923D-C69A-2D42-A4D5-5AA74C21BA64}" name="Josh Clarke" initials="JC" userId="S::jclarke@careersandenterprise.co.uk::1f1bbf5d-b007-4806-aa6b-91ab8e038bb2" providerId="AD"/>
  <p188:author id="{265D704D-427D-FF7F-01E4-D04E01645CCB}" name="Lucie Heseltine" initials="LH" userId="S::lheseltine@careersandenterprise.co.uk::bf9ceea0-3bb9-4b75-9041-ae9c9cf5d1a3" providerId="AD"/>
  <p188:author id="{D5C8F555-0384-E0B7-A59C-B351B81A08DD}" name="Kiran Sekhon" initials="KS" userId="S::ksekhon@careersandenterprise.co.uk::84afe4c5-1cad-4ca4-9580-e4542e645aee" providerId="AD"/>
  <p188:author id="{0B027E92-44D5-22C8-6796-2F60D6F3B128}" name="Elizabeth Phillips-Rennie" initials="EP" userId="S::EPhillips-Rennie@careersandenterprise.co.uk::26205adf-4d21-454d-9134-27955b9cf1bd" providerId="AD"/>
  <p188:author id="{BDC9AAAA-C25C-AB69-7934-E4BCB8C0E796}" name="Isabel Hutton" initials="IH" userId="S::ihutton@careersandenterprise.co.uk::e1ed1acd-a03f-44ef-9237-5a2e87833fbb" providerId="AD"/>
  <p188:author id="{0E2354E9-4591-0BC7-495F-CCC8A93C515F}" name="Resha Bhatt" initials="RB" userId="S::rbhatt@careersandenterprise.co.uk::7fe70a86-68d3-48b7-8820-8358c4ba98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7B"/>
    <a:srgbClr val="E8B462"/>
    <a:srgbClr val="00A8A8"/>
    <a:srgbClr val="FE6454"/>
    <a:srgbClr val="006A94"/>
    <a:srgbClr val="AECB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9A8F2D-FDB4-475C-A811-CB121C1EE62D}" v="1" dt="2026-10-19T08:27:41.4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53"/>
    <p:restoredTop sz="81307" autoAdjust="0"/>
  </p:normalViewPr>
  <p:slideViewPr>
    <p:cSldViewPr>
      <p:cViewPr varScale="1">
        <p:scale>
          <a:sx n="90" d="100"/>
          <a:sy n="90" d="100"/>
        </p:scale>
        <p:origin x="1056" y="84"/>
      </p:cViewPr>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Latimer" userId="23af7e34-338c-467e-9bf6-379bc769e297" providerId="ADAL" clId="{E19C1E60-5CE1-4828-A734-10005F81D5ED}"/>
    <pc:docChg chg="addSld modSld sldOrd">
      <pc:chgData name="Sarah Latimer" userId="23af7e34-338c-467e-9bf6-379bc769e297" providerId="ADAL" clId="{E19C1E60-5CE1-4828-A734-10005F81D5ED}" dt="2026-10-19T09:10:57.057" v="3"/>
      <pc:docMkLst>
        <pc:docMk/>
      </pc:docMkLst>
      <pc:sldChg chg="ord">
        <pc:chgData name="Sarah Latimer" userId="23af7e34-338c-467e-9bf6-379bc769e297" providerId="ADAL" clId="{E19C1E60-5CE1-4828-A734-10005F81D5ED}" dt="2026-10-19T09:10:57.057" v="3"/>
        <pc:sldMkLst>
          <pc:docMk/>
          <pc:sldMk cId="264695839" sldId="318"/>
        </pc:sldMkLst>
      </pc:sldChg>
      <pc:sldChg chg="addSp add mod">
        <pc:chgData name="Sarah Latimer" userId="23af7e34-338c-467e-9bf6-379bc769e297" providerId="ADAL" clId="{E19C1E60-5CE1-4828-A734-10005F81D5ED}" dt="2026-10-19T08:28:30.363" v="1" actId="22"/>
        <pc:sldMkLst>
          <pc:docMk/>
          <pc:sldMk cId="2164432459" sldId="349"/>
        </pc:sldMkLst>
        <pc:spChg chg="add">
          <ac:chgData name="Sarah Latimer" userId="23af7e34-338c-467e-9bf6-379bc769e297" providerId="ADAL" clId="{E19C1E60-5CE1-4828-A734-10005F81D5ED}" dt="2026-10-19T08:28:30.363" v="1" actId="22"/>
          <ac:spMkLst>
            <pc:docMk/>
            <pc:sldMk cId="2164432459" sldId="349"/>
            <ac:spMk id="7" creationId="{DBA7DB9E-5928-4EF6-70D0-3FFF33042F2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1D2A70-2239-4671-A645-734613542011}" type="datetimeFigureOut">
              <a:rPr lang="en-GB" smtClean="0"/>
              <a:t>19/10/2026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0D6680-91AC-4926-AF75-E2E4872BAEFB}" type="slidenum">
              <a:rPr lang="en-GB" smtClean="0"/>
              <a:t>‹#›</a:t>
            </a:fld>
            <a:endParaRPr lang="en-GB"/>
          </a:p>
        </p:txBody>
      </p:sp>
    </p:spTree>
    <p:extLst>
      <p:ext uri="{BB962C8B-B14F-4D97-AF65-F5344CB8AC3E}">
        <p14:creationId xmlns:p14="http://schemas.microsoft.com/office/powerpoint/2010/main" val="1861685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Speaker note: briefly introduce why parent/carer engagement matters and CIS theme 3.5 – Parent and carer understanding of all routes available to learners at key transitions.</a:t>
            </a:r>
          </a:p>
        </p:txBody>
      </p:sp>
      <p:sp>
        <p:nvSpPr>
          <p:cNvPr id="4" name="Slide Number Placeholder 3"/>
          <p:cNvSpPr>
            <a:spLocks noGrp="1"/>
          </p:cNvSpPr>
          <p:nvPr>
            <p:ph type="sldNum" sz="quarter" idx="5"/>
          </p:nvPr>
        </p:nvSpPr>
        <p:spPr/>
        <p:txBody>
          <a:bodyPr/>
          <a:lstStyle/>
          <a:p>
            <a:fld id="{030D6680-91AC-4926-AF75-E2E4872BAEFB}" type="slidenum">
              <a:rPr lang="en-GB" smtClean="0"/>
              <a:t>2</a:t>
            </a:fld>
            <a:endParaRPr lang="en-GB"/>
          </a:p>
        </p:txBody>
      </p:sp>
    </p:spTree>
    <p:extLst>
      <p:ext uri="{BB962C8B-B14F-4D97-AF65-F5344CB8AC3E}">
        <p14:creationId xmlns:p14="http://schemas.microsoft.com/office/powerpoint/2010/main" val="4102197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Before we jump into the demo, it’s important to note the value of Your Child’s Future and how it can enhance your practice.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&lt;JUST READ OUT THE EXPLANATION FOR EACH ONE – DON’T READ THE TITLES IN BOLD!!&gt;</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1. Provides robust evidence to shape your careers strategy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YCF gives you reliable parent/carer insight to inform your strategic plan, this strengthens alignment with Gatsby Benchmark 1, enabling you to clearly evidence a data-led approach to SLT and governors.</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2. Strengthens evaluation and ensures you meet statutory expectations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Your Child’s Future enables you to systematically capture parent/carer voice as part of your evaluation cycle —alongside learner insight via the Future Skills Questionnaire, destinations data via the learner profile and from completing your Compass evaluation. Evaluating your provision thoroughly supports meeting statutory requirements to gather and act on stakeholder feedback.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3. Acts as a core vehicle for stakeholder voice (complementing learner insight)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YCF positions parent/carer feedback as the equivalent of FSQ for learners—the questionnaire gives you a structured, repeatable way to capture this critical perspective and use it to inform, adapt and continuously improve your careers provision.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4. Delivers actionable insight to target gaps and improve outcomes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YCF highlights where parents/carers lack confidence (e.g. pathways, LMI, transitions), allowing you to design targeted interventions that improve equity, strengthen decision-making, and better support young people.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5. Embeds parental engagement as a strategic driver of improvement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Your Child’s Future moves parent engagement beyond one-off activities—embedding their voice into planning, quality assurance and improvement planning, and supporting progression against all eight Gatsby Benchmarks and movement through the Careers Impact Maturity Model.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0D6680-91AC-4926-AF75-E2E4872BAE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01344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I’m not going to go into great detail with this one, but here’s a short quote from the DfE stat guidance that endorses and encourages the use of YCF in all educational settings.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0D6680-91AC-4926-AF75-E2E4872BAE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5932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dirty="0">
                <a:solidFill>
                  <a:srgbClr val="2F3941"/>
                </a:solidFill>
                <a:effectLst/>
                <a:latin typeface="Lato" panose="020F0502020204030203" pitchFamily="34" charset="0"/>
                <a:ea typeface="Lato" panose="020F0502020204030203" pitchFamily="34" charset="0"/>
                <a:cs typeface="Lato" panose="020F0502020204030203" pitchFamily="34" charset="0"/>
              </a:rPr>
              <a:t>The Compass+ 5 Steps to Success model is a recommended framework designed to help education settings make the most effective use of Compass+ and continuously improve outcomes for young people.</a:t>
            </a:r>
          </a:p>
          <a:p>
            <a:endParaRPr lang="en-GB" sz="1200" b="0" i="0" dirty="0">
              <a:solidFill>
                <a:srgbClr val="2F3941"/>
              </a:solidFill>
              <a:effectLst/>
              <a:latin typeface="Lato" panose="020F0502020204030203" pitchFamily="34" charset="0"/>
              <a:ea typeface="Lato" panose="020F0502020204030203" pitchFamily="34" charset="0"/>
              <a:cs typeface="Lato" panose="020F0502020204030203" pitchFamily="34" charset="0"/>
            </a:endParaRPr>
          </a:p>
          <a:p>
            <a:r>
              <a:rPr lang="en-GB" sz="1200" b="0" i="0" dirty="0">
                <a:solidFill>
                  <a:srgbClr val="2F3941"/>
                </a:solidFill>
                <a:effectLst/>
                <a:latin typeface="Lato" panose="020F0502020204030203" pitchFamily="34" charset="0"/>
                <a:ea typeface="Lato" panose="020F0502020204030203" pitchFamily="34" charset="0"/>
                <a:cs typeface="Lato" panose="020F0502020204030203" pitchFamily="34" charset="0"/>
              </a:rPr>
              <a:t>It is not a prescriptive process or delivered to a fixed timeline. </a:t>
            </a:r>
            <a:endParaRPr lang="en-GB" sz="1200" dirty="0">
              <a:solidFill>
                <a:srgbClr val="2F3941"/>
              </a:solidFill>
              <a:latin typeface="Lato" panose="020F0502020204030203" pitchFamily="34" charset="0"/>
              <a:ea typeface="Lato" panose="020F0502020204030203" pitchFamily="34" charset="0"/>
              <a:cs typeface="Lato" panose="020F0502020204030203" pitchFamily="34" charset="0"/>
            </a:endParaRPr>
          </a:p>
          <a:p>
            <a:endParaRPr lang="en-GB" sz="1000" b="0" i="0" dirty="0">
              <a:solidFill>
                <a:srgbClr val="2F3941"/>
              </a:solidFill>
              <a:effectLst/>
              <a:latin typeface="Lato" panose="020F0502020204030203" pitchFamily="34" charset="0"/>
              <a:ea typeface="Lato" panose="020F0502020204030203" pitchFamily="34" charset="0"/>
              <a:cs typeface="Lato" panose="020F0502020204030203" pitchFamily="34" charset="0"/>
            </a:endParaRPr>
          </a:p>
          <a:p>
            <a:r>
              <a:rPr lang="en-GB" sz="1200" b="0" i="0" dirty="0">
                <a:solidFill>
                  <a:srgbClr val="2F3941"/>
                </a:solidFill>
                <a:effectLst/>
                <a:latin typeface="Lato" panose="020F0502020204030203" pitchFamily="34" charset="0"/>
                <a:ea typeface="Lato" panose="020F0502020204030203" pitchFamily="34" charset="0"/>
                <a:cs typeface="Lato" panose="020F0502020204030203" pitchFamily="34" charset="0"/>
              </a:rPr>
              <a:t>Every setting has different priorities and varying levels of time, capacity and resources they can dedicate to careers. </a:t>
            </a:r>
            <a:br>
              <a:rPr lang="en-GB" sz="1200" b="0" i="0" dirty="0">
                <a:solidFill>
                  <a:srgbClr val="2F3941"/>
                </a:solidFill>
                <a:effectLst/>
                <a:latin typeface="Lato" panose="020F0502020204030203" pitchFamily="34" charset="0"/>
                <a:ea typeface="Lato" panose="020F0502020204030203" pitchFamily="34" charset="0"/>
                <a:cs typeface="Lato" panose="020F0502020204030203" pitchFamily="34" charset="0"/>
              </a:rPr>
            </a:br>
            <a:r>
              <a:rPr lang="en-GB" sz="1200" b="0" i="0" dirty="0">
                <a:solidFill>
                  <a:srgbClr val="2F3941"/>
                </a:solidFill>
                <a:effectLst/>
                <a:latin typeface="Lato" panose="020F0502020204030203" pitchFamily="34" charset="0"/>
                <a:ea typeface="Lato" panose="020F0502020204030203" pitchFamily="34" charset="0"/>
                <a:cs typeface="Lato" panose="020F0502020204030203" pitchFamily="34" charset="0"/>
              </a:rPr>
              <a:t>We recommend users engage with each Compass+ feature in a way that aligns with their existing practice, careers programme and strategic priorities.</a:t>
            </a:r>
          </a:p>
          <a:p>
            <a:endParaRPr lang="en-GB" sz="1000" dirty="0">
              <a:solidFill>
                <a:srgbClr val="2F3941"/>
              </a:solidFill>
              <a:latin typeface="Lato" panose="020F0502020204030203" pitchFamily="34" charset="0"/>
              <a:ea typeface="Lato" panose="020F0502020204030203" pitchFamily="34" charset="0"/>
              <a:cs typeface="Lato" panose="020F0502020204030203" pitchFamily="34" charset="0"/>
            </a:endParaRPr>
          </a:p>
          <a:p>
            <a:r>
              <a:rPr lang="en-GB" sz="1200" b="0" i="0" dirty="0">
                <a:solidFill>
                  <a:srgbClr val="2F3941"/>
                </a:solidFill>
                <a:effectLst/>
                <a:latin typeface="Lato" panose="020F0502020204030203" pitchFamily="34" charset="0"/>
                <a:ea typeface="Lato" panose="020F0502020204030203" pitchFamily="34" charset="0"/>
                <a:cs typeface="Lato" panose="020F0502020204030203" pitchFamily="34" charset="0"/>
              </a:rPr>
              <a:t>The 5 steps to success framework supports users to understand how Compass+ features work together as part of a connected approach to evaluating, managing and reporting on their careers provision.</a:t>
            </a:r>
            <a:endParaRPr lang="en-GB" sz="1200" dirty="0">
              <a:latin typeface="Lato" panose="020F0502020204030203" pitchFamily="34" charset="0"/>
              <a:ea typeface="Lato" panose="020F0502020204030203" pitchFamily="34" charset="0"/>
              <a:cs typeface="Lato" panose="020F0502020204030203" pitchFamily="34" charset="0"/>
            </a:endParaRPr>
          </a:p>
          <a:p>
            <a:endParaRPr lang="en-GB" dirty="0"/>
          </a:p>
          <a:p>
            <a:r>
              <a:rPr lang="en-GB" sz="1200" dirty="0">
                <a:latin typeface="Lato" panose="020F0502020204030203" pitchFamily="34" charset="0"/>
                <a:ea typeface="Lato" panose="020F0502020204030203" pitchFamily="34" charset="0"/>
                <a:cs typeface="Lato" panose="020F0502020204030203" pitchFamily="34" charset="0"/>
              </a:rPr>
              <a:t>There are two versions of the model to reflect whether a setting's Management Information System (MIS) is connected to Compass+.</a:t>
            </a:r>
          </a:p>
          <a:p>
            <a:endParaRPr lang="en-GB" sz="1200" dirty="0">
              <a:latin typeface="Lato" panose="020F0502020204030203" pitchFamily="34" charset="0"/>
              <a:ea typeface="Lato" panose="020F0502020204030203" pitchFamily="34" charset="0"/>
              <a:cs typeface="Lato" panose="020F0502020204030203" pitchFamily="34" charset="0"/>
            </a:endParaRPr>
          </a:p>
          <a:p>
            <a:r>
              <a:rPr lang="en-GB" sz="1200" dirty="0">
                <a:latin typeface="Lato" panose="020F0502020204030203" pitchFamily="34" charset="0"/>
                <a:ea typeface="Lato" panose="020F0502020204030203" pitchFamily="34" charset="0"/>
                <a:cs typeface="Lato" panose="020F0502020204030203" pitchFamily="34" charset="0"/>
              </a:rPr>
              <a:t>Features in green are described as core features, available to all users regardless of their setting’s MIS connection.</a:t>
            </a:r>
          </a:p>
          <a:p>
            <a:endParaRPr lang="en-GB" sz="1200" dirty="0">
              <a:latin typeface="Lato" panose="020F0502020204030203" pitchFamily="34" charset="0"/>
              <a:ea typeface="Lato" panose="020F0502020204030203" pitchFamily="34" charset="0"/>
              <a:cs typeface="Lato" panose="020F0502020204030203" pitchFamily="34" charset="0"/>
            </a:endParaRPr>
          </a:p>
          <a:p>
            <a:r>
              <a:rPr lang="en-GB" sz="1200" dirty="0">
                <a:latin typeface="Lato" panose="020F0502020204030203" pitchFamily="34" charset="0"/>
                <a:ea typeface="Lato" panose="020F0502020204030203" pitchFamily="34" charset="0"/>
                <a:cs typeface="Lato" panose="020F0502020204030203" pitchFamily="34" charset="0"/>
              </a:rPr>
              <a:t>Features highlighted in orange are only available to setting’s that have connected their MIS to Compass+. </a:t>
            </a:r>
          </a:p>
          <a:p>
            <a:endParaRPr lang="en-GB" sz="1200" dirty="0">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If you’re unsure if you can connect your MIS or not, further guidance can be found in the Help Centre. </a:t>
            </a:r>
          </a:p>
          <a:p>
            <a:endParaRPr lang="en-GB" sz="1200" dirty="0">
              <a:latin typeface="Lato" panose="020F0502020204030203" pitchFamily="34" charset="0"/>
              <a:ea typeface="Lato" panose="020F0502020204030203" pitchFamily="34" charset="0"/>
              <a:cs typeface="Lato" panose="020F0502020204030203" pitchFamily="34" charset="0"/>
            </a:endParaRPr>
          </a:p>
          <a:p>
            <a:r>
              <a:rPr lang="en-GB" sz="1200" dirty="0">
                <a:latin typeface="Lato" panose="020F0502020204030203" pitchFamily="34" charset="0"/>
                <a:ea typeface="Lato" panose="020F0502020204030203" pitchFamily="34" charset="0"/>
                <a:cs typeface="Lato" panose="020F0502020204030203" pitchFamily="34" charset="0"/>
              </a:rPr>
              <a:t>The Compass+ 5 steps to success framework underpins all CXT training going forward. The framework is embedded across Compass+ Help Centre content and will be referenced in Compass+ webinars this academic year.</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0D6680-91AC-4926-AF75-E2E4872BAE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7170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Reflection prompt: How could parent voice influence your careers planning?</a:t>
            </a:r>
          </a:p>
        </p:txBody>
      </p:sp>
      <p:sp>
        <p:nvSpPr>
          <p:cNvPr id="4" name="Slide Number Placeholder 3"/>
          <p:cNvSpPr>
            <a:spLocks noGrp="1"/>
          </p:cNvSpPr>
          <p:nvPr>
            <p:ph type="sldNum" sz="quarter" idx="5"/>
          </p:nvPr>
        </p:nvSpPr>
        <p:spPr/>
        <p:txBody>
          <a:bodyPr/>
          <a:lstStyle/>
          <a:p>
            <a:fld id="{030D6680-91AC-4926-AF75-E2E4872BAEFB}" type="slidenum">
              <a:rPr lang="en-GB" smtClean="0"/>
              <a:t>8</a:t>
            </a:fld>
            <a:endParaRPr lang="en-GB"/>
          </a:p>
        </p:txBody>
      </p:sp>
    </p:spTree>
    <p:extLst>
      <p:ext uri="{BB962C8B-B14F-4D97-AF65-F5344CB8AC3E}">
        <p14:creationId xmlns:p14="http://schemas.microsoft.com/office/powerpoint/2010/main" val="3039600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flipchart paper and </a:t>
            </a:r>
            <a:r>
              <a:rPr lang="en-GB" dirty="0" err="1"/>
              <a:t>post-it</a:t>
            </a:r>
            <a:r>
              <a:rPr lang="en-GB" dirty="0"/>
              <a:t> notes</a:t>
            </a:r>
          </a:p>
        </p:txBody>
      </p:sp>
      <p:sp>
        <p:nvSpPr>
          <p:cNvPr id="4" name="Slide Number Placeholder 3"/>
          <p:cNvSpPr>
            <a:spLocks noGrp="1"/>
          </p:cNvSpPr>
          <p:nvPr>
            <p:ph type="sldNum" sz="quarter" idx="5"/>
          </p:nvPr>
        </p:nvSpPr>
        <p:spPr/>
        <p:txBody>
          <a:bodyPr/>
          <a:lstStyle/>
          <a:p>
            <a:fld id="{030D6680-91AC-4926-AF75-E2E4872BAEFB}" type="slidenum">
              <a:rPr lang="en-GB" smtClean="0"/>
              <a:t>9</a:t>
            </a:fld>
            <a:endParaRPr lang="en-GB"/>
          </a:p>
        </p:txBody>
      </p:sp>
    </p:spTree>
    <p:extLst>
      <p:ext uri="{BB962C8B-B14F-4D97-AF65-F5344CB8AC3E}">
        <p14:creationId xmlns:p14="http://schemas.microsoft.com/office/powerpoint/2010/main" val="3825328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0D6680-91AC-4926-AF75-E2E4872BAEFB}" type="slidenum">
              <a:rPr lang="en-GB" smtClean="0"/>
              <a:t>12</a:t>
            </a:fld>
            <a:endParaRPr lang="en-GB"/>
          </a:p>
        </p:txBody>
      </p:sp>
    </p:spTree>
    <p:extLst>
      <p:ext uri="{BB962C8B-B14F-4D97-AF65-F5344CB8AC3E}">
        <p14:creationId xmlns:p14="http://schemas.microsoft.com/office/powerpoint/2010/main" val="2611639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EFAF1-9197-C46D-60F9-DCF212073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56EC7-230D-C506-2BF4-759BF473E3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A6AEE5-922D-19CE-CCC1-7CDD336CF51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5D61A6-FBFA-481F-EED2-3684751BBBC1}"/>
              </a:ext>
            </a:extLst>
          </p:cNvPr>
          <p:cNvSpPr>
            <a:spLocks noGrp="1"/>
          </p:cNvSpPr>
          <p:nvPr>
            <p:ph type="sldNum" sz="quarter" idx="5"/>
          </p:nvPr>
        </p:nvSpPr>
        <p:spPr/>
        <p:txBody>
          <a:bodyPr/>
          <a:lstStyle/>
          <a:p>
            <a:fld id="{030D6680-91AC-4926-AF75-E2E4872BAEFB}" type="slidenum">
              <a:rPr lang="en-GB" smtClean="0"/>
              <a:t>13</a:t>
            </a:fld>
            <a:endParaRPr lang="en-GB"/>
          </a:p>
        </p:txBody>
      </p:sp>
    </p:spTree>
    <p:extLst>
      <p:ext uri="{BB962C8B-B14F-4D97-AF65-F5344CB8AC3E}">
        <p14:creationId xmlns:p14="http://schemas.microsoft.com/office/powerpoint/2010/main" val="209202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0D6680-91AC-4926-AF75-E2E4872BAEFB}" type="slidenum">
              <a:rPr lang="en-GB" smtClean="0"/>
              <a:t>14</a:t>
            </a:fld>
            <a:endParaRPr lang="en-GB"/>
          </a:p>
        </p:txBody>
      </p:sp>
    </p:spTree>
    <p:extLst>
      <p:ext uri="{BB962C8B-B14F-4D97-AF65-F5344CB8AC3E}">
        <p14:creationId xmlns:p14="http://schemas.microsoft.com/office/powerpoint/2010/main" val="3103665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494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0"/>
            <a:ext cx="560387"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012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al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597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0588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rang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8257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Mustard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rgbClr val="E8B4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0975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ht Teal Graphic 1">
    <p:bg>
      <p:bgPr>
        <a:solidFill>
          <a:schemeClr val="accent4">
            <a:alpha val="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F32094-C0AC-424C-7C41-CF0649F25AEC}"/>
              </a:ext>
            </a:extLst>
          </p:cNvPr>
          <p:cNvSpPr/>
          <p:nvPr userDrawn="1"/>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3436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9143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in Teal">
    <p:bg>
      <p:bgPr>
        <a:solidFill>
          <a:schemeClr val="bg1">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506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0675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4991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Teal - 1/2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6095999"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3197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 White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6448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 Pale Teal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919ED8F9-00B2-9043-3911-D980BD25C7C8}"/>
              </a:ext>
            </a:extLst>
          </p:cNvPr>
          <p:cNvSpPr/>
          <p:nvPr userDrawn="1"/>
        </p:nvSpPr>
        <p:spPr>
          <a:xfrm>
            <a:off x="0"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9369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AAACFD-F6AA-AB4D-8FFD-0933B201C669}"/>
              </a:ext>
            </a:extLst>
          </p:cNvPr>
          <p:cNvSpPr/>
          <p:nvPr userDrawn="1"/>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4289459" y="560597"/>
            <a:ext cx="310092" cy="6297403"/>
          </a:xfrm>
          <a:prstGeom prst="rect">
            <a:avLst/>
          </a:prstGeom>
        </p:spPr>
      </p:pic>
    </p:spTree>
    <p:extLst>
      <p:ext uri="{BB962C8B-B14F-4D97-AF65-F5344CB8AC3E}">
        <p14:creationId xmlns:p14="http://schemas.microsoft.com/office/powerpoint/2010/main" val="4148770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 Teal and 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11865"/>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002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6076122" y="560597"/>
            <a:ext cx="310092" cy="6297403"/>
          </a:xfrm>
          <a:prstGeom prst="rect">
            <a:avLst/>
          </a:prstGeom>
        </p:spPr>
      </p:pic>
    </p:spTree>
    <p:extLst>
      <p:ext uri="{BB962C8B-B14F-4D97-AF65-F5344CB8AC3E}">
        <p14:creationId xmlns:p14="http://schemas.microsoft.com/office/powerpoint/2010/main" val="3642216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 Teal and Lin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64502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 Teal and Line Shadd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7994235" y="560597"/>
            <a:ext cx="310092" cy="6297403"/>
          </a:xfrm>
          <a:prstGeom prst="rect">
            <a:avLst/>
          </a:prstGeom>
        </p:spPr>
      </p:pic>
    </p:spTree>
    <p:extLst>
      <p:ext uri="{BB962C8B-B14F-4D97-AF65-F5344CB8AC3E}">
        <p14:creationId xmlns:p14="http://schemas.microsoft.com/office/powerpoint/2010/main" val="3811074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 Lin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2">
            <a:alphaModFix amt="20000"/>
            <a:duotone>
              <a:prstClr val="black"/>
              <a:schemeClr val="tx2">
                <a:tint val="45000"/>
                <a:satMod val="400000"/>
              </a:schemeClr>
            </a:duotone>
          </a:blip>
          <a:srcRect t="25169" b="14298"/>
          <a:stretch/>
        </p:blipFill>
        <p:spPr>
          <a:xfrm>
            <a:off x="0" y="1"/>
            <a:ext cx="8005788" cy="6858000"/>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15331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 Teal - 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59563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3 Teal - 2/3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4251325"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5192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 White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9048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 Pale Teal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4DCFA3E2-3A91-C0AA-23A0-98AD8DAAA38B}"/>
              </a:ext>
            </a:extLst>
          </p:cNvPr>
          <p:cNvSpPr/>
          <p:nvPr userDrawn="1"/>
        </p:nvSpPr>
        <p:spPr>
          <a:xfrm>
            <a:off x="0"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61826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20915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65201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4" name="Picture 3" descr="A black and blue text&#10;&#10;AI-generated content may be incorrect.">
            <a:extLst>
              <a:ext uri="{FF2B5EF4-FFF2-40B4-BE49-F238E27FC236}">
                <a16:creationId xmlns:a16="http://schemas.microsoft.com/office/drawing/2014/main" id="{D3EDFE21-FE26-4C1D-DFBE-7341324865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34535100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534344"/>
            <a:ext cx="12192001" cy="3236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86E97602-0D61-551F-E5FA-F7FCEA4585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31631752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0"/>
            <a:ext cx="560387"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3EFD2B09-4921-D4B4-06DF-4396E00C1F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4247426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8892597"/>
      </p:ext>
    </p:extLst>
  </p:cSld>
  <p:clrMap bg1="lt1" tx1="dk1" bg2="lt2" tx2="dk2" accent1="accent1" accent2="accent2" accent3="accent3" accent4="accent4" accent5="accent5" accent6="accent6" hlink="hlink" folHlink="folHlink"/>
  <p:sldLayoutIdLst>
    <p:sldLayoutId id="2147483666" r:id="rId1"/>
    <p:sldLayoutId id="2147483831" r:id="rId2"/>
    <p:sldLayoutId id="2147483865" r:id="rId3"/>
    <p:sldLayoutId id="2147483832" r:id="rId4"/>
    <p:sldLayoutId id="2147483833" r:id="rId5"/>
    <p:sldLayoutId id="2147483878" r:id="rId6"/>
    <p:sldLayoutId id="2147483841" r:id="rId7"/>
    <p:sldLayoutId id="2147483835" r:id="rId8"/>
    <p:sldLayoutId id="2147483837" r:id="rId9"/>
    <p:sldLayoutId id="2147483845" r:id="rId10"/>
    <p:sldLayoutId id="2147483850" r:id="rId11"/>
    <p:sldLayoutId id="2147483852" r:id="rId12"/>
    <p:sldLayoutId id="2147483848" r:id="rId13"/>
    <p:sldLayoutId id="2147483855" r:id="rId14"/>
    <p:sldLayoutId id="2147483867" r:id="rId15"/>
    <p:sldLayoutId id="2147483868" r:id="rId16"/>
    <p:sldLayoutId id="2147483869" r:id="rId17"/>
    <p:sldLayoutId id="2147483870" r:id="rId18"/>
    <p:sldLayoutId id="2147483871" r:id="rId19"/>
    <p:sldLayoutId id="2147483872" r:id="rId20"/>
    <p:sldLayoutId id="2147483851" r:id="rId21"/>
    <p:sldLayoutId id="2147483853" r:id="rId22"/>
    <p:sldLayoutId id="2147483849" r:id="rId23"/>
    <p:sldLayoutId id="2147483854" r:id="rId24"/>
    <p:sldLayoutId id="2147483662" r:id="rId25"/>
    <p:sldLayoutId id="2147483858" r:id="rId26"/>
    <p:sldLayoutId id="2147483879" r:id="rId27"/>
    <p:sldLayoutId id="2147483880" r:id="rId28"/>
    <p:sldLayoutId id="2147483881"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327" userDrawn="1">
          <p15:clr>
            <a:srgbClr val="F26B43"/>
          </p15:clr>
        </p15:guide>
        <p15:guide id="4" pos="6165" userDrawn="1">
          <p15:clr>
            <a:srgbClr val="F26B43"/>
          </p15:clr>
        </p15:guide>
        <p15:guide id="5" pos="5002" userDrawn="1">
          <p15:clr>
            <a:srgbClr val="F26B43"/>
          </p15:clr>
        </p15:guide>
        <p15:guide id="6" pos="353" userDrawn="1">
          <p15:clr>
            <a:srgbClr val="F26B43"/>
          </p15:clr>
        </p15:guide>
        <p15:guide id="7" pos="1515" userDrawn="1">
          <p15:clr>
            <a:srgbClr val="F26B43"/>
          </p15:clr>
        </p15:guide>
        <p15:guide id="8" orient="horz" pos="3946" userDrawn="1">
          <p15:clr>
            <a:srgbClr val="F26B43"/>
          </p15:clr>
        </p15:guide>
        <p15:guide id="9" pos="2678" userDrawn="1">
          <p15:clr>
            <a:srgbClr val="F26B43"/>
          </p15:clr>
        </p15:guide>
        <p15:guide id="10" orient="horz" pos="3067" userDrawn="1">
          <p15:clr>
            <a:srgbClr val="F26B43"/>
          </p15:clr>
        </p15:guide>
        <p15:guide id="11" orient="horz" pos="346" userDrawn="1">
          <p15:clr>
            <a:srgbClr val="F26B43"/>
          </p15:clr>
        </p15:guide>
        <p15:guide id="12" orient="horz" pos="125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sv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19.xml"/><Relationship Id="rId4" Type="http://schemas.openxmlformats.org/officeDocument/2006/relationships/hyperlink" Target="https://forms.cloud.microsoft/Pages/ResponsePage.aspx?id=9rFq2WDmUE2ez1oK8hIXlwE1PMMgFclCoankRUxGlqhUMkNKVTA3WEFaNEVXM0hOMVRZSldQMTBGUS4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B0BEE-FB45-4885-BF24-D775D02BBE6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6360446-3119-DE9C-D13B-8FCB7B467F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2" name="TextBox 1">
            <a:extLst>
              <a:ext uri="{FF2B5EF4-FFF2-40B4-BE49-F238E27FC236}">
                <a16:creationId xmlns:a16="http://schemas.microsoft.com/office/drawing/2014/main" id="{9BA59CDE-1E78-70B2-A533-457DD9783612}"/>
              </a:ext>
            </a:extLst>
          </p:cNvPr>
          <p:cNvSpPr txBox="1"/>
          <p:nvPr/>
        </p:nvSpPr>
        <p:spPr>
          <a:xfrm>
            <a:off x="560385" y="2271936"/>
            <a:ext cx="5760640" cy="3231654"/>
          </a:xfrm>
          <a:prstGeom prst="rect">
            <a:avLst/>
          </a:prstGeom>
          <a:noFill/>
        </p:spPr>
        <p:txBody>
          <a:bodyPr wrap="square" rtlCol="0">
            <a:spAutoFit/>
          </a:bodyPr>
          <a:lstStyle/>
          <a:p>
            <a:r>
              <a:rPr lang="en-GB" sz="4400" b="1" dirty="0">
                <a:solidFill>
                  <a:schemeClr val="bg1"/>
                </a:solidFill>
                <a:latin typeface="Lato" panose="020F0502020204030203" pitchFamily="34" charset="0"/>
                <a:ea typeface="Lato" panose="020F0502020204030203" pitchFamily="34" charset="0"/>
                <a:cs typeface="Lato" panose="020F0502020204030203" pitchFamily="34" charset="0"/>
              </a:rPr>
              <a:t>Engaging Parents &amp; Carers as Influencers</a:t>
            </a:r>
          </a:p>
          <a:p>
            <a:endParaRPr lang="en-GB" sz="4400" b="1"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GB" sz="2400" dirty="0">
                <a:solidFill>
                  <a:schemeClr val="bg1"/>
                </a:solidFill>
                <a:latin typeface="Lato" panose="020F0502020204030203" pitchFamily="34" charset="0"/>
                <a:ea typeface="Lato" panose="020F0502020204030203" pitchFamily="34" charset="0"/>
                <a:cs typeface="Lato" panose="020F0502020204030203" pitchFamily="34" charset="0"/>
              </a:rPr>
              <a:t>Using parent voice and practical approaches to strengthen careers engagement.</a:t>
            </a:r>
          </a:p>
        </p:txBody>
      </p:sp>
      <p:sp>
        <p:nvSpPr>
          <p:cNvPr id="3" name="TextBox 2">
            <a:extLst>
              <a:ext uri="{FF2B5EF4-FFF2-40B4-BE49-F238E27FC236}">
                <a16:creationId xmlns:a16="http://schemas.microsoft.com/office/drawing/2014/main" id="{EF8FC5CA-55C9-04D5-AD57-7E47068A173B}"/>
              </a:ext>
            </a:extLst>
          </p:cNvPr>
          <p:cNvSpPr txBox="1"/>
          <p:nvPr/>
        </p:nvSpPr>
        <p:spPr>
          <a:xfrm>
            <a:off x="8661285" y="3149099"/>
            <a:ext cx="3330370" cy="1477328"/>
          </a:xfrm>
          <a:prstGeom prst="rect">
            <a:avLst/>
          </a:prstGeom>
          <a:noFill/>
        </p:spPr>
        <p:txBody>
          <a:bodyPr wrap="square" rtlCol="0">
            <a:spAutoFit/>
          </a:bodyPr>
          <a:lstStyle/>
          <a:p>
            <a:r>
              <a:rPr lang="en-GB" dirty="0">
                <a:solidFill>
                  <a:srgbClr val="00797B"/>
                </a:solidFill>
                <a:latin typeface="Lato" panose="020F0502020204030203" pitchFamily="34" charset="0"/>
                <a:ea typeface="Lato" panose="020F0502020204030203" pitchFamily="34" charset="0"/>
                <a:cs typeface="Lato" panose="020F0502020204030203" pitchFamily="34" charset="0"/>
              </a:rPr>
              <a:t>South Midlands Careers Hub Annual Conference 2026</a:t>
            </a:r>
          </a:p>
          <a:p>
            <a:endParaRPr lang="en-GB" dirty="0">
              <a:solidFill>
                <a:srgbClr val="00797B"/>
              </a:solidFill>
              <a:latin typeface="Lato" panose="020F0502020204030203" pitchFamily="34" charset="0"/>
              <a:ea typeface="Lato" panose="020F0502020204030203" pitchFamily="34" charset="0"/>
              <a:cs typeface="Lato" panose="020F0502020204030203" pitchFamily="34" charset="0"/>
            </a:endParaRPr>
          </a:p>
          <a:p>
            <a:r>
              <a:rPr lang="en-GB" dirty="0">
                <a:solidFill>
                  <a:srgbClr val="00797B"/>
                </a:solidFill>
                <a:latin typeface="Lato" panose="020F0502020204030203" pitchFamily="34" charset="0"/>
                <a:ea typeface="Lato" panose="020F0502020204030203" pitchFamily="34" charset="0"/>
                <a:cs typeface="Lato" panose="020F0502020204030203" pitchFamily="34" charset="0"/>
              </a:rPr>
              <a:t>Mike Britland: </a:t>
            </a:r>
          </a:p>
          <a:p>
            <a:r>
              <a:rPr lang="en-GB" dirty="0">
                <a:solidFill>
                  <a:srgbClr val="00797B"/>
                </a:solidFill>
                <a:latin typeface="Lato" panose="020F0502020204030203" pitchFamily="34" charset="0"/>
                <a:ea typeface="Lato" panose="020F0502020204030203" pitchFamily="34" charset="0"/>
                <a:cs typeface="Lato" panose="020F0502020204030203" pitchFamily="34" charset="0"/>
              </a:rPr>
              <a:t>Careers &amp; Enterprise Company</a:t>
            </a:r>
          </a:p>
        </p:txBody>
      </p:sp>
      <p:cxnSp>
        <p:nvCxnSpPr>
          <p:cNvPr id="6" name="Straight Connector 5">
            <a:extLst>
              <a:ext uri="{FF2B5EF4-FFF2-40B4-BE49-F238E27FC236}">
                <a16:creationId xmlns:a16="http://schemas.microsoft.com/office/drawing/2014/main" id="{67AE2EEF-20E2-7C4D-7BBD-DE33363A3F59}"/>
              </a:ext>
            </a:extLst>
          </p:cNvPr>
          <p:cNvCxnSpPr>
            <a:stCxn id="2" idx="1"/>
            <a:endCxn id="2" idx="3"/>
          </p:cNvCxnSpPr>
          <p:nvPr/>
        </p:nvCxnSpPr>
        <p:spPr>
          <a:xfrm>
            <a:off x="560385" y="3887763"/>
            <a:ext cx="5760640" cy="0"/>
          </a:xfrm>
          <a:prstGeom prst="line">
            <a:avLst/>
          </a:prstGeom>
          <a:ln w="57150">
            <a:solidFill>
              <a:srgbClr val="E8B46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95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64445B-87E2-F637-BF74-E960E8D492AF}"/>
              </a:ext>
            </a:extLst>
          </p:cNvPr>
          <p:cNvSpPr txBox="1"/>
          <p:nvPr/>
        </p:nvSpPr>
        <p:spPr>
          <a:xfrm>
            <a:off x="335360" y="2767280"/>
            <a:ext cx="5490610" cy="1323439"/>
          </a:xfrm>
          <a:prstGeom prst="rect">
            <a:avLst/>
          </a:prstGeom>
          <a:noFill/>
        </p:spPr>
        <p:txBody>
          <a:bodyPr wrap="square" rtlCol="0">
            <a:spAutoFit/>
          </a:bodyPr>
          <a:lstStyle/>
          <a:p>
            <a:r>
              <a:rPr lang="en-GB" sz="4000" b="1" dirty="0">
                <a:solidFill>
                  <a:schemeClr val="bg1"/>
                </a:solidFill>
                <a:latin typeface="Lato" panose="020F0502020204030203" pitchFamily="34" charset="0"/>
                <a:ea typeface="Lato" panose="020F0502020204030203" pitchFamily="34" charset="0"/>
                <a:cs typeface="Lato" panose="020F0502020204030203" pitchFamily="34" charset="0"/>
              </a:rPr>
              <a:t>Why does parent/carer engagement matter?</a:t>
            </a:r>
          </a:p>
        </p:txBody>
      </p:sp>
      <p:pic>
        <p:nvPicPr>
          <p:cNvPr id="5" name="Picture 4">
            <a:extLst>
              <a:ext uri="{FF2B5EF4-FFF2-40B4-BE49-F238E27FC236}">
                <a16:creationId xmlns:a16="http://schemas.microsoft.com/office/drawing/2014/main" id="{5C8EC971-CA49-8D48-9B02-709F35DBE4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7" name="TextBox 6">
            <a:extLst>
              <a:ext uri="{FF2B5EF4-FFF2-40B4-BE49-F238E27FC236}">
                <a16:creationId xmlns:a16="http://schemas.microsoft.com/office/drawing/2014/main" id="{F06AE2E8-B255-FC85-7CC6-1CD779276D50}"/>
              </a:ext>
            </a:extLst>
          </p:cNvPr>
          <p:cNvSpPr txBox="1"/>
          <p:nvPr/>
        </p:nvSpPr>
        <p:spPr>
          <a:xfrm>
            <a:off x="6591055" y="1673805"/>
            <a:ext cx="4950550" cy="4154984"/>
          </a:xfrm>
          <a:prstGeom prst="rect">
            <a:avLst/>
          </a:prstGeom>
          <a:noFill/>
        </p:spPr>
        <p:txBody>
          <a:bodyPr wrap="square" rtlCol="0">
            <a:spAutoFit/>
          </a:bodyPr>
          <a:lstStyle/>
          <a:p>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Parents and carers are one of the biggest influences on young people’s career decisions. </a:t>
            </a:r>
          </a:p>
          <a:p>
            <a:endParaRPr lang="en-GB" sz="2400" dirty="0">
              <a:solidFill>
                <a:srgbClr val="00797B"/>
              </a:solidFill>
              <a:latin typeface="Lato" panose="020F0502020204030203" pitchFamily="34" charset="0"/>
              <a:ea typeface="Lato" panose="020F0502020204030203" pitchFamily="34" charset="0"/>
              <a:cs typeface="Lato" panose="020F0502020204030203" pitchFamily="34" charset="0"/>
            </a:endParaRPr>
          </a:p>
          <a:p>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They help shape:</a:t>
            </a:r>
          </a:p>
          <a:p>
            <a:endParaRPr lang="en-GB" sz="24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Aspirations</a:t>
            </a:r>
          </a:p>
          <a:p>
            <a:pPr marL="285750" indent="-285750">
              <a:buFont typeface="Arial" panose="020B0604020202020204" pitchFamily="34" charset="0"/>
              <a:buChar char="•"/>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Perceptions of different pathways</a:t>
            </a:r>
          </a:p>
          <a:p>
            <a:pPr marL="285750" indent="-285750">
              <a:buFont typeface="Arial" panose="020B0604020202020204" pitchFamily="34" charset="0"/>
              <a:buChar char="•"/>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Career conversations at home</a:t>
            </a:r>
          </a:p>
          <a:p>
            <a:pPr marL="285750" indent="-285750">
              <a:buFont typeface="Arial" panose="020B0604020202020204" pitchFamily="34" charset="0"/>
              <a:buChar char="•"/>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Confidence in decision-making</a:t>
            </a:r>
          </a:p>
        </p:txBody>
      </p:sp>
    </p:spTree>
    <p:extLst>
      <p:ext uri="{BB962C8B-B14F-4D97-AF65-F5344CB8AC3E}">
        <p14:creationId xmlns:p14="http://schemas.microsoft.com/office/powerpoint/2010/main" val="48203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0AEC48-DE11-6639-63E8-3393B6C3B8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5" name="TextBox 4">
            <a:extLst>
              <a:ext uri="{FF2B5EF4-FFF2-40B4-BE49-F238E27FC236}">
                <a16:creationId xmlns:a16="http://schemas.microsoft.com/office/drawing/2014/main" id="{F9ADCFD6-1A0D-73A4-5796-79155F32F8AE}"/>
              </a:ext>
            </a:extLst>
          </p:cNvPr>
          <p:cNvSpPr txBox="1"/>
          <p:nvPr/>
        </p:nvSpPr>
        <p:spPr>
          <a:xfrm>
            <a:off x="200345" y="278650"/>
            <a:ext cx="8235915" cy="769441"/>
          </a:xfrm>
          <a:prstGeom prst="rect">
            <a:avLst/>
          </a:prstGeom>
          <a:noFill/>
        </p:spPr>
        <p:txBody>
          <a:bodyPr wrap="square" rtlCol="0">
            <a:spAutoFit/>
          </a:bodyPr>
          <a:lstStyle/>
          <a:p>
            <a:r>
              <a:rPr lang="en-GB" sz="4400" b="1" dirty="0">
                <a:solidFill>
                  <a:srgbClr val="00797B"/>
                </a:solidFill>
                <a:latin typeface="Lato" panose="020F0502020204030203" pitchFamily="34" charset="0"/>
                <a:ea typeface="Lato" panose="020F0502020204030203" pitchFamily="34" charset="0"/>
                <a:cs typeface="Lato" panose="020F0502020204030203" pitchFamily="34" charset="0"/>
              </a:rPr>
              <a:t>Involvement vs Engagement</a:t>
            </a:r>
          </a:p>
        </p:txBody>
      </p:sp>
      <p:sp>
        <p:nvSpPr>
          <p:cNvPr id="7" name="TextBox 6">
            <a:extLst>
              <a:ext uri="{FF2B5EF4-FFF2-40B4-BE49-F238E27FC236}">
                <a16:creationId xmlns:a16="http://schemas.microsoft.com/office/drawing/2014/main" id="{C5B68EE4-D2C0-3E79-CB1A-9248E49F570E}"/>
              </a:ext>
            </a:extLst>
          </p:cNvPr>
          <p:cNvSpPr txBox="1"/>
          <p:nvPr/>
        </p:nvSpPr>
        <p:spPr>
          <a:xfrm>
            <a:off x="200346" y="1443841"/>
            <a:ext cx="5400600" cy="3970318"/>
          </a:xfrm>
          <a:prstGeom prst="rect">
            <a:avLst/>
          </a:prstGeom>
          <a:noFill/>
          <a:ln>
            <a:solidFill>
              <a:schemeClr val="accent3"/>
            </a:solidFill>
          </a:ln>
        </p:spPr>
        <p:txBody>
          <a:bodyPr wrap="square" rtlCol="0">
            <a:spAutoFit/>
          </a:bodyPr>
          <a:lstStyle/>
          <a:p>
            <a:pPr algn="ctr"/>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Parental Involvement</a:t>
            </a:r>
          </a:p>
          <a:p>
            <a:endParaRPr lang="en-GB" sz="2800" b="1"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ourier New" panose="02070309020205020404" pitchFamily="49" charset="0"/>
              <a:buChar char="o"/>
            </a:pPr>
            <a:r>
              <a:rPr lang="en-GB" sz="2800" dirty="0">
                <a:solidFill>
                  <a:srgbClr val="00797B"/>
                </a:solidFill>
                <a:latin typeface="Lato" panose="020F0502020204030203" pitchFamily="34" charset="0"/>
                <a:ea typeface="Lato" panose="020F0502020204030203" pitchFamily="34" charset="0"/>
                <a:cs typeface="Lato" panose="020F0502020204030203" pitchFamily="34" charset="0"/>
              </a:rPr>
              <a:t>Attending events</a:t>
            </a:r>
          </a:p>
          <a:p>
            <a:pPr marL="457200" indent="-457200">
              <a:buFont typeface="Courier New" panose="02070309020205020404" pitchFamily="49" charset="0"/>
              <a:buChar char="o"/>
            </a:pPr>
            <a:endParaRPr lang="en-GB" sz="28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ourier New" panose="02070309020205020404" pitchFamily="49" charset="0"/>
              <a:buChar char="o"/>
            </a:pPr>
            <a:r>
              <a:rPr lang="en-GB" sz="2800" dirty="0">
                <a:solidFill>
                  <a:srgbClr val="00797B"/>
                </a:solidFill>
                <a:latin typeface="Lato" panose="020F0502020204030203" pitchFamily="34" charset="0"/>
                <a:ea typeface="Lato" panose="020F0502020204030203" pitchFamily="34" charset="0"/>
                <a:cs typeface="Lato" panose="020F0502020204030203" pitchFamily="34" charset="0"/>
              </a:rPr>
              <a:t>Opening emails</a:t>
            </a:r>
          </a:p>
          <a:p>
            <a:pPr marL="457200" indent="-457200">
              <a:buFont typeface="Courier New" panose="02070309020205020404" pitchFamily="49" charset="0"/>
              <a:buChar char="o"/>
            </a:pPr>
            <a:endParaRPr lang="en-GB" sz="28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ourier New" panose="02070309020205020404" pitchFamily="49" charset="0"/>
              <a:buChar char="o"/>
            </a:pPr>
            <a:r>
              <a:rPr lang="en-GB" sz="2800" dirty="0">
                <a:solidFill>
                  <a:srgbClr val="00797B"/>
                </a:solidFill>
                <a:latin typeface="Lato" panose="020F0502020204030203" pitchFamily="34" charset="0"/>
                <a:ea typeface="Lato" panose="020F0502020204030203" pitchFamily="34" charset="0"/>
                <a:cs typeface="Lato" panose="020F0502020204030203" pitchFamily="34" charset="0"/>
              </a:rPr>
              <a:t>Receiving information</a:t>
            </a:r>
          </a:p>
          <a:p>
            <a:pPr marL="457200" indent="-457200">
              <a:buFont typeface="Courier New" panose="02070309020205020404" pitchFamily="49" charset="0"/>
              <a:buChar char="o"/>
            </a:pPr>
            <a:endParaRPr lang="en-GB" sz="28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ourier New" panose="02070309020205020404" pitchFamily="49" charset="0"/>
              <a:buChar char="o"/>
            </a:pPr>
            <a:r>
              <a:rPr lang="en-GB" sz="2800" dirty="0">
                <a:solidFill>
                  <a:srgbClr val="00797B"/>
                </a:solidFill>
                <a:latin typeface="Lato" panose="020F0502020204030203" pitchFamily="34" charset="0"/>
                <a:ea typeface="Lato" panose="020F0502020204030203" pitchFamily="34" charset="0"/>
                <a:cs typeface="Lato" panose="020F0502020204030203" pitchFamily="34" charset="0"/>
              </a:rPr>
              <a:t>Following school social media</a:t>
            </a:r>
          </a:p>
        </p:txBody>
      </p:sp>
      <p:sp>
        <p:nvSpPr>
          <p:cNvPr id="9" name="TextBox 8">
            <a:extLst>
              <a:ext uri="{FF2B5EF4-FFF2-40B4-BE49-F238E27FC236}">
                <a16:creationId xmlns:a16="http://schemas.microsoft.com/office/drawing/2014/main" id="{84A04000-0DDC-45C9-D4D1-786D37DF38E4}"/>
              </a:ext>
            </a:extLst>
          </p:cNvPr>
          <p:cNvSpPr txBox="1"/>
          <p:nvPr/>
        </p:nvSpPr>
        <p:spPr>
          <a:xfrm>
            <a:off x="6096000" y="1289953"/>
            <a:ext cx="5898651" cy="4278094"/>
          </a:xfrm>
          <a:prstGeom prst="rect">
            <a:avLst/>
          </a:prstGeom>
          <a:noFill/>
          <a:ln>
            <a:solidFill>
              <a:schemeClr val="accent3"/>
            </a:solidFill>
          </a:ln>
        </p:spPr>
        <p:txBody>
          <a:bodyPr wrap="square" rtlCol="0">
            <a:spAutoFit/>
          </a:bodyPr>
          <a:lstStyle/>
          <a:p>
            <a:pPr algn="ctr"/>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Parental Engagement</a:t>
            </a:r>
          </a:p>
          <a:p>
            <a:endParaRPr lang="en-GB" sz="2800" b="1"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ourier New" panose="02070309020205020404" pitchFamily="49" charset="0"/>
              <a:buChar char="o"/>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Discussing careers at home</a:t>
            </a:r>
          </a:p>
          <a:p>
            <a:pPr marL="457200" indent="-457200">
              <a:buFont typeface="Courier New" panose="02070309020205020404" pitchFamily="49" charset="0"/>
              <a:buChar char="o"/>
            </a:pPr>
            <a:endParaRPr lang="en-GB" sz="24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ourier New" panose="02070309020205020404" pitchFamily="49" charset="0"/>
              <a:buChar char="o"/>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Understanding different pathways</a:t>
            </a:r>
          </a:p>
          <a:p>
            <a:pPr marL="457200" indent="-457200">
              <a:buFont typeface="Courier New" panose="02070309020205020404" pitchFamily="49" charset="0"/>
              <a:buChar char="o"/>
            </a:pPr>
            <a:endParaRPr lang="en-GB" sz="24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ourier New" panose="02070309020205020404" pitchFamily="49" charset="0"/>
              <a:buChar char="o"/>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Challenging misconceptions</a:t>
            </a:r>
          </a:p>
          <a:p>
            <a:pPr marL="457200" indent="-457200">
              <a:buFont typeface="Courier New" panose="02070309020205020404" pitchFamily="49" charset="0"/>
              <a:buChar char="o"/>
            </a:pPr>
            <a:endParaRPr lang="en-GB" sz="24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ourier New" panose="02070309020205020404" pitchFamily="49" charset="0"/>
              <a:buChar char="o"/>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Supporting informed decision-making</a:t>
            </a:r>
          </a:p>
          <a:p>
            <a:pPr marL="457200" indent="-457200">
              <a:buFont typeface="Courier New" panose="02070309020205020404" pitchFamily="49" charset="0"/>
              <a:buChar char="o"/>
            </a:pPr>
            <a:endParaRPr lang="en-GB" sz="24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ourier New" panose="02070309020205020404" pitchFamily="49" charset="0"/>
              <a:buChar char="o"/>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Acting as positive careers influencers</a:t>
            </a:r>
          </a:p>
        </p:txBody>
      </p:sp>
    </p:spTree>
    <p:extLst>
      <p:ext uri="{BB962C8B-B14F-4D97-AF65-F5344CB8AC3E}">
        <p14:creationId xmlns:p14="http://schemas.microsoft.com/office/powerpoint/2010/main" val="2934306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9335B0-B67F-F16A-5AC9-717057BC3856}"/>
              </a:ext>
            </a:extLst>
          </p:cNvPr>
          <p:cNvSpPr txBox="1"/>
          <p:nvPr/>
        </p:nvSpPr>
        <p:spPr>
          <a:xfrm>
            <a:off x="290355" y="2551837"/>
            <a:ext cx="5490610" cy="2185214"/>
          </a:xfrm>
          <a:prstGeom prst="rect">
            <a:avLst/>
          </a:prstGeom>
          <a:noFill/>
        </p:spPr>
        <p:txBody>
          <a:bodyPr wrap="square" rtlCol="0">
            <a:spAutoFit/>
          </a:bodyPr>
          <a:lstStyle/>
          <a:p>
            <a:pPr algn="ctr"/>
            <a:r>
              <a:rPr lang="en-GB" sz="5400" b="1" dirty="0">
                <a:solidFill>
                  <a:schemeClr val="bg1"/>
                </a:solidFill>
                <a:latin typeface="Lato" panose="020F0502020204030203" pitchFamily="34" charset="0"/>
                <a:ea typeface="Lato" panose="020F0502020204030203" pitchFamily="34" charset="0"/>
                <a:cs typeface="Lato" panose="020F0502020204030203" pitchFamily="34" charset="0"/>
              </a:rPr>
              <a:t>Discussion question</a:t>
            </a:r>
          </a:p>
          <a:p>
            <a:pPr algn="ctr"/>
            <a:r>
              <a:rPr lang="en-GB" sz="2400" b="1" dirty="0">
                <a:solidFill>
                  <a:schemeClr val="bg1"/>
                </a:solidFill>
                <a:latin typeface="Lato" panose="020F0502020204030203" pitchFamily="34" charset="0"/>
                <a:ea typeface="Lato" panose="020F0502020204030203" pitchFamily="34" charset="0"/>
                <a:cs typeface="Lato" panose="020F0502020204030203" pitchFamily="34" charset="0"/>
              </a:rPr>
              <a:t>2 minutes</a:t>
            </a:r>
          </a:p>
        </p:txBody>
      </p:sp>
      <p:sp>
        <p:nvSpPr>
          <p:cNvPr id="4" name="TextBox 3">
            <a:extLst>
              <a:ext uri="{FF2B5EF4-FFF2-40B4-BE49-F238E27FC236}">
                <a16:creationId xmlns:a16="http://schemas.microsoft.com/office/drawing/2014/main" id="{F27873D6-D3D5-BDEA-4988-29BBE3E46EC6}"/>
              </a:ext>
            </a:extLst>
          </p:cNvPr>
          <p:cNvSpPr txBox="1"/>
          <p:nvPr/>
        </p:nvSpPr>
        <p:spPr>
          <a:xfrm>
            <a:off x="6591055" y="2044005"/>
            <a:ext cx="5310590" cy="3693319"/>
          </a:xfrm>
          <a:prstGeom prst="rect">
            <a:avLst/>
          </a:prstGeom>
          <a:noFill/>
        </p:spPr>
        <p:txBody>
          <a:bodyPr wrap="square" rtlCol="0">
            <a:spAutoFit/>
          </a:bodyPr>
          <a:lstStyle/>
          <a:p>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Which best describes your current approach?</a:t>
            </a:r>
          </a:p>
          <a:p>
            <a:endParaRPr lang="en-GB" sz="2000" b="1"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We inform parents</a:t>
            </a:r>
          </a:p>
          <a:p>
            <a:pPr marL="285750" indent="-285750">
              <a:buFont typeface="Arial" panose="020B0604020202020204" pitchFamily="34" charset="0"/>
              <a:buChar char="•"/>
            </a:pPr>
            <a:endParaRPr lang="en-GB" sz="2800" b="1"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We involve parents</a:t>
            </a:r>
          </a:p>
          <a:p>
            <a:pPr marL="285750" indent="-285750">
              <a:buFont typeface="Arial" panose="020B0604020202020204" pitchFamily="34" charset="0"/>
              <a:buChar char="•"/>
            </a:pPr>
            <a:endParaRPr lang="en-GB" sz="2800" b="1"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We engage parents</a:t>
            </a:r>
          </a:p>
          <a:p>
            <a:endParaRPr lang="en-GB" b="1" dirty="0">
              <a:solidFill>
                <a:srgbClr val="00797B"/>
              </a:solidFill>
              <a:latin typeface="Lato" panose="020F0502020204030203" pitchFamily="34" charset="0"/>
              <a:ea typeface="Lato" panose="020F0502020204030203" pitchFamily="34" charset="0"/>
              <a:cs typeface="Lato" panose="020F0502020204030203" pitchFamily="34" charset="0"/>
            </a:endParaRPr>
          </a:p>
        </p:txBody>
      </p:sp>
      <p:pic>
        <p:nvPicPr>
          <p:cNvPr id="6" name="Picture 5">
            <a:extLst>
              <a:ext uri="{FF2B5EF4-FFF2-40B4-BE49-F238E27FC236}">
                <a16:creationId xmlns:a16="http://schemas.microsoft.com/office/drawing/2014/main" id="{45813F67-DC76-B831-BB95-2C93498D4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Tree>
    <p:extLst>
      <p:ext uri="{BB962C8B-B14F-4D97-AF65-F5344CB8AC3E}">
        <p14:creationId xmlns:p14="http://schemas.microsoft.com/office/powerpoint/2010/main" val="914864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EC97722-B9BA-C1DD-CEF8-134E1632ED7B}"/>
              </a:ext>
            </a:extLst>
          </p:cNvPr>
          <p:cNvGrpSpPr/>
          <p:nvPr/>
        </p:nvGrpSpPr>
        <p:grpSpPr>
          <a:xfrm>
            <a:off x="7941205" y="306854"/>
            <a:ext cx="4050450" cy="1096921"/>
            <a:chOff x="7941205" y="306854"/>
            <a:chExt cx="4050450" cy="1096921"/>
          </a:xfrm>
        </p:grpSpPr>
        <p:sp>
          <p:nvSpPr>
            <p:cNvPr id="3" name="Rectangle 2">
              <a:extLst>
                <a:ext uri="{FF2B5EF4-FFF2-40B4-BE49-F238E27FC236}">
                  <a16:creationId xmlns:a16="http://schemas.microsoft.com/office/drawing/2014/main" id="{C262E0B1-E7E8-B479-8EAD-C95C0953C9EC}"/>
                </a:ext>
              </a:extLst>
            </p:cNvPr>
            <p:cNvSpPr/>
            <p:nvPr/>
          </p:nvSpPr>
          <p:spPr>
            <a:xfrm>
              <a:off x="9741405" y="310180"/>
              <a:ext cx="2250250" cy="10935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0944D4E-939C-120E-A252-3DCD5B1151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41205" y="306854"/>
              <a:ext cx="3835964" cy="810770"/>
            </a:xfrm>
            <a:prstGeom prst="rect">
              <a:avLst/>
            </a:prstGeom>
          </p:spPr>
        </p:pic>
      </p:grpSp>
      <p:sp>
        <p:nvSpPr>
          <p:cNvPr id="8" name="TextBox 7">
            <a:extLst>
              <a:ext uri="{FF2B5EF4-FFF2-40B4-BE49-F238E27FC236}">
                <a16:creationId xmlns:a16="http://schemas.microsoft.com/office/drawing/2014/main" id="{98916DCD-D367-393A-B433-195DE7195A01}"/>
              </a:ext>
            </a:extLst>
          </p:cNvPr>
          <p:cNvSpPr txBox="1"/>
          <p:nvPr/>
        </p:nvSpPr>
        <p:spPr>
          <a:xfrm>
            <a:off x="4642258" y="2497369"/>
            <a:ext cx="6695197" cy="3724096"/>
          </a:xfrm>
          <a:prstGeom prst="rect">
            <a:avLst/>
          </a:prstGeom>
          <a:noFill/>
        </p:spPr>
        <p:txBody>
          <a:bodyPr wrap="square">
            <a:spAutoFit/>
          </a:bodyPr>
          <a:lstStyle/>
          <a:p>
            <a:pPr marL="457200" marR="0" lvl="0" indent="-457200" algn="l" defTabSz="913143"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585857"/>
                </a:solidFill>
                <a:effectLst/>
                <a:uLnTx/>
                <a:uFillTx/>
                <a:latin typeface="Lato" panose="020F0502020204030203" pitchFamily="34" charset="0"/>
                <a:ea typeface="Lato" panose="020F0502020204030203" pitchFamily="34" charset="0"/>
                <a:cs typeface="Lato" panose="020F0502020204030203" pitchFamily="34" charset="0"/>
              </a:rPr>
              <a:t>Robust evidence for strategic planning</a:t>
            </a:r>
          </a:p>
          <a:p>
            <a:pPr marL="457200" marR="0" lvl="0" indent="-457200" algn="l" defTabSz="913143"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585857"/>
                </a:solidFill>
                <a:effectLst/>
                <a:uLnTx/>
                <a:uFillTx/>
                <a:latin typeface="Lato" panose="020F0502020204030203" pitchFamily="34" charset="0"/>
                <a:ea typeface="Lato" panose="020F0502020204030203" pitchFamily="34" charset="0"/>
                <a:cs typeface="Lato" panose="020F0502020204030203" pitchFamily="34" charset="0"/>
              </a:rPr>
              <a:t>Strengthens impact evaluation</a:t>
            </a:r>
          </a:p>
          <a:p>
            <a:pPr marL="457200" marR="0" lvl="0" indent="-457200" algn="l" defTabSz="913143"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585857"/>
                </a:solidFill>
                <a:effectLst/>
                <a:uLnTx/>
                <a:uFillTx/>
                <a:latin typeface="Lato" panose="020F0502020204030203" pitchFamily="34" charset="0"/>
                <a:ea typeface="Lato" panose="020F0502020204030203" pitchFamily="34" charset="0"/>
                <a:cs typeface="Lato" panose="020F0502020204030203" pitchFamily="34" charset="0"/>
              </a:rPr>
              <a:t>Core approach for capturing stakeholder voice</a:t>
            </a:r>
          </a:p>
          <a:p>
            <a:pPr marL="457200" marR="0" lvl="0" indent="-457200" algn="l" defTabSz="913143"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585857"/>
                </a:solidFill>
                <a:effectLst/>
                <a:uLnTx/>
                <a:uFillTx/>
                <a:latin typeface="Lato" panose="020F0502020204030203" pitchFamily="34" charset="0"/>
                <a:ea typeface="Lato" panose="020F0502020204030203" pitchFamily="34" charset="0"/>
                <a:cs typeface="Lato" panose="020F0502020204030203" pitchFamily="34" charset="0"/>
              </a:rPr>
              <a:t>Actionable insight to target gaps</a:t>
            </a:r>
          </a:p>
          <a:p>
            <a:pPr marL="457200" marR="0" lvl="0" indent="-457200" algn="l" defTabSz="913143"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585857"/>
                </a:solidFill>
                <a:effectLst/>
                <a:uLnTx/>
                <a:uFillTx/>
                <a:latin typeface="Lato" panose="020F0502020204030203" pitchFamily="34" charset="0"/>
                <a:ea typeface="Lato" panose="020F0502020204030203" pitchFamily="34" charset="0"/>
                <a:cs typeface="Lato" panose="020F0502020204030203" pitchFamily="34" charset="0"/>
              </a:rPr>
              <a:t>Embeds parental engagement as a strategic driver of improvement </a:t>
            </a:r>
          </a:p>
        </p:txBody>
      </p:sp>
      <p:sp>
        <p:nvSpPr>
          <p:cNvPr id="10" name="TextBox 9">
            <a:extLst>
              <a:ext uri="{FF2B5EF4-FFF2-40B4-BE49-F238E27FC236}">
                <a16:creationId xmlns:a16="http://schemas.microsoft.com/office/drawing/2014/main" id="{5F5647CF-ACE0-A43C-B6F8-1A61A8EBDE1A}"/>
              </a:ext>
            </a:extLst>
          </p:cNvPr>
          <p:cNvSpPr txBox="1"/>
          <p:nvPr/>
        </p:nvSpPr>
        <p:spPr>
          <a:xfrm>
            <a:off x="386545" y="1199542"/>
            <a:ext cx="9420328" cy="707757"/>
          </a:xfrm>
          <a:prstGeom prst="rect">
            <a:avLst/>
          </a:prstGeom>
          <a:noFill/>
        </p:spPr>
        <p:txBody>
          <a:bodyPr wrap="square" lIns="91313" tIns="45656" rIns="91313" bIns="45656" rtlCol="0" anchor="t">
            <a:spAutoFit/>
          </a:bodyPr>
          <a:lstStyle>
            <a:defPPr>
              <a:defRPr lang="en-US"/>
            </a:defPPr>
            <a:lvl1pPr marL="0" algn="l" defTabSz="609265" rtl="0" eaLnBrk="1" latinLnBrk="0" hangingPunct="1">
              <a:defRPr sz="2399" kern="1200">
                <a:solidFill>
                  <a:schemeClr val="tx1"/>
                </a:solidFill>
                <a:latin typeface="+mn-lt"/>
                <a:ea typeface="+mn-ea"/>
                <a:cs typeface="+mn-cs"/>
              </a:defRPr>
            </a:lvl1pPr>
            <a:lvl2pPr marL="609265" algn="l" defTabSz="609265" rtl="0" eaLnBrk="1" latinLnBrk="0" hangingPunct="1">
              <a:defRPr sz="2399" kern="1200">
                <a:solidFill>
                  <a:schemeClr val="tx1"/>
                </a:solidFill>
                <a:latin typeface="+mn-lt"/>
                <a:ea typeface="+mn-ea"/>
                <a:cs typeface="+mn-cs"/>
              </a:defRPr>
            </a:lvl2pPr>
            <a:lvl3pPr marL="1218529" algn="l" defTabSz="609265" rtl="0" eaLnBrk="1" latinLnBrk="0" hangingPunct="1">
              <a:defRPr sz="2399" kern="1200">
                <a:solidFill>
                  <a:schemeClr val="tx1"/>
                </a:solidFill>
                <a:latin typeface="+mn-lt"/>
                <a:ea typeface="+mn-ea"/>
                <a:cs typeface="+mn-cs"/>
              </a:defRPr>
            </a:lvl3pPr>
            <a:lvl4pPr marL="1827794" algn="l" defTabSz="609265" rtl="0" eaLnBrk="1" latinLnBrk="0" hangingPunct="1">
              <a:defRPr sz="2399" kern="1200">
                <a:solidFill>
                  <a:schemeClr val="tx1"/>
                </a:solidFill>
                <a:latin typeface="+mn-lt"/>
                <a:ea typeface="+mn-ea"/>
                <a:cs typeface="+mn-cs"/>
              </a:defRPr>
            </a:lvl4pPr>
            <a:lvl5pPr marL="2437059" algn="l" defTabSz="609265" rtl="0" eaLnBrk="1" latinLnBrk="0" hangingPunct="1">
              <a:defRPr sz="2399" kern="1200">
                <a:solidFill>
                  <a:schemeClr val="tx1"/>
                </a:solidFill>
                <a:latin typeface="+mn-lt"/>
                <a:ea typeface="+mn-ea"/>
                <a:cs typeface="+mn-cs"/>
              </a:defRPr>
            </a:lvl5pPr>
            <a:lvl6pPr marL="3046324" algn="l" defTabSz="609265" rtl="0" eaLnBrk="1" latinLnBrk="0" hangingPunct="1">
              <a:defRPr sz="2399" kern="1200">
                <a:solidFill>
                  <a:schemeClr val="tx1"/>
                </a:solidFill>
                <a:latin typeface="+mn-lt"/>
                <a:ea typeface="+mn-ea"/>
                <a:cs typeface="+mn-cs"/>
              </a:defRPr>
            </a:lvl6pPr>
            <a:lvl7pPr marL="3655588" algn="l" defTabSz="609265" rtl="0" eaLnBrk="1" latinLnBrk="0" hangingPunct="1">
              <a:defRPr sz="2399" kern="1200">
                <a:solidFill>
                  <a:schemeClr val="tx1"/>
                </a:solidFill>
                <a:latin typeface="+mn-lt"/>
                <a:ea typeface="+mn-ea"/>
                <a:cs typeface="+mn-cs"/>
              </a:defRPr>
            </a:lvl7pPr>
            <a:lvl8pPr marL="4264853" algn="l" defTabSz="609265" rtl="0" eaLnBrk="1" latinLnBrk="0" hangingPunct="1">
              <a:defRPr sz="2399" kern="1200">
                <a:solidFill>
                  <a:schemeClr val="tx1"/>
                </a:solidFill>
                <a:latin typeface="+mn-lt"/>
                <a:ea typeface="+mn-ea"/>
                <a:cs typeface="+mn-cs"/>
              </a:defRPr>
            </a:lvl8pPr>
            <a:lvl9pPr marL="4874118" algn="l" defTabSz="609265" rtl="0" eaLnBrk="1" latinLnBrk="0" hangingPunct="1">
              <a:defRPr sz="2399" kern="1200">
                <a:solidFill>
                  <a:schemeClr val="tx1"/>
                </a:solidFill>
                <a:latin typeface="+mn-lt"/>
                <a:ea typeface="+mn-ea"/>
                <a:cs typeface="+mn-cs"/>
              </a:defRPr>
            </a:lvl9pPr>
          </a:lstStyle>
          <a:p>
            <a:pPr marL="0" marR="0" lvl="1" indent="0" algn="l" defTabSz="2005058" rtl="0" eaLnBrk="1" fontAlgn="auto" latinLnBrk="0" hangingPunct="1">
              <a:lnSpc>
                <a:spcPct val="100000"/>
              </a:lnSpc>
              <a:spcBef>
                <a:spcPts val="798"/>
              </a:spcBef>
              <a:spcAft>
                <a:spcPts val="798"/>
              </a:spcAft>
              <a:buClrTx/>
              <a:buSzPct val="100000"/>
              <a:buFontTx/>
              <a:buNone/>
              <a:tabLst/>
              <a:defRPr/>
            </a:pPr>
            <a:r>
              <a:rPr kumimoji="0" lang="en-GB" sz="4000" b="1" i="0" u="none" strike="noStrike" kern="1200" cap="none" spc="0" normalizeH="0" baseline="0" noProof="0" dirty="0">
                <a:ln>
                  <a:noFill/>
                </a:ln>
                <a:solidFill>
                  <a:srgbClr val="00797B"/>
                </a:solidFill>
                <a:effectLst/>
                <a:uLnTx/>
                <a:uFillTx/>
                <a:latin typeface="Lato" panose="020F0502020204030203" pitchFamily="34" charset="0"/>
                <a:ea typeface="Lato" panose="020F0502020204030203" pitchFamily="34" charset="0"/>
                <a:cs typeface="Lato" panose="020F0502020204030203" pitchFamily="34" charset="0"/>
              </a:rPr>
              <a:t>The value of Your Child’s Future</a:t>
            </a:r>
          </a:p>
        </p:txBody>
      </p:sp>
      <p:sp>
        <p:nvSpPr>
          <p:cNvPr id="13" name="Rectangle: Rounded Corners 12">
            <a:extLst>
              <a:ext uri="{FF2B5EF4-FFF2-40B4-BE49-F238E27FC236}">
                <a16:creationId xmlns:a16="http://schemas.microsoft.com/office/drawing/2014/main" id="{75A0FAD0-79E9-A330-AA79-23E5BC9CBC63}"/>
              </a:ext>
            </a:extLst>
          </p:cNvPr>
          <p:cNvSpPr/>
          <p:nvPr/>
        </p:nvSpPr>
        <p:spPr>
          <a:xfrm>
            <a:off x="2913321" y="2275368"/>
            <a:ext cx="8863848" cy="4125432"/>
          </a:xfrm>
          <a:prstGeom prst="roundRect">
            <a:avLst/>
          </a:pr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78B98EDF-B3F0-E522-044F-37D8AA0E88A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8545" y="2393757"/>
            <a:ext cx="3924000" cy="3924000"/>
          </a:xfrm>
          <a:prstGeom prst="rect">
            <a:avLst/>
          </a:prstGeom>
        </p:spPr>
      </p:pic>
      <p:sp>
        <p:nvSpPr>
          <p:cNvPr id="16" name="Flowchart: Connector 15">
            <a:extLst>
              <a:ext uri="{FF2B5EF4-FFF2-40B4-BE49-F238E27FC236}">
                <a16:creationId xmlns:a16="http://schemas.microsoft.com/office/drawing/2014/main" id="{85BAD6E2-BC4F-1091-CED5-96D9F677554E}"/>
              </a:ext>
            </a:extLst>
          </p:cNvPr>
          <p:cNvSpPr>
            <a:spLocks noChangeAspect="1"/>
          </p:cNvSpPr>
          <p:nvPr/>
        </p:nvSpPr>
        <p:spPr>
          <a:xfrm>
            <a:off x="386545" y="2501757"/>
            <a:ext cx="3708000" cy="3708000"/>
          </a:xfrm>
          <a:prstGeom prst="flowChartConnector">
            <a:avLst/>
          </a:prstGeom>
          <a:noFill/>
          <a:ln w="1016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FCE6AF5-827F-2DBA-0CB4-AE41148B07E8}"/>
              </a:ext>
            </a:extLst>
          </p:cNvPr>
          <p:cNvSpPr txBox="1"/>
          <p:nvPr/>
        </p:nvSpPr>
        <p:spPr>
          <a:xfrm>
            <a:off x="434327" y="770980"/>
            <a:ext cx="8235915" cy="461665"/>
          </a:xfrm>
          <a:prstGeom prst="rect">
            <a:avLst/>
          </a:prstGeom>
          <a:noFill/>
        </p:spPr>
        <p:txBody>
          <a:bodyPr wrap="square" rtlCol="0">
            <a:spAutoFit/>
          </a:bodyPr>
          <a:lstStyle/>
          <a:p>
            <a:r>
              <a:rPr lang="en-GB" sz="2400" b="1" dirty="0">
                <a:solidFill>
                  <a:srgbClr val="00797B"/>
                </a:solidFill>
                <a:latin typeface="Lato" panose="020F0502020204030203" pitchFamily="34" charset="0"/>
                <a:ea typeface="Lato" panose="020F0502020204030203" pitchFamily="34" charset="0"/>
                <a:cs typeface="Lato" panose="020F0502020204030203" pitchFamily="34" charset="0"/>
              </a:rPr>
              <a:t>Listening to Parent &amp; Carer Voice</a:t>
            </a:r>
          </a:p>
        </p:txBody>
      </p:sp>
    </p:spTree>
    <p:extLst>
      <p:ext uri="{BB962C8B-B14F-4D97-AF65-F5344CB8AC3E}">
        <p14:creationId xmlns:p14="http://schemas.microsoft.com/office/powerpoint/2010/main" val="323533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0B9332-081D-E313-54B0-E55112149F04}"/>
              </a:ext>
            </a:extLst>
          </p:cNvPr>
          <p:cNvSpPr txBox="1">
            <a:spLocks/>
          </p:cNvSpPr>
          <p:nvPr/>
        </p:nvSpPr>
        <p:spPr>
          <a:xfrm>
            <a:off x="548073" y="2968797"/>
            <a:ext cx="11105329" cy="35790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000"/>
              </a:spcBef>
              <a:spcAft>
                <a:spcPts val="563"/>
              </a:spcAft>
              <a:buClrTx/>
              <a:buSzTx/>
              <a:buFont typeface="Arial" panose="020B0604020202020204" pitchFamily="34" charset="0"/>
              <a:buNone/>
              <a:tabLst/>
              <a:defRPr/>
            </a:pPr>
            <a:r>
              <a:rPr kumimoji="0" lang="en-GB" sz="2800" b="0" i="0" u="none" strike="noStrike" kern="1200" cap="none" spc="0" normalizeH="0" baseline="0" noProof="0" dirty="0">
                <a:ln>
                  <a:noFill/>
                </a:ln>
                <a:solidFill>
                  <a:srgbClr val="026893"/>
                </a:solidFill>
                <a:effectLst/>
                <a:uLnTx/>
                <a:uFillTx/>
                <a:latin typeface="Lato Light" panose="020F0502020204030203" pitchFamily="34" charset="0"/>
                <a:ea typeface="Lato Light" panose="020F0502020204030203" pitchFamily="34" charset="0"/>
                <a:cs typeface="Lato Light" panose="020F0502020204030203" pitchFamily="34" charset="0"/>
              </a:rPr>
              <a:t>“The Your Child’s Future (YCF) is a feature in Compass+ that has been designed to help institutions understand parents’ and carers’ knowledge, confidence and awareness of careers. It enables institutions to strengthen parental engagement and use this insight to develop more informed, responsive and effective careers programmes that better support young people.”</a:t>
            </a:r>
          </a:p>
        </p:txBody>
      </p:sp>
      <p:pic>
        <p:nvPicPr>
          <p:cNvPr id="5" name="Picture 4">
            <a:extLst>
              <a:ext uri="{FF2B5EF4-FFF2-40B4-BE49-F238E27FC236}">
                <a16:creationId xmlns:a16="http://schemas.microsoft.com/office/drawing/2014/main" id="{A4CBEE1A-CC69-F6C8-0003-4AE6B23327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flipV="1">
            <a:off x="548073" y="549275"/>
            <a:ext cx="1080417" cy="1080417"/>
          </a:xfrm>
          <a:prstGeom prst="rect">
            <a:avLst/>
          </a:prstGeom>
        </p:spPr>
      </p:pic>
      <p:grpSp>
        <p:nvGrpSpPr>
          <p:cNvPr id="6" name="Group 5">
            <a:extLst>
              <a:ext uri="{FF2B5EF4-FFF2-40B4-BE49-F238E27FC236}">
                <a16:creationId xmlns:a16="http://schemas.microsoft.com/office/drawing/2014/main" id="{0F97AFCD-D022-DEB8-61C2-6DC005161EFE}"/>
              </a:ext>
            </a:extLst>
          </p:cNvPr>
          <p:cNvGrpSpPr/>
          <p:nvPr/>
        </p:nvGrpSpPr>
        <p:grpSpPr>
          <a:xfrm>
            <a:off x="7941205" y="306854"/>
            <a:ext cx="4050450" cy="1096921"/>
            <a:chOff x="7941205" y="306854"/>
            <a:chExt cx="4050450" cy="1096921"/>
          </a:xfrm>
        </p:grpSpPr>
        <p:sp>
          <p:nvSpPr>
            <p:cNvPr id="7" name="Rectangle 6">
              <a:extLst>
                <a:ext uri="{FF2B5EF4-FFF2-40B4-BE49-F238E27FC236}">
                  <a16:creationId xmlns:a16="http://schemas.microsoft.com/office/drawing/2014/main" id="{21E1CE77-7EF1-8F26-55CE-E329A593C086}"/>
                </a:ext>
              </a:extLst>
            </p:cNvPr>
            <p:cNvSpPr/>
            <p:nvPr/>
          </p:nvSpPr>
          <p:spPr>
            <a:xfrm>
              <a:off x="9741405" y="310180"/>
              <a:ext cx="2250250" cy="10935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C0FBC9F3-0855-97D3-1FF8-ECBE5DD5AC4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41205" y="306854"/>
              <a:ext cx="3835964" cy="810770"/>
            </a:xfrm>
            <a:prstGeom prst="rect">
              <a:avLst/>
            </a:prstGeom>
          </p:spPr>
        </p:pic>
      </p:grpSp>
      <p:sp>
        <p:nvSpPr>
          <p:cNvPr id="4" name="TextBox 3">
            <a:extLst>
              <a:ext uri="{FF2B5EF4-FFF2-40B4-BE49-F238E27FC236}">
                <a16:creationId xmlns:a16="http://schemas.microsoft.com/office/drawing/2014/main" id="{701A7340-9C67-CF55-9EAC-4E3D9328C9D2}"/>
              </a:ext>
            </a:extLst>
          </p:cNvPr>
          <p:cNvSpPr txBox="1"/>
          <p:nvPr/>
        </p:nvSpPr>
        <p:spPr>
          <a:xfrm>
            <a:off x="548073" y="1840142"/>
            <a:ext cx="11234825" cy="338554"/>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585857"/>
                </a:solidFill>
                <a:effectLst/>
                <a:uLnTx/>
                <a:uFillTx/>
                <a:latin typeface="Lato" panose="020F0502020204030203" pitchFamily="34" charset="0"/>
                <a:ea typeface="Lato" panose="020F0502020204030203" pitchFamily="34" charset="0"/>
                <a:cs typeface="Lato" panose="020F0502020204030203" pitchFamily="34" charset="0"/>
              </a:rPr>
              <a:t>Statutory guidance Careers guidance and access for education and training providers. June 2026</a:t>
            </a:r>
          </a:p>
        </p:txBody>
      </p:sp>
    </p:spTree>
    <p:extLst>
      <p:ext uri="{BB962C8B-B14F-4D97-AF65-F5344CB8AC3E}">
        <p14:creationId xmlns:p14="http://schemas.microsoft.com/office/powerpoint/2010/main" val="2692582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49AD56-816E-3268-B525-5819DE29B016}"/>
              </a:ext>
            </a:extLst>
          </p:cNvPr>
          <p:cNvSpPr/>
          <p:nvPr/>
        </p:nvSpPr>
        <p:spPr>
          <a:xfrm>
            <a:off x="362383" y="4763"/>
            <a:ext cx="434947" cy="68532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143" rtl="0" eaLnBrk="1" fontAlgn="auto" latinLnBrk="0" hangingPunct="1">
              <a:lnSpc>
                <a:spcPct val="100000"/>
              </a:lnSpc>
              <a:spcBef>
                <a:spcPts val="0"/>
              </a:spcBef>
              <a:spcAft>
                <a:spcPts val="0"/>
              </a:spcAft>
              <a:buClrTx/>
              <a:buSzTx/>
              <a:buFontTx/>
              <a:buNone/>
              <a:tabLst/>
              <a:defRPr/>
            </a:pPr>
            <a:endParaRPr kumimoji="0" lang="en-GB" sz="17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DC3FCF5-E76A-16A6-33E1-0A42AC3C8348}"/>
              </a:ext>
            </a:extLst>
          </p:cNvPr>
          <p:cNvSpPr txBox="1"/>
          <p:nvPr/>
        </p:nvSpPr>
        <p:spPr>
          <a:xfrm>
            <a:off x="573335" y="249197"/>
            <a:ext cx="9849890" cy="969240"/>
          </a:xfrm>
          <a:prstGeom prst="rect">
            <a:avLst/>
          </a:prstGeom>
          <a:noFill/>
        </p:spPr>
        <p:txBody>
          <a:bodyPr wrap="square" lIns="91187" tIns="45593" rIns="91187" bIns="45593" rtlCol="0" anchor="t">
            <a:spAutoFit/>
          </a:bodyPr>
          <a:lstStyle/>
          <a:p>
            <a:pPr marL="0" marR="0" lvl="0" indent="0" algn="l" defTabSz="607925" rtl="0" eaLnBrk="1" fontAlgn="auto" latinLnBrk="0" hangingPunct="1">
              <a:lnSpc>
                <a:spcPct val="100000"/>
              </a:lnSpc>
              <a:spcBef>
                <a:spcPts val="0"/>
              </a:spcBef>
              <a:spcAft>
                <a:spcPts val="1798"/>
              </a:spcAft>
              <a:buClrTx/>
              <a:buSzTx/>
              <a:buFontTx/>
              <a:buNone/>
              <a:tabLst/>
              <a:defRPr/>
            </a:pPr>
            <a:r>
              <a:rPr kumimoji="0" lang="en-GB" sz="2100" b="1" i="0" u="none" strike="noStrike" kern="1200" cap="none" spc="-11" normalizeH="0" baseline="0" noProof="0">
                <a:ln>
                  <a:noFill/>
                </a:ln>
                <a:solidFill>
                  <a:srgbClr val="585857"/>
                </a:solidFill>
                <a:effectLst/>
                <a:uLnTx/>
                <a:uFillTx/>
                <a:latin typeface="Lato"/>
                <a:ea typeface="Calibri" panose="020F0502020204030204"/>
                <a:cs typeface="Calibri" panose="020F0502020204030204"/>
              </a:rPr>
              <a:t>Connected and not-connected settings</a:t>
            </a:r>
          </a:p>
          <a:p>
            <a:pPr marL="0" marR="0" lvl="0" indent="0" algn="l" defTabSz="607925" rtl="0" eaLnBrk="1" fontAlgn="auto" latinLnBrk="0" hangingPunct="1">
              <a:lnSpc>
                <a:spcPct val="100000"/>
              </a:lnSpc>
              <a:spcBef>
                <a:spcPts val="0"/>
              </a:spcBef>
              <a:spcAft>
                <a:spcPts val="1798"/>
              </a:spcAft>
              <a:buClrTx/>
              <a:buSzTx/>
              <a:buFontTx/>
              <a:buNone/>
              <a:tabLst/>
              <a:defRPr/>
            </a:pPr>
            <a:endParaRPr kumimoji="0" lang="en-GB" sz="2100" b="0" i="0" u="none" strike="noStrike" kern="1200" cap="none" spc="0" normalizeH="0" baseline="0" noProof="0">
              <a:ln>
                <a:noFill/>
              </a:ln>
              <a:solidFill>
                <a:srgbClr val="585857"/>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5" name="Title 1">
            <a:extLst>
              <a:ext uri="{FF2B5EF4-FFF2-40B4-BE49-F238E27FC236}">
                <a16:creationId xmlns:a16="http://schemas.microsoft.com/office/drawing/2014/main" id="{5EFCB43B-CE5E-795C-1194-A7FC1B69A148}"/>
              </a:ext>
            </a:extLst>
          </p:cNvPr>
          <p:cNvSpPr txBox="1">
            <a:spLocks/>
          </p:cNvSpPr>
          <p:nvPr/>
        </p:nvSpPr>
        <p:spPr>
          <a:xfrm>
            <a:off x="573335" y="777322"/>
            <a:ext cx="8374612" cy="750135"/>
          </a:xfrm>
          <a:prstGeom prst="rect">
            <a:avLst/>
          </a:prstGeom>
        </p:spPr>
        <p:txBody>
          <a:bodyPr vert="horz" lIns="68390" tIns="34196" rIns="68390" bIns="34196" rtlCol="0" anchor="ctr">
            <a:normAutofit/>
          </a:bodyPr>
          <a:lstStyle>
            <a:lvl1pPr>
              <a:defRPr sz="4800" b="1" i="0">
                <a:solidFill>
                  <a:srgbClr val="00A8A8"/>
                </a:solidFill>
                <a:latin typeface="Lato"/>
                <a:ea typeface="+mj-ea"/>
                <a:cs typeface="Lato"/>
              </a:defRPr>
            </a:lvl1pPr>
          </a:lstStyle>
          <a:p>
            <a:pPr marL="0" marR="0" lvl="0" indent="0" algn="l" defTabSz="683915" rtl="0" eaLnBrk="1" fontAlgn="auto" latinLnBrk="0" hangingPunct="1">
              <a:lnSpc>
                <a:spcPct val="90000"/>
              </a:lnSpc>
              <a:spcBef>
                <a:spcPct val="0"/>
              </a:spcBef>
              <a:spcAft>
                <a:spcPts val="449"/>
              </a:spcAft>
              <a:buClrTx/>
              <a:buSzTx/>
              <a:buFontTx/>
              <a:buNone/>
              <a:tabLst/>
              <a:defRPr/>
            </a:pPr>
            <a:r>
              <a:rPr kumimoji="0" lang="en-GB" sz="3995" b="1" i="0" u="none" strike="noStrike" kern="1200" cap="none" spc="0" normalizeH="0" baseline="0" noProof="0">
                <a:ln>
                  <a:noFill/>
                </a:ln>
                <a:solidFill>
                  <a:srgbClr val="00797B"/>
                </a:solidFill>
                <a:effectLst/>
                <a:uLnTx/>
                <a:uFillTx/>
                <a:latin typeface="Lato"/>
                <a:ea typeface="Lato"/>
                <a:cs typeface="Lato"/>
              </a:rPr>
              <a:t>Compass+ 5 steps to success</a:t>
            </a:r>
            <a:endParaRPr kumimoji="0" lang="en-GB" sz="3995" b="1" i="0" u="none" strike="noStrike" kern="1200" cap="none" spc="0" normalizeH="0" baseline="0" noProof="0">
              <a:ln>
                <a:noFill/>
              </a:ln>
              <a:solidFill>
                <a:srgbClr val="00797B"/>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7" name="TextBox 6">
            <a:extLst>
              <a:ext uri="{FF2B5EF4-FFF2-40B4-BE49-F238E27FC236}">
                <a16:creationId xmlns:a16="http://schemas.microsoft.com/office/drawing/2014/main" id="{AD0A5B3F-B8C0-A036-C82C-E4C6350ACBFE}"/>
              </a:ext>
            </a:extLst>
          </p:cNvPr>
          <p:cNvSpPr txBox="1"/>
          <p:nvPr/>
        </p:nvSpPr>
        <p:spPr>
          <a:xfrm>
            <a:off x="573335" y="1623258"/>
            <a:ext cx="10924251" cy="598498"/>
          </a:xfrm>
          <a:prstGeom prst="rect">
            <a:avLst/>
          </a:prstGeom>
          <a:noFill/>
        </p:spPr>
        <p:txBody>
          <a:bodyPr wrap="square" lIns="91061" tIns="45530" rIns="91061" bIns="45530" rtlCol="0" anchor="t">
            <a:spAutoFit/>
          </a:bodyPr>
          <a:lstStyle/>
          <a:p>
            <a:pPr marL="0" marR="0" lvl="0" indent="0" algn="l" defTabSz="911888" rtl="0" eaLnBrk="1" fontAlgn="auto" latinLnBrk="0" hangingPunct="1">
              <a:lnSpc>
                <a:spcPct val="100000"/>
              </a:lnSpc>
              <a:spcBef>
                <a:spcPts val="0"/>
              </a:spcBef>
              <a:spcAft>
                <a:spcPts val="599"/>
              </a:spcAft>
              <a:buClrTx/>
              <a:buSzTx/>
              <a:buFontTx/>
              <a:buNone/>
              <a:tabLst/>
              <a:defRPr/>
            </a:pPr>
            <a:r>
              <a:rPr kumimoji="0" lang="en-GB" sz="1396" b="0" i="0" u="none" strike="noStrike" kern="1200" cap="none" spc="0" normalizeH="0" baseline="0" noProof="0">
                <a:ln>
                  <a:noFill/>
                </a:ln>
                <a:solidFill>
                  <a:srgbClr val="585857"/>
                </a:solidFill>
                <a:effectLst/>
                <a:uLnTx/>
                <a:uFillTx/>
                <a:latin typeface="Lato"/>
                <a:ea typeface="Lato"/>
                <a:cs typeface="Lato"/>
              </a:rPr>
              <a:t>There are two versions of the framework based on a setting’s MIS connection.</a:t>
            </a:r>
          </a:p>
          <a:p>
            <a:pPr marL="0" marR="0" lvl="0" indent="0" algn="l" defTabSz="911888" rtl="0" eaLnBrk="1" fontAlgn="auto" latinLnBrk="0" hangingPunct="1">
              <a:lnSpc>
                <a:spcPct val="100000"/>
              </a:lnSpc>
              <a:spcBef>
                <a:spcPts val="0"/>
              </a:spcBef>
              <a:spcAft>
                <a:spcPts val="599"/>
              </a:spcAft>
              <a:buClrTx/>
              <a:buSzTx/>
              <a:buFontTx/>
              <a:buNone/>
              <a:tabLst/>
              <a:defRPr/>
            </a:pPr>
            <a:r>
              <a:rPr kumimoji="0" lang="en-GB" sz="1396" b="0" i="0" u="none" strike="noStrike" kern="1200" cap="none" spc="0" normalizeH="0" baseline="0" noProof="0">
                <a:ln>
                  <a:noFill/>
                </a:ln>
                <a:solidFill>
                  <a:srgbClr val="585857"/>
                </a:solidFill>
                <a:effectLst/>
                <a:uLnTx/>
                <a:uFillTx/>
                <a:latin typeface="Lato"/>
                <a:ea typeface="Lato"/>
                <a:cs typeface="Lato"/>
              </a:rPr>
              <a:t>Additional features for settings that have </a:t>
            </a:r>
            <a:r>
              <a:rPr kumimoji="0" lang="en-GB" sz="1396" b="0" i="0" u="sng" strike="noStrike" kern="1200" cap="none" spc="0" normalizeH="0" baseline="0" noProof="0">
                <a:ln>
                  <a:noFill/>
                </a:ln>
                <a:solidFill>
                  <a:srgbClr val="585857"/>
                </a:solidFill>
                <a:effectLst/>
                <a:uLnTx/>
                <a:uFillTx/>
                <a:latin typeface="Lato"/>
                <a:ea typeface="Lato"/>
                <a:cs typeface="Lato"/>
              </a:rPr>
              <a:t>connected</a:t>
            </a:r>
            <a:r>
              <a:rPr kumimoji="0" lang="en-GB" sz="1396" b="0" i="0" u="none" strike="noStrike" kern="1200" cap="none" spc="0" normalizeH="0" baseline="0" noProof="0">
                <a:ln>
                  <a:noFill/>
                </a:ln>
                <a:solidFill>
                  <a:srgbClr val="585857"/>
                </a:solidFill>
                <a:effectLst/>
                <a:uLnTx/>
                <a:uFillTx/>
                <a:latin typeface="Lato"/>
                <a:ea typeface="Lato"/>
                <a:cs typeface="Lato"/>
              </a:rPr>
              <a:t> their MIS are displayed in orange. </a:t>
            </a:r>
          </a:p>
        </p:txBody>
      </p:sp>
      <p:grpSp>
        <p:nvGrpSpPr>
          <p:cNvPr id="8" name="Group 7">
            <a:extLst>
              <a:ext uri="{FF2B5EF4-FFF2-40B4-BE49-F238E27FC236}">
                <a16:creationId xmlns:a16="http://schemas.microsoft.com/office/drawing/2014/main" id="{303887E0-AFD5-09A4-D521-D9F051E272F2}"/>
              </a:ext>
            </a:extLst>
          </p:cNvPr>
          <p:cNvGrpSpPr/>
          <p:nvPr/>
        </p:nvGrpSpPr>
        <p:grpSpPr>
          <a:xfrm>
            <a:off x="7938643" y="311191"/>
            <a:ext cx="4044824" cy="1095398"/>
            <a:chOff x="7941205" y="306854"/>
            <a:chExt cx="4050450" cy="1096921"/>
          </a:xfrm>
        </p:grpSpPr>
        <p:sp>
          <p:nvSpPr>
            <p:cNvPr id="9" name="Rectangle 8">
              <a:extLst>
                <a:ext uri="{FF2B5EF4-FFF2-40B4-BE49-F238E27FC236}">
                  <a16:creationId xmlns:a16="http://schemas.microsoft.com/office/drawing/2014/main" id="{AA6A8BE5-D2A9-CD57-3ECE-7EA25750B93E}"/>
                </a:ext>
              </a:extLst>
            </p:cNvPr>
            <p:cNvSpPr/>
            <p:nvPr/>
          </p:nvSpPr>
          <p:spPr>
            <a:xfrm>
              <a:off x="9741405" y="310180"/>
              <a:ext cx="2250250" cy="10935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143" rtl="0" eaLnBrk="1" fontAlgn="auto" latinLnBrk="0" hangingPunct="1">
                <a:lnSpc>
                  <a:spcPct val="100000"/>
                </a:lnSpc>
                <a:spcBef>
                  <a:spcPts val="0"/>
                </a:spcBef>
                <a:spcAft>
                  <a:spcPts val="0"/>
                </a:spcAft>
                <a:buClrTx/>
                <a:buSzTx/>
                <a:buFontTx/>
                <a:buNone/>
                <a:tabLst/>
                <a:defRPr/>
              </a:pPr>
              <a:endParaRPr kumimoji="0" lang="en-GB" sz="1798"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E22606A4-06EB-8F4B-0F71-B2DD601F7BD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941205" y="306854"/>
              <a:ext cx="3835964" cy="810770"/>
            </a:xfrm>
            <a:prstGeom prst="rect">
              <a:avLst/>
            </a:prstGeom>
          </p:spPr>
        </p:pic>
      </p:grpSp>
      <p:pic>
        <p:nvPicPr>
          <p:cNvPr id="12" name="Picture 11">
            <a:extLst>
              <a:ext uri="{FF2B5EF4-FFF2-40B4-BE49-F238E27FC236}">
                <a16:creationId xmlns:a16="http://schemas.microsoft.com/office/drawing/2014/main" id="{41A34C39-854C-1FBF-A7AD-8607A404A188}"/>
              </a:ext>
            </a:extLst>
          </p:cNvPr>
          <p:cNvPicPr>
            <a:picLocks noChangeAspect="1"/>
          </p:cNvPicPr>
          <p:nvPr/>
        </p:nvPicPr>
        <p:blipFill>
          <a:blip r:embed="rId4"/>
          <a:stretch>
            <a:fillRect/>
          </a:stretch>
        </p:blipFill>
        <p:spPr>
          <a:xfrm>
            <a:off x="573335" y="2317558"/>
            <a:ext cx="9773118" cy="4222952"/>
          </a:xfrm>
          <a:prstGeom prst="rect">
            <a:avLst/>
          </a:prstGeom>
        </p:spPr>
      </p:pic>
      <p:sp>
        <p:nvSpPr>
          <p:cNvPr id="14" name="TextBox 13">
            <a:extLst>
              <a:ext uri="{FF2B5EF4-FFF2-40B4-BE49-F238E27FC236}">
                <a16:creationId xmlns:a16="http://schemas.microsoft.com/office/drawing/2014/main" id="{51F548C7-D490-42FE-983B-B2DB44C5C215}"/>
              </a:ext>
            </a:extLst>
          </p:cNvPr>
          <p:cNvSpPr txBox="1"/>
          <p:nvPr/>
        </p:nvSpPr>
        <p:spPr>
          <a:xfrm>
            <a:off x="10504967" y="3945548"/>
            <a:ext cx="1478500" cy="1384995"/>
          </a:xfrm>
          <a:prstGeom prst="rect">
            <a:avLst/>
          </a:prstGeom>
          <a:noFill/>
          <a:ln>
            <a:solidFill>
              <a:schemeClr val="tx1"/>
            </a:solidFill>
          </a:ln>
        </p:spPr>
        <p:txBody>
          <a:bodyPr wrap="square">
            <a:spAutoFit/>
          </a:bodyPr>
          <a:lstStyle/>
          <a:p>
            <a:pPr marL="0" marR="0" lvl="0" indent="0" algn="ctr" defTabSz="911888"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srgbClr val="585857"/>
                </a:solidFill>
                <a:effectLst/>
                <a:uLnTx/>
                <a:uFillTx/>
                <a:latin typeface="Lato"/>
                <a:ea typeface="Lato"/>
                <a:cs typeface="Lato"/>
              </a:rPr>
              <a:t>*Learner Portfolio will enable learners to record their reflections of modern work experience (name subject to change)</a:t>
            </a:r>
          </a:p>
        </p:txBody>
      </p:sp>
    </p:spTree>
    <p:extLst>
      <p:ext uri="{BB962C8B-B14F-4D97-AF65-F5344CB8AC3E}">
        <p14:creationId xmlns:p14="http://schemas.microsoft.com/office/powerpoint/2010/main" val="3632531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817A4-BF48-0DC6-ED63-1188F642391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FC20319-3EEC-7738-0AF5-C855690A0EE8}"/>
              </a:ext>
            </a:extLst>
          </p:cNvPr>
          <p:cNvSpPr txBox="1"/>
          <p:nvPr/>
        </p:nvSpPr>
        <p:spPr>
          <a:xfrm>
            <a:off x="200345" y="278650"/>
            <a:ext cx="8235915" cy="769441"/>
          </a:xfrm>
          <a:prstGeom prst="rect">
            <a:avLst/>
          </a:prstGeom>
          <a:noFill/>
        </p:spPr>
        <p:txBody>
          <a:bodyPr wrap="square" rtlCol="0">
            <a:spAutoFit/>
          </a:bodyPr>
          <a:lstStyle/>
          <a:p>
            <a:r>
              <a:rPr lang="en-GB" sz="4400" b="1" dirty="0">
                <a:solidFill>
                  <a:srgbClr val="00797B"/>
                </a:solidFill>
                <a:latin typeface="Lato" panose="020F0502020204030203" pitchFamily="34" charset="0"/>
                <a:ea typeface="Lato" panose="020F0502020204030203" pitchFamily="34" charset="0"/>
                <a:cs typeface="Lato" panose="020F0502020204030203" pitchFamily="34" charset="0"/>
              </a:rPr>
              <a:t>Using YCF Insights</a:t>
            </a:r>
          </a:p>
        </p:txBody>
      </p:sp>
      <p:pic>
        <p:nvPicPr>
          <p:cNvPr id="5" name="Picture 4">
            <a:extLst>
              <a:ext uri="{FF2B5EF4-FFF2-40B4-BE49-F238E27FC236}">
                <a16:creationId xmlns:a16="http://schemas.microsoft.com/office/drawing/2014/main" id="{23019EA9-9F8B-4E0E-81E7-5979A7D675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7" name="TextBox 6">
            <a:extLst>
              <a:ext uri="{FF2B5EF4-FFF2-40B4-BE49-F238E27FC236}">
                <a16:creationId xmlns:a16="http://schemas.microsoft.com/office/drawing/2014/main" id="{0C5DD71D-E37E-69AF-D342-CBDB29316817}"/>
              </a:ext>
            </a:extLst>
          </p:cNvPr>
          <p:cNvSpPr txBox="1"/>
          <p:nvPr/>
        </p:nvSpPr>
        <p:spPr>
          <a:xfrm>
            <a:off x="202775" y="1048091"/>
            <a:ext cx="8235915" cy="461665"/>
          </a:xfrm>
          <a:prstGeom prst="rect">
            <a:avLst/>
          </a:prstGeom>
          <a:noFill/>
        </p:spPr>
        <p:txBody>
          <a:bodyPr wrap="square" rtlCol="0">
            <a:spAutoFit/>
          </a:bodyPr>
          <a:lstStyle/>
          <a:p>
            <a:r>
              <a:rPr lang="en-GB" sz="2400" b="1" dirty="0">
                <a:solidFill>
                  <a:srgbClr val="00797B"/>
                </a:solidFill>
                <a:latin typeface="Lato" panose="020F0502020204030203" pitchFamily="34" charset="0"/>
                <a:ea typeface="Lato" panose="020F0502020204030203" pitchFamily="34" charset="0"/>
                <a:cs typeface="Lato" panose="020F0502020204030203" pitchFamily="34" charset="0"/>
              </a:rPr>
              <a:t>Turning data into action</a:t>
            </a:r>
          </a:p>
        </p:txBody>
      </p:sp>
      <p:sp>
        <p:nvSpPr>
          <p:cNvPr id="8" name="TextBox 7">
            <a:extLst>
              <a:ext uri="{FF2B5EF4-FFF2-40B4-BE49-F238E27FC236}">
                <a16:creationId xmlns:a16="http://schemas.microsoft.com/office/drawing/2014/main" id="{902F42D6-CB60-742D-9741-890152097F81}"/>
              </a:ext>
            </a:extLst>
          </p:cNvPr>
          <p:cNvSpPr txBox="1"/>
          <p:nvPr/>
        </p:nvSpPr>
        <p:spPr>
          <a:xfrm>
            <a:off x="200345" y="6309320"/>
            <a:ext cx="10981220" cy="461665"/>
          </a:xfrm>
          <a:prstGeom prst="rect">
            <a:avLst/>
          </a:prstGeom>
          <a:noFill/>
        </p:spPr>
        <p:txBody>
          <a:bodyPr wrap="square" rtlCol="0">
            <a:spAutoFit/>
          </a:bodyPr>
          <a:lstStyle/>
          <a:p>
            <a:r>
              <a:rPr lang="en-GB" sz="2400" b="1" dirty="0">
                <a:solidFill>
                  <a:schemeClr val="bg1"/>
                </a:solidFill>
                <a:latin typeface="Lato" panose="020F0502020204030203" pitchFamily="34" charset="0"/>
                <a:ea typeface="Lato" panose="020F0502020204030203" pitchFamily="34" charset="0"/>
                <a:cs typeface="Lato" panose="020F0502020204030203" pitchFamily="34" charset="0"/>
              </a:rPr>
              <a:t>Reflection: How could parent/carer voice influence your careers planning?</a:t>
            </a:r>
          </a:p>
        </p:txBody>
      </p:sp>
      <p:pic>
        <p:nvPicPr>
          <p:cNvPr id="4" name="Picture 3">
            <a:extLst>
              <a:ext uri="{FF2B5EF4-FFF2-40B4-BE49-F238E27FC236}">
                <a16:creationId xmlns:a16="http://schemas.microsoft.com/office/drawing/2014/main" id="{21149663-1756-FDF0-86AD-F084BEB50CF9}"/>
              </a:ext>
            </a:extLst>
          </p:cNvPr>
          <p:cNvPicPr>
            <a:picLocks noChangeAspect="1"/>
          </p:cNvPicPr>
          <p:nvPr/>
        </p:nvPicPr>
        <p:blipFill>
          <a:blip r:embed="rId4"/>
          <a:stretch>
            <a:fillRect/>
          </a:stretch>
        </p:blipFill>
        <p:spPr>
          <a:xfrm>
            <a:off x="20778" y="1826540"/>
            <a:ext cx="6840760" cy="3120983"/>
          </a:xfrm>
          <a:prstGeom prst="rect">
            <a:avLst/>
          </a:prstGeom>
        </p:spPr>
      </p:pic>
      <p:pic>
        <p:nvPicPr>
          <p:cNvPr id="9" name="Picture 8">
            <a:extLst>
              <a:ext uri="{FF2B5EF4-FFF2-40B4-BE49-F238E27FC236}">
                <a16:creationId xmlns:a16="http://schemas.microsoft.com/office/drawing/2014/main" id="{352726E4-0149-212F-7C3E-0AB6D4BD0578}"/>
              </a:ext>
            </a:extLst>
          </p:cNvPr>
          <p:cNvPicPr>
            <a:picLocks noChangeAspect="1"/>
          </p:cNvPicPr>
          <p:nvPr/>
        </p:nvPicPr>
        <p:blipFill>
          <a:blip r:embed="rId5"/>
          <a:stretch>
            <a:fillRect/>
          </a:stretch>
        </p:blipFill>
        <p:spPr>
          <a:xfrm>
            <a:off x="7042031" y="1267965"/>
            <a:ext cx="4964540" cy="4322070"/>
          </a:xfrm>
          <a:prstGeom prst="rect">
            <a:avLst/>
          </a:prstGeom>
        </p:spPr>
      </p:pic>
    </p:spTree>
    <p:extLst>
      <p:ext uri="{BB962C8B-B14F-4D97-AF65-F5344CB8AC3E}">
        <p14:creationId xmlns:p14="http://schemas.microsoft.com/office/powerpoint/2010/main" val="3172089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6F242D-72F8-6EB8-6BCB-B75DE9AB06F5}"/>
              </a:ext>
            </a:extLst>
          </p:cNvPr>
          <p:cNvSpPr txBox="1"/>
          <p:nvPr/>
        </p:nvSpPr>
        <p:spPr>
          <a:xfrm>
            <a:off x="335360" y="237909"/>
            <a:ext cx="4860539" cy="769441"/>
          </a:xfrm>
          <a:prstGeom prst="rect">
            <a:avLst/>
          </a:prstGeom>
          <a:noFill/>
        </p:spPr>
        <p:txBody>
          <a:bodyPr wrap="square" rtlCol="0">
            <a:spAutoFit/>
          </a:bodyPr>
          <a:lstStyle/>
          <a:p>
            <a:r>
              <a:rPr lang="en-GB" sz="4400" b="1" dirty="0">
                <a:solidFill>
                  <a:schemeClr val="bg1"/>
                </a:solidFill>
                <a:latin typeface="Lato" panose="020F0502020204030203" pitchFamily="34" charset="0"/>
                <a:ea typeface="Lato" panose="020F0502020204030203" pitchFamily="34" charset="0"/>
                <a:cs typeface="Lato" panose="020F0502020204030203" pitchFamily="34" charset="0"/>
              </a:rPr>
              <a:t>‘Solution Stations’</a:t>
            </a:r>
          </a:p>
        </p:txBody>
      </p:sp>
      <p:pic>
        <p:nvPicPr>
          <p:cNvPr id="5" name="Picture 4">
            <a:extLst>
              <a:ext uri="{FF2B5EF4-FFF2-40B4-BE49-F238E27FC236}">
                <a16:creationId xmlns:a16="http://schemas.microsoft.com/office/drawing/2014/main" id="{49072389-8451-2785-6E9C-6261C43931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7" name="TextBox 6">
            <a:extLst>
              <a:ext uri="{FF2B5EF4-FFF2-40B4-BE49-F238E27FC236}">
                <a16:creationId xmlns:a16="http://schemas.microsoft.com/office/drawing/2014/main" id="{BFD8B72A-0883-C06A-07C2-07B67D6BB722}"/>
              </a:ext>
            </a:extLst>
          </p:cNvPr>
          <p:cNvSpPr txBox="1"/>
          <p:nvPr/>
        </p:nvSpPr>
        <p:spPr>
          <a:xfrm>
            <a:off x="335360" y="1149874"/>
            <a:ext cx="7065785" cy="5693866"/>
          </a:xfrm>
          <a:prstGeom prst="rect">
            <a:avLst/>
          </a:prstGeom>
          <a:noFill/>
        </p:spPr>
        <p:txBody>
          <a:bodyPr wrap="square" rtlCol="0">
            <a:spAutoFit/>
          </a:bodyPr>
          <a:lstStyle/>
          <a:p>
            <a:r>
              <a:rPr lang="en-GB" sz="2800" b="1" dirty="0">
                <a:solidFill>
                  <a:schemeClr val="bg1"/>
                </a:solidFill>
                <a:latin typeface="Lato" panose="020F0502020204030203" pitchFamily="34" charset="0"/>
                <a:ea typeface="Lato" panose="020F0502020204030203" pitchFamily="34" charset="0"/>
                <a:cs typeface="Lato" panose="020F0502020204030203" pitchFamily="34" charset="0"/>
              </a:rPr>
              <a:t>Over the next 30 minutes, you will rotate around 4 discussion stations.</a:t>
            </a:r>
          </a:p>
          <a:p>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GB" sz="2800" b="1" dirty="0">
                <a:solidFill>
                  <a:schemeClr val="bg1"/>
                </a:solidFill>
                <a:latin typeface="Lato" panose="020F0502020204030203" pitchFamily="34" charset="0"/>
                <a:ea typeface="Lato" panose="020F0502020204030203" pitchFamily="34" charset="0"/>
                <a:cs typeface="Lato" panose="020F0502020204030203" pitchFamily="34" charset="0"/>
              </a:rPr>
              <a:t>At each station:</a:t>
            </a:r>
          </a:p>
          <a:p>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pPr marL="342900" indent="-342900">
              <a:buClr>
                <a:srgbClr val="E8B462"/>
              </a:buClr>
              <a:buFont typeface="Wingdings" panose="05000000000000000000" pitchFamily="2" charset="2"/>
              <a:buChar char="ü"/>
            </a:pPr>
            <a:r>
              <a:rPr lang="en-GB" sz="2800" b="1" dirty="0">
                <a:solidFill>
                  <a:schemeClr val="bg1"/>
                </a:solidFill>
                <a:latin typeface="Lato" panose="020F0502020204030203" pitchFamily="34" charset="0"/>
                <a:ea typeface="Lato" panose="020F0502020204030203" pitchFamily="34" charset="0"/>
                <a:cs typeface="Lato" panose="020F0502020204030203" pitchFamily="34" charset="0"/>
              </a:rPr>
              <a:t>Consider barriers and solutions</a:t>
            </a:r>
          </a:p>
          <a:p>
            <a:pPr marL="342900" indent="-342900">
              <a:buClr>
                <a:srgbClr val="E8B462"/>
              </a:buClr>
              <a:buFont typeface="Wingdings" panose="05000000000000000000" pitchFamily="2" charset="2"/>
              <a:buChar char="ü"/>
            </a:pPr>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pPr marL="342900" indent="-342900">
              <a:buClr>
                <a:srgbClr val="E8B462"/>
              </a:buClr>
              <a:buFont typeface="Wingdings" panose="05000000000000000000" pitchFamily="2" charset="2"/>
              <a:buChar char="ü"/>
            </a:pPr>
            <a:r>
              <a:rPr lang="en-GB" sz="2800" b="1" dirty="0">
                <a:solidFill>
                  <a:schemeClr val="bg1"/>
                </a:solidFill>
                <a:latin typeface="Lato" panose="020F0502020204030203" pitchFamily="34" charset="0"/>
                <a:ea typeface="Lato" panose="020F0502020204030203" pitchFamily="34" charset="0"/>
                <a:cs typeface="Lato" panose="020F0502020204030203" pitchFamily="34" charset="0"/>
              </a:rPr>
              <a:t>Review previous ideas</a:t>
            </a:r>
          </a:p>
          <a:p>
            <a:pPr marL="342900" indent="-342900">
              <a:buClr>
                <a:srgbClr val="E8B462"/>
              </a:buClr>
              <a:buFont typeface="Wingdings" panose="05000000000000000000" pitchFamily="2" charset="2"/>
              <a:buChar char="ü"/>
            </a:pPr>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pPr marL="342900" indent="-342900">
              <a:buClr>
                <a:srgbClr val="E8B462"/>
              </a:buClr>
              <a:buFont typeface="Wingdings" panose="05000000000000000000" pitchFamily="2" charset="2"/>
              <a:buChar char="ü"/>
            </a:pPr>
            <a:r>
              <a:rPr lang="en-GB" sz="2800" b="1" dirty="0">
                <a:solidFill>
                  <a:schemeClr val="bg1"/>
                </a:solidFill>
                <a:latin typeface="Lato" panose="020F0502020204030203" pitchFamily="34" charset="0"/>
                <a:ea typeface="Lato" panose="020F0502020204030203" pitchFamily="34" charset="0"/>
                <a:cs typeface="Lato" panose="020F0502020204030203" pitchFamily="34" charset="0"/>
              </a:rPr>
              <a:t>Add your own suggestions</a:t>
            </a:r>
          </a:p>
          <a:p>
            <a:pPr marL="342900" indent="-342900">
              <a:buClr>
                <a:srgbClr val="E8B462"/>
              </a:buClr>
              <a:buFont typeface="Wingdings" panose="05000000000000000000" pitchFamily="2" charset="2"/>
              <a:buChar char="ü"/>
            </a:pPr>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pPr marL="342900" indent="-342900">
              <a:buClr>
                <a:srgbClr val="E8B462"/>
              </a:buClr>
              <a:buFont typeface="Wingdings" panose="05000000000000000000" pitchFamily="2" charset="2"/>
              <a:buChar char="ü"/>
            </a:pPr>
            <a:r>
              <a:rPr lang="en-GB" sz="2800" b="1" dirty="0">
                <a:solidFill>
                  <a:schemeClr val="bg1"/>
                </a:solidFill>
                <a:latin typeface="Lato" panose="020F0502020204030203" pitchFamily="34" charset="0"/>
                <a:ea typeface="Lato" panose="020F0502020204030203" pitchFamily="34" charset="0"/>
                <a:cs typeface="Lato" panose="020F0502020204030203" pitchFamily="34" charset="0"/>
              </a:rPr>
              <a:t>Share examples that have worked</a:t>
            </a:r>
          </a:p>
          <a:p>
            <a:pPr marL="342900" indent="-342900">
              <a:buFont typeface="Wingdings" panose="05000000000000000000" pitchFamily="2" charset="2"/>
              <a:buChar char="ü"/>
            </a:pPr>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9" name="Graphic 8" descr="Group brainstorm with solid fill">
            <a:extLst>
              <a:ext uri="{FF2B5EF4-FFF2-40B4-BE49-F238E27FC236}">
                <a16:creationId xmlns:a16="http://schemas.microsoft.com/office/drawing/2014/main" id="{3A885FE8-8349-171C-E370-B9D4700BEE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11530" y="1756357"/>
            <a:ext cx="3345285" cy="3345285"/>
          </a:xfrm>
          <a:prstGeom prst="rect">
            <a:avLst/>
          </a:prstGeom>
        </p:spPr>
      </p:pic>
    </p:spTree>
    <p:extLst>
      <p:ext uri="{BB962C8B-B14F-4D97-AF65-F5344CB8AC3E}">
        <p14:creationId xmlns:p14="http://schemas.microsoft.com/office/powerpoint/2010/main" val="3235379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FCDD2-FC38-5D7A-605E-F333E488A578}"/>
              </a:ext>
            </a:extLst>
          </p:cNvPr>
          <p:cNvSpPr txBox="1"/>
          <p:nvPr/>
        </p:nvSpPr>
        <p:spPr>
          <a:xfrm>
            <a:off x="335360" y="237909"/>
            <a:ext cx="4860539" cy="769441"/>
          </a:xfrm>
          <a:prstGeom prst="rect">
            <a:avLst/>
          </a:prstGeom>
          <a:noFill/>
        </p:spPr>
        <p:txBody>
          <a:bodyPr wrap="square" rtlCol="0">
            <a:spAutoFit/>
          </a:bodyPr>
          <a:lstStyle/>
          <a:p>
            <a:r>
              <a:rPr lang="en-GB" sz="4400" b="1" dirty="0">
                <a:solidFill>
                  <a:srgbClr val="00797B"/>
                </a:solidFill>
                <a:latin typeface="Lato" panose="020F0502020204030203" pitchFamily="34" charset="0"/>
                <a:ea typeface="Lato" panose="020F0502020204030203" pitchFamily="34" charset="0"/>
                <a:cs typeface="Lato" panose="020F0502020204030203" pitchFamily="34" charset="0"/>
              </a:rPr>
              <a:t>‘Solution Stations’</a:t>
            </a:r>
          </a:p>
        </p:txBody>
      </p:sp>
      <p:grpSp>
        <p:nvGrpSpPr>
          <p:cNvPr id="4" name="Group 3">
            <a:extLst>
              <a:ext uri="{FF2B5EF4-FFF2-40B4-BE49-F238E27FC236}">
                <a16:creationId xmlns:a16="http://schemas.microsoft.com/office/drawing/2014/main" id="{623E4E83-292A-7233-10C9-6B27B9497B42}"/>
              </a:ext>
            </a:extLst>
          </p:cNvPr>
          <p:cNvGrpSpPr/>
          <p:nvPr/>
        </p:nvGrpSpPr>
        <p:grpSpPr>
          <a:xfrm>
            <a:off x="335360" y="1298992"/>
            <a:ext cx="5318048" cy="861250"/>
            <a:chOff x="5015880" y="1502625"/>
            <a:chExt cx="5318048" cy="861250"/>
          </a:xfrm>
        </p:grpSpPr>
        <p:sp>
          <p:nvSpPr>
            <p:cNvPr id="5" name="TextBox 4">
              <a:extLst>
                <a:ext uri="{FF2B5EF4-FFF2-40B4-BE49-F238E27FC236}">
                  <a16:creationId xmlns:a16="http://schemas.microsoft.com/office/drawing/2014/main" id="{DF5619FF-7C72-AEF9-FEBD-BE620B96A125}"/>
                </a:ext>
              </a:extLst>
            </p:cNvPr>
            <p:cNvSpPr txBox="1"/>
            <p:nvPr/>
          </p:nvSpPr>
          <p:spPr>
            <a:xfrm>
              <a:off x="5015880" y="1502625"/>
              <a:ext cx="2025225" cy="461665"/>
            </a:xfrm>
            <a:prstGeom prst="rect">
              <a:avLst/>
            </a:prstGeom>
            <a:noFill/>
          </p:spPr>
          <p:txBody>
            <a:bodyPr wrap="square" rtlCol="0">
              <a:spAutoFit/>
            </a:bodyPr>
            <a:lstStyle/>
            <a:p>
              <a:r>
                <a:rPr lang="en-GB" sz="2400" b="1" dirty="0">
                  <a:solidFill>
                    <a:srgbClr val="00797B"/>
                  </a:solidFill>
                  <a:latin typeface="Lato" panose="020F0502020204030203" pitchFamily="34" charset="0"/>
                  <a:ea typeface="Lato" panose="020F0502020204030203" pitchFamily="34" charset="0"/>
                  <a:cs typeface="Lato" panose="020F0502020204030203" pitchFamily="34" charset="0"/>
                </a:rPr>
                <a:t>Station 1</a:t>
              </a:r>
              <a:endParaRPr lang="en-GB" sz="1400" dirty="0">
                <a:solidFill>
                  <a:srgbClr val="00797B"/>
                </a:solidFill>
                <a:latin typeface="Lato" panose="020F0502020204030203" pitchFamily="34" charset="0"/>
                <a:ea typeface="Lato" panose="020F0502020204030203" pitchFamily="34" charset="0"/>
                <a:cs typeface="Lato" panose="020F0502020204030203" pitchFamily="34" charset="0"/>
              </a:endParaRPr>
            </a:p>
          </p:txBody>
        </p:sp>
        <p:pic>
          <p:nvPicPr>
            <p:cNvPr id="6" name="Graphic 5" descr="Bullseye with solid fill">
              <a:extLst>
                <a:ext uri="{FF2B5EF4-FFF2-40B4-BE49-F238E27FC236}">
                  <a16:creationId xmlns:a16="http://schemas.microsoft.com/office/drawing/2014/main" id="{717301DF-BF11-666E-AE2D-0BA6619227B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15880" y="1984270"/>
              <a:ext cx="379605" cy="379605"/>
            </a:xfrm>
            <a:prstGeom prst="rect">
              <a:avLst/>
            </a:prstGeom>
          </p:spPr>
        </p:pic>
        <p:sp>
          <p:nvSpPr>
            <p:cNvPr id="7" name="TextBox 6">
              <a:extLst>
                <a:ext uri="{FF2B5EF4-FFF2-40B4-BE49-F238E27FC236}">
                  <a16:creationId xmlns:a16="http://schemas.microsoft.com/office/drawing/2014/main" id="{2F831E40-D22D-2477-FD1C-6F5306A7B34E}"/>
                </a:ext>
              </a:extLst>
            </p:cNvPr>
            <p:cNvSpPr txBox="1"/>
            <p:nvPr/>
          </p:nvSpPr>
          <p:spPr>
            <a:xfrm>
              <a:off x="5357938" y="1963765"/>
              <a:ext cx="4975990" cy="400110"/>
            </a:xfrm>
            <a:prstGeom prst="rect">
              <a:avLst/>
            </a:prstGeom>
            <a:noFill/>
          </p:spPr>
          <p:txBody>
            <a:bodyPr wrap="square" rtlCol="0">
              <a:spAutoFit/>
            </a:bodyPr>
            <a:lstStyle/>
            <a:p>
              <a:r>
                <a:rPr lang="en-GB" sz="2000" dirty="0">
                  <a:solidFill>
                    <a:srgbClr val="00797B"/>
                  </a:solidFill>
                  <a:latin typeface="Lato" panose="020F0502020204030203" pitchFamily="34" charset="0"/>
                  <a:ea typeface="Lato" panose="020F0502020204030203" pitchFamily="34" charset="0"/>
                  <a:cs typeface="Lato" panose="020F0502020204030203" pitchFamily="34" charset="0"/>
                </a:rPr>
                <a:t>Improving attendance at careers events</a:t>
              </a:r>
            </a:p>
          </p:txBody>
        </p:sp>
      </p:grpSp>
      <p:grpSp>
        <p:nvGrpSpPr>
          <p:cNvPr id="8" name="Group 7">
            <a:extLst>
              <a:ext uri="{FF2B5EF4-FFF2-40B4-BE49-F238E27FC236}">
                <a16:creationId xmlns:a16="http://schemas.microsoft.com/office/drawing/2014/main" id="{F6FB7923-B68A-08D8-A587-920D9831D442}"/>
              </a:ext>
            </a:extLst>
          </p:cNvPr>
          <p:cNvGrpSpPr/>
          <p:nvPr/>
        </p:nvGrpSpPr>
        <p:grpSpPr>
          <a:xfrm>
            <a:off x="5848472" y="1329507"/>
            <a:ext cx="5318048" cy="861250"/>
            <a:chOff x="5015880" y="1502625"/>
            <a:chExt cx="5318048" cy="861250"/>
          </a:xfrm>
        </p:grpSpPr>
        <p:sp>
          <p:nvSpPr>
            <p:cNvPr id="9" name="TextBox 8">
              <a:extLst>
                <a:ext uri="{FF2B5EF4-FFF2-40B4-BE49-F238E27FC236}">
                  <a16:creationId xmlns:a16="http://schemas.microsoft.com/office/drawing/2014/main" id="{D82DB901-D242-CB96-5402-9D5D0AD1A155}"/>
                </a:ext>
              </a:extLst>
            </p:cNvPr>
            <p:cNvSpPr txBox="1"/>
            <p:nvPr/>
          </p:nvSpPr>
          <p:spPr>
            <a:xfrm>
              <a:off x="5015880" y="1502625"/>
              <a:ext cx="2025225" cy="461665"/>
            </a:xfrm>
            <a:prstGeom prst="rect">
              <a:avLst/>
            </a:prstGeom>
            <a:noFill/>
          </p:spPr>
          <p:txBody>
            <a:bodyPr wrap="square" rtlCol="0">
              <a:spAutoFit/>
            </a:bodyPr>
            <a:lstStyle/>
            <a:p>
              <a:r>
                <a:rPr lang="en-GB" sz="2400" b="1" dirty="0">
                  <a:solidFill>
                    <a:srgbClr val="00797B"/>
                  </a:solidFill>
                  <a:latin typeface="Lato" panose="020F0502020204030203" pitchFamily="34" charset="0"/>
                  <a:ea typeface="Lato" panose="020F0502020204030203" pitchFamily="34" charset="0"/>
                  <a:cs typeface="Lato" panose="020F0502020204030203" pitchFamily="34" charset="0"/>
                </a:rPr>
                <a:t>Station 2</a:t>
              </a:r>
              <a:endParaRPr lang="en-GB" sz="1400" dirty="0">
                <a:solidFill>
                  <a:srgbClr val="00797B"/>
                </a:solidFill>
                <a:latin typeface="Lato" panose="020F0502020204030203" pitchFamily="34" charset="0"/>
                <a:ea typeface="Lato" panose="020F0502020204030203" pitchFamily="34" charset="0"/>
                <a:cs typeface="Lato" panose="020F0502020204030203" pitchFamily="34" charset="0"/>
              </a:endParaRPr>
            </a:p>
          </p:txBody>
        </p:sp>
        <p:pic>
          <p:nvPicPr>
            <p:cNvPr id="10" name="Graphic 9" descr="Bullseye with solid fill">
              <a:extLst>
                <a:ext uri="{FF2B5EF4-FFF2-40B4-BE49-F238E27FC236}">
                  <a16:creationId xmlns:a16="http://schemas.microsoft.com/office/drawing/2014/main" id="{DB94DD6F-F221-DC74-25A3-67E8D6A146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15880" y="1984270"/>
              <a:ext cx="379605" cy="379605"/>
            </a:xfrm>
            <a:prstGeom prst="rect">
              <a:avLst/>
            </a:prstGeom>
          </p:spPr>
        </p:pic>
        <p:sp>
          <p:nvSpPr>
            <p:cNvPr id="11" name="TextBox 10">
              <a:extLst>
                <a:ext uri="{FF2B5EF4-FFF2-40B4-BE49-F238E27FC236}">
                  <a16:creationId xmlns:a16="http://schemas.microsoft.com/office/drawing/2014/main" id="{93381F7A-A18A-7B80-D325-316552EA84AD}"/>
                </a:ext>
              </a:extLst>
            </p:cNvPr>
            <p:cNvSpPr txBox="1"/>
            <p:nvPr/>
          </p:nvSpPr>
          <p:spPr>
            <a:xfrm>
              <a:off x="5357938" y="1963765"/>
              <a:ext cx="4975990" cy="400110"/>
            </a:xfrm>
            <a:prstGeom prst="rect">
              <a:avLst/>
            </a:prstGeom>
            <a:noFill/>
          </p:spPr>
          <p:txBody>
            <a:bodyPr wrap="square" rtlCol="0">
              <a:spAutoFit/>
            </a:bodyPr>
            <a:lstStyle/>
            <a:p>
              <a:r>
                <a:rPr lang="en-GB" sz="2000" dirty="0">
                  <a:solidFill>
                    <a:srgbClr val="00797B"/>
                  </a:solidFill>
                  <a:latin typeface="Lato" panose="020F0502020204030203" pitchFamily="34" charset="0"/>
                  <a:ea typeface="Lato" panose="020F0502020204030203" pitchFamily="34" charset="0"/>
                  <a:cs typeface="Lato" panose="020F0502020204030203" pitchFamily="34" charset="0"/>
                </a:rPr>
                <a:t>Helping parents understand pathways</a:t>
              </a:r>
            </a:p>
          </p:txBody>
        </p:sp>
      </p:grpSp>
      <p:grpSp>
        <p:nvGrpSpPr>
          <p:cNvPr id="12" name="Group 11">
            <a:extLst>
              <a:ext uri="{FF2B5EF4-FFF2-40B4-BE49-F238E27FC236}">
                <a16:creationId xmlns:a16="http://schemas.microsoft.com/office/drawing/2014/main" id="{4C35F597-D5D3-5AEE-207C-DC854A439F30}"/>
              </a:ext>
            </a:extLst>
          </p:cNvPr>
          <p:cNvGrpSpPr/>
          <p:nvPr/>
        </p:nvGrpSpPr>
        <p:grpSpPr>
          <a:xfrm>
            <a:off x="335360" y="2703814"/>
            <a:ext cx="5318048" cy="861250"/>
            <a:chOff x="5015880" y="1502625"/>
            <a:chExt cx="5318048" cy="861250"/>
          </a:xfrm>
        </p:grpSpPr>
        <p:sp>
          <p:nvSpPr>
            <p:cNvPr id="13" name="TextBox 12">
              <a:extLst>
                <a:ext uri="{FF2B5EF4-FFF2-40B4-BE49-F238E27FC236}">
                  <a16:creationId xmlns:a16="http://schemas.microsoft.com/office/drawing/2014/main" id="{D46F61C0-A916-40FC-85CF-85041B323AAE}"/>
                </a:ext>
              </a:extLst>
            </p:cNvPr>
            <p:cNvSpPr txBox="1"/>
            <p:nvPr/>
          </p:nvSpPr>
          <p:spPr>
            <a:xfrm>
              <a:off x="5015880" y="1502625"/>
              <a:ext cx="2025225" cy="461665"/>
            </a:xfrm>
            <a:prstGeom prst="rect">
              <a:avLst/>
            </a:prstGeom>
            <a:noFill/>
          </p:spPr>
          <p:txBody>
            <a:bodyPr wrap="square" rtlCol="0">
              <a:spAutoFit/>
            </a:bodyPr>
            <a:lstStyle/>
            <a:p>
              <a:r>
                <a:rPr lang="en-GB" sz="2400" b="1" dirty="0">
                  <a:solidFill>
                    <a:srgbClr val="00797B"/>
                  </a:solidFill>
                  <a:latin typeface="Lato" panose="020F0502020204030203" pitchFamily="34" charset="0"/>
                  <a:ea typeface="Lato" panose="020F0502020204030203" pitchFamily="34" charset="0"/>
                  <a:cs typeface="Lato" panose="020F0502020204030203" pitchFamily="34" charset="0"/>
                </a:rPr>
                <a:t>Station 3</a:t>
              </a:r>
              <a:endParaRPr lang="en-GB" sz="1400" dirty="0">
                <a:solidFill>
                  <a:srgbClr val="00797B"/>
                </a:solidFill>
                <a:latin typeface="Lato" panose="020F0502020204030203" pitchFamily="34" charset="0"/>
                <a:ea typeface="Lato" panose="020F0502020204030203" pitchFamily="34" charset="0"/>
                <a:cs typeface="Lato" panose="020F0502020204030203" pitchFamily="34" charset="0"/>
              </a:endParaRPr>
            </a:p>
          </p:txBody>
        </p:sp>
        <p:pic>
          <p:nvPicPr>
            <p:cNvPr id="14" name="Graphic 13" descr="Bullseye with solid fill">
              <a:extLst>
                <a:ext uri="{FF2B5EF4-FFF2-40B4-BE49-F238E27FC236}">
                  <a16:creationId xmlns:a16="http://schemas.microsoft.com/office/drawing/2014/main" id="{42B4CDB4-4F6F-4DBA-50BB-F23C37AF8EE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15880" y="1984270"/>
              <a:ext cx="379605" cy="379605"/>
            </a:xfrm>
            <a:prstGeom prst="rect">
              <a:avLst/>
            </a:prstGeom>
          </p:spPr>
        </p:pic>
        <p:sp>
          <p:nvSpPr>
            <p:cNvPr id="15" name="TextBox 14">
              <a:extLst>
                <a:ext uri="{FF2B5EF4-FFF2-40B4-BE49-F238E27FC236}">
                  <a16:creationId xmlns:a16="http://schemas.microsoft.com/office/drawing/2014/main" id="{60C4E641-E6EC-1FF0-A119-30954FB4D3D6}"/>
                </a:ext>
              </a:extLst>
            </p:cNvPr>
            <p:cNvSpPr txBox="1"/>
            <p:nvPr/>
          </p:nvSpPr>
          <p:spPr>
            <a:xfrm>
              <a:off x="5357938" y="1963765"/>
              <a:ext cx="4975990" cy="400110"/>
            </a:xfrm>
            <a:prstGeom prst="rect">
              <a:avLst/>
            </a:prstGeom>
            <a:noFill/>
          </p:spPr>
          <p:txBody>
            <a:bodyPr wrap="square" rtlCol="0">
              <a:spAutoFit/>
            </a:bodyPr>
            <a:lstStyle/>
            <a:p>
              <a:r>
                <a:rPr lang="en-GB" sz="2000" dirty="0">
                  <a:solidFill>
                    <a:srgbClr val="00797B"/>
                  </a:solidFill>
                  <a:latin typeface="Lato" panose="020F0502020204030203" pitchFamily="34" charset="0"/>
                  <a:ea typeface="Lato" panose="020F0502020204030203" pitchFamily="34" charset="0"/>
                  <a:cs typeface="Lato" panose="020F0502020204030203" pitchFamily="34" charset="0"/>
                </a:rPr>
                <a:t>Engaging hard-to-reach parents</a:t>
              </a:r>
            </a:p>
          </p:txBody>
        </p:sp>
      </p:grpSp>
      <p:grpSp>
        <p:nvGrpSpPr>
          <p:cNvPr id="16" name="Group 15">
            <a:extLst>
              <a:ext uri="{FF2B5EF4-FFF2-40B4-BE49-F238E27FC236}">
                <a16:creationId xmlns:a16="http://schemas.microsoft.com/office/drawing/2014/main" id="{AD8BF410-4E81-5CD7-8BB0-73F422CD3D21}"/>
              </a:ext>
            </a:extLst>
          </p:cNvPr>
          <p:cNvGrpSpPr/>
          <p:nvPr/>
        </p:nvGrpSpPr>
        <p:grpSpPr>
          <a:xfrm>
            <a:off x="5848472" y="2703814"/>
            <a:ext cx="5318048" cy="861250"/>
            <a:chOff x="5015880" y="1502625"/>
            <a:chExt cx="5318048" cy="861250"/>
          </a:xfrm>
        </p:grpSpPr>
        <p:sp>
          <p:nvSpPr>
            <p:cNvPr id="17" name="TextBox 16">
              <a:extLst>
                <a:ext uri="{FF2B5EF4-FFF2-40B4-BE49-F238E27FC236}">
                  <a16:creationId xmlns:a16="http://schemas.microsoft.com/office/drawing/2014/main" id="{0F35825A-3A04-1CA2-CB99-577D4AAACC45}"/>
                </a:ext>
              </a:extLst>
            </p:cNvPr>
            <p:cNvSpPr txBox="1"/>
            <p:nvPr/>
          </p:nvSpPr>
          <p:spPr>
            <a:xfrm>
              <a:off x="5015880" y="1502625"/>
              <a:ext cx="2025225" cy="461665"/>
            </a:xfrm>
            <a:prstGeom prst="rect">
              <a:avLst/>
            </a:prstGeom>
            <a:noFill/>
          </p:spPr>
          <p:txBody>
            <a:bodyPr wrap="square" rtlCol="0">
              <a:spAutoFit/>
            </a:bodyPr>
            <a:lstStyle/>
            <a:p>
              <a:r>
                <a:rPr lang="en-GB" sz="2400" b="1" dirty="0">
                  <a:solidFill>
                    <a:srgbClr val="00797B"/>
                  </a:solidFill>
                  <a:latin typeface="Lato" panose="020F0502020204030203" pitchFamily="34" charset="0"/>
                  <a:ea typeface="Lato" panose="020F0502020204030203" pitchFamily="34" charset="0"/>
                  <a:cs typeface="Lato" panose="020F0502020204030203" pitchFamily="34" charset="0"/>
                </a:rPr>
                <a:t>Station 4</a:t>
              </a:r>
              <a:endParaRPr lang="en-GB" sz="1400" dirty="0">
                <a:solidFill>
                  <a:srgbClr val="00797B"/>
                </a:solidFill>
                <a:latin typeface="Lato" panose="020F0502020204030203" pitchFamily="34" charset="0"/>
                <a:ea typeface="Lato" panose="020F0502020204030203" pitchFamily="34" charset="0"/>
                <a:cs typeface="Lato" panose="020F0502020204030203" pitchFamily="34" charset="0"/>
              </a:endParaRPr>
            </a:p>
          </p:txBody>
        </p:sp>
        <p:pic>
          <p:nvPicPr>
            <p:cNvPr id="18" name="Graphic 17" descr="Bullseye with solid fill">
              <a:extLst>
                <a:ext uri="{FF2B5EF4-FFF2-40B4-BE49-F238E27FC236}">
                  <a16:creationId xmlns:a16="http://schemas.microsoft.com/office/drawing/2014/main" id="{B1946C24-6D17-DD4D-6046-7A6B7E638A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15880" y="1984270"/>
              <a:ext cx="379605" cy="379605"/>
            </a:xfrm>
            <a:prstGeom prst="rect">
              <a:avLst/>
            </a:prstGeom>
          </p:spPr>
        </p:pic>
        <p:sp>
          <p:nvSpPr>
            <p:cNvPr id="19" name="TextBox 18">
              <a:extLst>
                <a:ext uri="{FF2B5EF4-FFF2-40B4-BE49-F238E27FC236}">
                  <a16:creationId xmlns:a16="http://schemas.microsoft.com/office/drawing/2014/main" id="{4F0E6A95-EF17-1CE6-7F14-68D6995C436C}"/>
                </a:ext>
              </a:extLst>
            </p:cNvPr>
            <p:cNvSpPr txBox="1"/>
            <p:nvPr/>
          </p:nvSpPr>
          <p:spPr>
            <a:xfrm>
              <a:off x="5357938" y="1963765"/>
              <a:ext cx="4975990" cy="400110"/>
            </a:xfrm>
            <a:prstGeom prst="rect">
              <a:avLst/>
            </a:prstGeom>
            <a:noFill/>
          </p:spPr>
          <p:txBody>
            <a:bodyPr wrap="square" rtlCol="0">
              <a:spAutoFit/>
            </a:bodyPr>
            <a:lstStyle/>
            <a:p>
              <a:r>
                <a:rPr lang="en-GB" sz="2000" dirty="0">
                  <a:solidFill>
                    <a:srgbClr val="00797B"/>
                  </a:solidFill>
                  <a:latin typeface="Lato" panose="020F0502020204030203" pitchFamily="34" charset="0"/>
                  <a:ea typeface="Lato" panose="020F0502020204030203" pitchFamily="34" charset="0"/>
                  <a:cs typeface="Lato" panose="020F0502020204030203" pitchFamily="34" charset="0"/>
                </a:rPr>
                <a:t>Digital communication &amp; social media</a:t>
              </a:r>
            </a:p>
          </p:txBody>
        </p:sp>
      </p:grpSp>
      <p:sp>
        <p:nvSpPr>
          <p:cNvPr id="20" name="TextBox 19">
            <a:extLst>
              <a:ext uri="{FF2B5EF4-FFF2-40B4-BE49-F238E27FC236}">
                <a16:creationId xmlns:a16="http://schemas.microsoft.com/office/drawing/2014/main" id="{A1D6F22E-FF8F-AD9D-CA8A-2C997A6BA492}"/>
              </a:ext>
            </a:extLst>
          </p:cNvPr>
          <p:cNvSpPr txBox="1"/>
          <p:nvPr/>
        </p:nvSpPr>
        <p:spPr>
          <a:xfrm>
            <a:off x="3214755" y="4039769"/>
            <a:ext cx="5762490" cy="1938992"/>
          </a:xfrm>
          <a:prstGeom prst="rect">
            <a:avLst/>
          </a:prstGeom>
          <a:noFill/>
          <a:ln>
            <a:solidFill>
              <a:srgbClr val="E8B462"/>
            </a:solidFill>
          </a:ln>
        </p:spPr>
        <p:txBody>
          <a:bodyPr wrap="square" rtlCol="0">
            <a:spAutoFit/>
          </a:bodyPr>
          <a:lstStyle/>
          <a:p>
            <a:pPr algn="ctr"/>
            <a:r>
              <a:rPr lang="en-GB" sz="2400" b="1" dirty="0">
                <a:solidFill>
                  <a:srgbClr val="00797B"/>
                </a:solidFill>
                <a:latin typeface="Lato" panose="020F0502020204030203" pitchFamily="34" charset="0"/>
                <a:ea typeface="Lato" panose="020F0502020204030203" pitchFamily="34" charset="0"/>
                <a:cs typeface="Lato" panose="020F0502020204030203" pitchFamily="34" charset="0"/>
              </a:rPr>
              <a:t>Questions to consider:</a:t>
            </a:r>
          </a:p>
          <a:p>
            <a:pPr marL="285750" indent="-285750">
              <a:buFont typeface="Arial" panose="020B0604020202020204" pitchFamily="34" charset="0"/>
              <a:buChar char="•"/>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What is the biggest barrier?</a:t>
            </a:r>
          </a:p>
          <a:p>
            <a:pPr marL="285750" indent="-285750">
              <a:buFont typeface="Arial" panose="020B0604020202020204" pitchFamily="34" charset="0"/>
              <a:buChar char="•"/>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What causes it?</a:t>
            </a:r>
          </a:p>
          <a:p>
            <a:pPr marL="285750" indent="-285750">
              <a:buFont typeface="Arial" panose="020B0604020202020204" pitchFamily="34" charset="0"/>
              <a:buChar char="•"/>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What works well?</a:t>
            </a:r>
          </a:p>
          <a:p>
            <a:pPr marL="285750" indent="-285750">
              <a:buFont typeface="Arial" panose="020B0604020202020204" pitchFamily="34" charset="0"/>
              <a:buChar char="•"/>
            </a:pPr>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What could schools try differently?</a:t>
            </a:r>
          </a:p>
        </p:txBody>
      </p:sp>
      <p:pic>
        <p:nvPicPr>
          <p:cNvPr id="22" name="Picture 21">
            <a:extLst>
              <a:ext uri="{FF2B5EF4-FFF2-40B4-BE49-F238E27FC236}">
                <a16:creationId xmlns:a16="http://schemas.microsoft.com/office/drawing/2014/main" id="{3AD8B880-7E43-CDC2-25A4-A33521FEF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Tree>
    <p:extLst>
      <p:ext uri="{BB962C8B-B14F-4D97-AF65-F5344CB8AC3E}">
        <p14:creationId xmlns:p14="http://schemas.microsoft.com/office/powerpoint/2010/main" val="4245801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41CA47-0BF6-8A04-2A88-0801F21D8C38}"/>
              </a:ext>
            </a:extLst>
          </p:cNvPr>
          <p:cNvSpPr txBox="1"/>
          <p:nvPr/>
        </p:nvSpPr>
        <p:spPr>
          <a:xfrm>
            <a:off x="425370" y="1843950"/>
            <a:ext cx="5490610" cy="3170099"/>
          </a:xfrm>
          <a:prstGeom prst="rect">
            <a:avLst/>
          </a:prstGeom>
          <a:noFill/>
        </p:spPr>
        <p:txBody>
          <a:bodyPr wrap="square" rtlCol="0">
            <a:spAutoFit/>
          </a:bodyPr>
          <a:lstStyle/>
          <a:p>
            <a:r>
              <a:rPr lang="en-GB" sz="4000" b="1" dirty="0">
                <a:solidFill>
                  <a:schemeClr val="bg1"/>
                </a:solidFill>
                <a:latin typeface="Lato" panose="020F0502020204030203" pitchFamily="34" charset="0"/>
                <a:ea typeface="Lato" panose="020F0502020204030203" pitchFamily="34" charset="0"/>
                <a:cs typeface="Lato" panose="020F0502020204030203" pitchFamily="34" charset="0"/>
              </a:rPr>
              <a:t>Different Parent/Carer Groups</a:t>
            </a:r>
          </a:p>
          <a:p>
            <a:endParaRPr lang="en-GB" sz="4000" b="1"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GB" sz="4000" b="1" dirty="0">
                <a:solidFill>
                  <a:schemeClr val="bg1"/>
                </a:solidFill>
                <a:latin typeface="Lato" panose="020F0502020204030203" pitchFamily="34" charset="0"/>
                <a:ea typeface="Lato" panose="020F0502020204030203" pitchFamily="34" charset="0"/>
                <a:cs typeface="Lato" panose="020F0502020204030203" pitchFamily="34" charset="0"/>
              </a:rPr>
              <a:t>Are we reaching everyone?</a:t>
            </a:r>
          </a:p>
        </p:txBody>
      </p:sp>
      <p:pic>
        <p:nvPicPr>
          <p:cNvPr id="5" name="Picture 4">
            <a:extLst>
              <a:ext uri="{FF2B5EF4-FFF2-40B4-BE49-F238E27FC236}">
                <a16:creationId xmlns:a16="http://schemas.microsoft.com/office/drawing/2014/main" id="{E7ECDCA4-FB4C-1282-E2F8-373DFAFA36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6" name="TextBox 5">
            <a:extLst>
              <a:ext uri="{FF2B5EF4-FFF2-40B4-BE49-F238E27FC236}">
                <a16:creationId xmlns:a16="http://schemas.microsoft.com/office/drawing/2014/main" id="{64389EF2-BD25-BEB1-DEAB-F0D0DA30E784}"/>
              </a:ext>
            </a:extLst>
          </p:cNvPr>
          <p:cNvSpPr txBox="1"/>
          <p:nvPr/>
        </p:nvSpPr>
        <p:spPr>
          <a:xfrm>
            <a:off x="6546050" y="997380"/>
            <a:ext cx="5220580" cy="5632311"/>
          </a:xfrm>
          <a:prstGeom prst="rect">
            <a:avLst/>
          </a:prstGeom>
          <a:noFill/>
        </p:spPr>
        <p:txBody>
          <a:bodyPr wrap="square" rtlCol="0">
            <a:spAutoFit/>
          </a:bodyPr>
          <a:lstStyle/>
          <a:p>
            <a:r>
              <a:rPr lang="en-GB" sz="2000" b="1" dirty="0">
                <a:solidFill>
                  <a:srgbClr val="00797B"/>
                </a:solidFill>
                <a:latin typeface="Lato" panose="020F0502020204030203" pitchFamily="34" charset="0"/>
                <a:ea typeface="Lato" panose="020F0502020204030203" pitchFamily="34" charset="0"/>
                <a:cs typeface="Lato" panose="020F0502020204030203" pitchFamily="34" charset="0"/>
              </a:rPr>
              <a:t>Consider:</a:t>
            </a:r>
          </a:p>
          <a:p>
            <a:endParaRPr lang="en-GB" sz="2000" b="1"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Clr>
                <a:srgbClr val="E8B462"/>
              </a:buClr>
              <a:buFont typeface="Wingdings" panose="05000000000000000000" pitchFamily="2" charset="2"/>
              <a:buChar char="ü"/>
            </a:pPr>
            <a:r>
              <a:rPr lang="en-GB" sz="2000" dirty="0">
                <a:solidFill>
                  <a:srgbClr val="00797B"/>
                </a:solidFill>
                <a:latin typeface="Lato" panose="020F0502020204030203" pitchFamily="34" charset="0"/>
                <a:ea typeface="Lato" panose="020F0502020204030203" pitchFamily="34" charset="0"/>
                <a:cs typeface="Lato" panose="020F0502020204030203" pitchFamily="34" charset="0"/>
              </a:rPr>
              <a:t>Highly-engaged parents</a:t>
            </a:r>
          </a:p>
          <a:p>
            <a:pPr marL="285750" indent="-285750">
              <a:buClr>
                <a:srgbClr val="E8B462"/>
              </a:buClr>
              <a:buFont typeface="Wingdings" panose="05000000000000000000" pitchFamily="2" charset="2"/>
              <a:buChar char="ü"/>
            </a:pPr>
            <a:endParaRPr lang="en-GB" sz="20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Clr>
                <a:srgbClr val="E8B462"/>
              </a:buClr>
              <a:buFont typeface="Wingdings" panose="05000000000000000000" pitchFamily="2" charset="2"/>
              <a:buChar char="ü"/>
            </a:pPr>
            <a:r>
              <a:rPr lang="en-GB" sz="2000" dirty="0">
                <a:solidFill>
                  <a:srgbClr val="00797B"/>
                </a:solidFill>
                <a:latin typeface="Lato" panose="020F0502020204030203" pitchFamily="34" charset="0"/>
                <a:ea typeface="Lato" panose="020F0502020204030203" pitchFamily="34" charset="0"/>
                <a:cs typeface="Lato" panose="020F0502020204030203" pitchFamily="34" charset="0"/>
              </a:rPr>
              <a:t>Hard-to-reach families</a:t>
            </a:r>
          </a:p>
          <a:p>
            <a:pPr marL="285750" indent="-285750">
              <a:buClr>
                <a:srgbClr val="E8B462"/>
              </a:buClr>
              <a:buFont typeface="Wingdings" panose="05000000000000000000" pitchFamily="2" charset="2"/>
              <a:buChar char="ü"/>
            </a:pPr>
            <a:endParaRPr lang="en-GB" sz="20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Clr>
                <a:srgbClr val="E8B462"/>
              </a:buClr>
              <a:buFont typeface="Wingdings" panose="05000000000000000000" pitchFamily="2" charset="2"/>
              <a:buChar char="ü"/>
            </a:pPr>
            <a:r>
              <a:rPr lang="en-GB" sz="2000" dirty="0">
                <a:solidFill>
                  <a:srgbClr val="00797B"/>
                </a:solidFill>
                <a:latin typeface="Lato" panose="020F0502020204030203" pitchFamily="34" charset="0"/>
                <a:ea typeface="Lato" panose="020F0502020204030203" pitchFamily="34" charset="0"/>
                <a:cs typeface="Lato" panose="020F0502020204030203" pitchFamily="34" charset="0"/>
              </a:rPr>
              <a:t>SEND families</a:t>
            </a:r>
          </a:p>
          <a:p>
            <a:pPr marL="285750" indent="-285750">
              <a:buClr>
                <a:srgbClr val="E8B462"/>
              </a:buClr>
              <a:buFont typeface="Wingdings" panose="05000000000000000000" pitchFamily="2" charset="2"/>
              <a:buChar char="ü"/>
            </a:pPr>
            <a:endParaRPr lang="en-GB" sz="20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Clr>
                <a:srgbClr val="E8B462"/>
              </a:buClr>
              <a:buFont typeface="Wingdings" panose="05000000000000000000" pitchFamily="2" charset="2"/>
              <a:buChar char="ü"/>
            </a:pPr>
            <a:r>
              <a:rPr lang="en-GB" sz="2000" dirty="0">
                <a:solidFill>
                  <a:srgbClr val="00797B"/>
                </a:solidFill>
                <a:latin typeface="Lato" panose="020F0502020204030203" pitchFamily="34" charset="0"/>
                <a:ea typeface="Lato" panose="020F0502020204030203" pitchFamily="34" charset="0"/>
                <a:cs typeface="Lato" panose="020F0502020204030203" pitchFamily="34" charset="0"/>
              </a:rPr>
              <a:t>Carers/Legal Guardians</a:t>
            </a:r>
          </a:p>
          <a:p>
            <a:pPr marL="285750" indent="-285750">
              <a:buClr>
                <a:srgbClr val="E8B462"/>
              </a:buClr>
              <a:buFont typeface="Wingdings" panose="05000000000000000000" pitchFamily="2" charset="2"/>
              <a:buChar char="ü"/>
            </a:pPr>
            <a:endParaRPr lang="en-GB" sz="20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Clr>
                <a:srgbClr val="E8B462"/>
              </a:buClr>
              <a:buFont typeface="Wingdings" panose="05000000000000000000" pitchFamily="2" charset="2"/>
              <a:buChar char="ü"/>
            </a:pPr>
            <a:r>
              <a:rPr lang="en-GB" sz="2000" dirty="0">
                <a:solidFill>
                  <a:srgbClr val="00797B"/>
                </a:solidFill>
                <a:latin typeface="Lato" panose="020F0502020204030203" pitchFamily="34" charset="0"/>
                <a:ea typeface="Lato" panose="020F0502020204030203" pitchFamily="34" charset="0"/>
                <a:cs typeface="Lato" panose="020F0502020204030203" pitchFamily="34" charset="0"/>
              </a:rPr>
              <a:t>EAL families</a:t>
            </a:r>
          </a:p>
          <a:p>
            <a:pPr marL="285750" indent="-285750">
              <a:buClr>
                <a:srgbClr val="E8B462"/>
              </a:buClr>
              <a:buFont typeface="Wingdings" panose="05000000000000000000" pitchFamily="2" charset="2"/>
              <a:buChar char="ü"/>
            </a:pPr>
            <a:endParaRPr lang="en-GB" sz="2000"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Clr>
                <a:srgbClr val="E8B462"/>
              </a:buClr>
              <a:buFont typeface="Wingdings" panose="05000000000000000000" pitchFamily="2" charset="2"/>
              <a:buChar char="ü"/>
            </a:pPr>
            <a:r>
              <a:rPr lang="en-GB" sz="2000" dirty="0">
                <a:solidFill>
                  <a:srgbClr val="00797B"/>
                </a:solidFill>
                <a:latin typeface="Lato" panose="020F0502020204030203" pitchFamily="34" charset="0"/>
                <a:ea typeface="Lato" panose="020F0502020204030203" pitchFamily="34" charset="0"/>
                <a:cs typeface="Lato" panose="020F0502020204030203" pitchFamily="34" charset="0"/>
              </a:rPr>
              <a:t>Parents unfamiliar with the UK education system</a:t>
            </a:r>
          </a:p>
          <a:p>
            <a:pPr marL="285750" indent="-285750">
              <a:buClr>
                <a:srgbClr val="E8B462"/>
              </a:buClr>
              <a:buFont typeface="Wingdings" panose="05000000000000000000" pitchFamily="2" charset="2"/>
              <a:buChar char="ü"/>
            </a:pPr>
            <a:endParaRPr lang="en-GB" sz="2000" b="1" dirty="0">
              <a:solidFill>
                <a:srgbClr val="00797B"/>
              </a:solidFill>
              <a:latin typeface="Lato" panose="020F0502020204030203" pitchFamily="34" charset="0"/>
              <a:ea typeface="Lato" panose="020F0502020204030203" pitchFamily="34" charset="0"/>
              <a:cs typeface="Lato" panose="020F0502020204030203" pitchFamily="34" charset="0"/>
            </a:endParaRPr>
          </a:p>
          <a:p>
            <a:pPr>
              <a:buClr>
                <a:srgbClr val="E8B462"/>
              </a:buClr>
            </a:pPr>
            <a:endParaRPr lang="en-GB" sz="2000" b="1" dirty="0">
              <a:solidFill>
                <a:srgbClr val="00797B"/>
              </a:solidFill>
              <a:latin typeface="Lato" panose="020F0502020204030203" pitchFamily="34" charset="0"/>
              <a:ea typeface="Lato" panose="020F0502020204030203" pitchFamily="34" charset="0"/>
              <a:cs typeface="Lato" panose="020F0502020204030203" pitchFamily="34" charset="0"/>
            </a:endParaRPr>
          </a:p>
          <a:p>
            <a:pPr>
              <a:buClr>
                <a:srgbClr val="E8B462"/>
              </a:buClr>
            </a:pPr>
            <a:r>
              <a:rPr lang="en-GB" sz="2000" b="1" dirty="0">
                <a:solidFill>
                  <a:srgbClr val="00797B"/>
                </a:solidFill>
                <a:latin typeface="Lato" panose="020F0502020204030203" pitchFamily="34" charset="0"/>
                <a:ea typeface="Lato" panose="020F0502020204030203" pitchFamily="34" charset="0"/>
                <a:cs typeface="Lato" panose="020F0502020204030203" pitchFamily="34" charset="0"/>
              </a:rPr>
              <a:t>Would the same approach work for all these groups?</a:t>
            </a:r>
          </a:p>
        </p:txBody>
      </p:sp>
    </p:spTree>
    <p:extLst>
      <p:ext uri="{BB962C8B-B14F-4D97-AF65-F5344CB8AC3E}">
        <p14:creationId xmlns:p14="http://schemas.microsoft.com/office/powerpoint/2010/main" val="4084036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DB408F-F6C8-5B94-2920-0513A8AFBF2D}"/>
              </a:ext>
            </a:extLst>
          </p:cNvPr>
          <p:cNvSpPr txBox="1"/>
          <p:nvPr/>
        </p:nvSpPr>
        <p:spPr>
          <a:xfrm>
            <a:off x="470375" y="1358770"/>
            <a:ext cx="3375375" cy="1323439"/>
          </a:xfrm>
          <a:prstGeom prst="rect">
            <a:avLst/>
          </a:prstGeom>
          <a:noFill/>
        </p:spPr>
        <p:txBody>
          <a:bodyPr wrap="square" rtlCol="0">
            <a:spAutoFit/>
          </a:bodyPr>
          <a:lstStyle/>
          <a:p>
            <a:pPr algn="ctr"/>
            <a:r>
              <a:rPr lang="en-GB" sz="4000" b="1" dirty="0">
                <a:solidFill>
                  <a:schemeClr val="bg1"/>
                </a:solidFill>
                <a:latin typeface="Lato" panose="020F0502020204030203" pitchFamily="34" charset="0"/>
                <a:ea typeface="Lato" panose="020F0502020204030203" pitchFamily="34" charset="0"/>
                <a:cs typeface="Lato" panose="020F0502020204030203" pitchFamily="34" charset="0"/>
              </a:rPr>
              <a:t>Sharing our Ideas</a:t>
            </a:r>
          </a:p>
        </p:txBody>
      </p:sp>
      <p:pic>
        <p:nvPicPr>
          <p:cNvPr id="5" name="Graphic 4" descr="Person with idea outline">
            <a:extLst>
              <a:ext uri="{FF2B5EF4-FFF2-40B4-BE49-F238E27FC236}">
                <a16:creationId xmlns:a16="http://schemas.microsoft.com/office/drawing/2014/main" id="{7BAD6790-9596-3255-2AB4-A277FCEE9E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2907" y="2933945"/>
            <a:ext cx="2790310" cy="2790310"/>
          </a:xfrm>
          <a:prstGeom prst="rect">
            <a:avLst/>
          </a:prstGeom>
        </p:spPr>
      </p:pic>
      <p:pic>
        <p:nvPicPr>
          <p:cNvPr id="9" name="Picture 8">
            <a:extLst>
              <a:ext uri="{FF2B5EF4-FFF2-40B4-BE49-F238E27FC236}">
                <a16:creationId xmlns:a16="http://schemas.microsoft.com/office/drawing/2014/main" id="{CAD4C69A-A854-E673-45B0-6BCC0B180A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grpSp>
        <p:nvGrpSpPr>
          <p:cNvPr id="14" name="Group 13">
            <a:extLst>
              <a:ext uri="{FF2B5EF4-FFF2-40B4-BE49-F238E27FC236}">
                <a16:creationId xmlns:a16="http://schemas.microsoft.com/office/drawing/2014/main" id="{BE00DA99-111E-6865-BB3B-4653F02F2F47}"/>
              </a:ext>
            </a:extLst>
          </p:cNvPr>
          <p:cNvGrpSpPr/>
          <p:nvPr/>
        </p:nvGrpSpPr>
        <p:grpSpPr>
          <a:xfrm>
            <a:off x="5018270" y="1525718"/>
            <a:ext cx="6125440" cy="1538883"/>
            <a:chOff x="5018270" y="1525718"/>
            <a:chExt cx="6125440" cy="1538883"/>
          </a:xfrm>
        </p:grpSpPr>
        <p:sp>
          <p:nvSpPr>
            <p:cNvPr id="7" name="TextBox 6">
              <a:extLst>
                <a:ext uri="{FF2B5EF4-FFF2-40B4-BE49-F238E27FC236}">
                  <a16:creationId xmlns:a16="http://schemas.microsoft.com/office/drawing/2014/main" id="{3AAFFC3D-E469-F144-4BF5-8304D62AAB6C}"/>
                </a:ext>
              </a:extLst>
            </p:cNvPr>
            <p:cNvSpPr txBox="1"/>
            <p:nvPr/>
          </p:nvSpPr>
          <p:spPr>
            <a:xfrm>
              <a:off x="5833335" y="1525718"/>
              <a:ext cx="3375375" cy="707886"/>
            </a:xfrm>
            <a:prstGeom prst="rect">
              <a:avLst/>
            </a:prstGeom>
            <a:noFill/>
          </p:spPr>
          <p:txBody>
            <a:bodyPr wrap="square" rtlCol="0">
              <a:spAutoFit/>
            </a:bodyPr>
            <a:lstStyle/>
            <a:p>
              <a:r>
                <a:rPr lang="en-GB" sz="4000" b="1" dirty="0">
                  <a:solidFill>
                    <a:srgbClr val="00797B"/>
                  </a:solidFill>
                  <a:latin typeface="Lato" panose="020F0502020204030203" pitchFamily="34" charset="0"/>
                  <a:ea typeface="Lato" panose="020F0502020204030203" pitchFamily="34" charset="0"/>
                  <a:cs typeface="Lato" panose="020F0502020204030203" pitchFamily="34" charset="0"/>
                </a:rPr>
                <a:t>1 Quick Win</a:t>
              </a:r>
            </a:p>
          </p:txBody>
        </p:sp>
        <p:sp>
          <p:nvSpPr>
            <p:cNvPr id="11" name="TextBox 10">
              <a:extLst>
                <a:ext uri="{FF2B5EF4-FFF2-40B4-BE49-F238E27FC236}">
                  <a16:creationId xmlns:a16="http://schemas.microsoft.com/office/drawing/2014/main" id="{B1DF1C9C-403C-304E-F65A-F01122C3709C}"/>
                </a:ext>
              </a:extLst>
            </p:cNvPr>
            <p:cNvSpPr txBox="1"/>
            <p:nvPr/>
          </p:nvSpPr>
          <p:spPr>
            <a:xfrm>
              <a:off x="5833120" y="2233604"/>
              <a:ext cx="5310590" cy="830997"/>
            </a:xfrm>
            <a:prstGeom prst="rect">
              <a:avLst/>
            </a:prstGeom>
            <a:noFill/>
          </p:spPr>
          <p:txBody>
            <a:bodyPr wrap="square" rtlCol="0">
              <a:spAutoFit/>
            </a:bodyPr>
            <a:lstStyle/>
            <a:p>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Something operational schools could implement this term</a:t>
              </a:r>
            </a:p>
          </p:txBody>
        </p:sp>
        <p:pic>
          <p:nvPicPr>
            <p:cNvPr id="13" name="Graphic 12" descr="Trophy outline">
              <a:extLst>
                <a:ext uri="{FF2B5EF4-FFF2-40B4-BE49-F238E27FC236}">
                  <a16:creationId xmlns:a16="http://schemas.microsoft.com/office/drawing/2014/main" id="{0C8AD5FA-33E4-1C05-5BCB-F3EB0C0849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18270" y="1533332"/>
              <a:ext cx="817240" cy="817240"/>
            </a:xfrm>
            <a:prstGeom prst="rect">
              <a:avLst/>
            </a:prstGeom>
          </p:spPr>
        </p:pic>
      </p:grpSp>
      <p:grpSp>
        <p:nvGrpSpPr>
          <p:cNvPr id="15" name="Group 14">
            <a:extLst>
              <a:ext uri="{FF2B5EF4-FFF2-40B4-BE49-F238E27FC236}">
                <a16:creationId xmlns:a16="http://schemas.microsoft.com/office/drawing/2014/main" id="{45C6E5A0-A6C0-C118-81DC-4AD6B5ED5A96}"/>
              </a:ext>
            </a:extLst>
          </p:cNvPr>
          <p:cNvGrpSpPr/>
          <p:nvPr/>
        </p:nvGrpSpPr>
        <p:grpSpPr>
          <a:xfrm>
            <a:off x="5833120" y="3559658"/>
            <a:ext cx="5310590" cy="1538883"/>
            <a:chOff x="5833120" y="1525718"/>
            <a:chExt cx="5310590" cy="1538883"/>
          </a:xfrm>
        </p:grpSpPr>
        <p:sp>
          <p:nvSpPr>
            <p:cNvPr id="16" name="TextBox 15">
              <a:extLst>
                <a:ext uri="{FF2B5EF4-FFF2-40B4-BE49-F238E27FC236}">
                  <a16:creationId xmlns:a16="http://schemas.microsoft.com/office/drawing/2014/main" id="{DDFB7DE4-DFC6-D650-47D6-42348801F754}"/>
                </a:ext>
              </a:extLst>
            </p:cNvPr>
            <p:cNvSpPr txBox="1"/>
            <p:nvPr/>
          </p:nvSpPr>
          <p:spPr>
            <a:xfrm>
              <a:off x="5833335" y="1525718"/>
              <a:ext cx="3375375" cy="707886"/>
            </a:xfrm>
            <a:prstGeom prst="rect">
              <a:avLst/>
            </a:prstGeom>
            <a:noFill/>
          </p:spPr>
          <p:txBody>
            <a:bodyPr wrap="square" rtlCol="0">
              <a:spAutoFit/>
            </a:bodyPr>
            <a:lstStyle/>
            <a:p>
              <a:r>
                <a:rPr lang="en-GB" sz="4000" b="1" dirty="0">
                  <a:solidFill>
                    <a:srgbClr val="00797B"/>
                  </a:solidFill>
                  <a:latin typeface="Lato" panose="020F0502020204030203" pitchFamily="34" charset="0"/>
                  <a:ea typeface="Lato" panose="020F0502020204030203" pitchFamily="34" charset="0"/>
                  <a:cs typeface="Lato" panose="020F0502020204030203" pitchFamily="34" charset="0"/>
                </a:rPr>
                <a:t>1 Bigger Idea</a:t>
              </a:r>
            </a:p>
          </p:txBody>
        </p:sp>
        <p:sp>
          <p:nvSpPr>
            <p:cNvPr id="17" name="TextBox 16">
              <a:extLst>
                <a:ext uri="{FF2B5EF4-FFF2-40B4-BE49-F238E27FC236}">
                  <a16:creationId xmlns:a16="http://schemas.microsoft.com/office/drawing/2014/main" id="{7FAC9B76-B180-9E77-47BD-56B0AFDB281C}"/>
                </a:ext>
              </a:extLst>
            </p:cNvPr>
            <p:cNvSpPr txBox="1"/>
            <p:nvPr/>
          </p:nvSpPr>
          <p:spPr>
            <a:xfrm>
              <a:off x="5833120" y="2233604"/>
              <a:ext cx="5310590" cy="830997"/>
            </a:xfrm>
            <a:prstGeom prst="rect">
              <a:avLst/>
            </a:prstGeom>
            <a:noFill/>
          </p:spPr>
          <p:txBody>
            <a:bodyPr wrap="square" rtlCol="0">
              <a:spAutoFit/>
            </a:bodyPr>
            <a:lstStyle/>
            <a:p>
              <a:r>
                <a:rPr lang="en-GB" sz="2400" dirty="0">
                  <a:solidFill>
                    <a:srgbClr val="00797B"/>
                  </a:solidFill>
                  <a:latin typeface="Lato" panose="020F0502020204030203" pitchFamily="34" charset="0"/>
                  <a:ea typeface="Lato" panose="020F0502020204030203" pitchFamily="34" charset="0"/>
                  <a:cs typeface="Lato" panose="020F0502020204030203" pitchFamily="34" charset="0"/>
                </a:rPr>
                <a:t>Something strategic that could create longer-term change.</a:t>
              </a:r>
            </a:p>
          </p:txBody>
        </p:sp>
      </p:grpSp>
      <p:pic>
        <p:nvPicPr>
          <p:cNvPr id="20" name="Graphic 19" descr="Head with gears outline">
            <a:extLst>
              <a:ext uri="{FF2B5EF4-FFF2-40B4-BE49-F238E27FC236}">
                <a16:creationId xmlns:a16="http://schemas.microsoft.com/office/drawing/2014/main" id="{AFDCE088-C3D0-4D02-FB0C-58C02245582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64940" y="3456401"/>
            <a:ext cx="914400" cy="914400"/>
          </a:xfrm>
          <a:prstGeom prst="rect">
            <a:avLst/>
          </a:prstGeom>
        </p:spPr>
      </p:pic>
    </p:spTree>
    <p:extLst>
      <p:ext uri="{BB962C8B-B14F-4D97-AF65-F5344CB8AC3E}">
        <p14:creationId xmlns:p14="http://schemas.microsoft.com/office/powerpoint/2010/main" val="2506087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E8749-B354-7A63-0D2D-1BC2E87A69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DC4C62-8C0C-CC4E-28FA-883622F8E29C}"/>
              </a:ext>
            </a:extLst>
          </p:cNvPr>
          <p:cNvSpPr txBox="1"/>
          <p:nvPr/>
        </p:nvSpPr>
        <p:spPr>
          <a:xfrm>
            <a:off x="290355" y="3044279"/>
            <a:ext cx="3780420" cy="769441"/>
          </a:xfrm>
          <a:prstGeom prst="rect">
            <a:avLst/>
          </a:prstGeom>
          <a:noFill/>
        </p:spPr>
        <p:txBody>
          <a:bodyPr wrap="square" rtlCol="0">
            <a:spAutoFit/>
          </a:bodyPr>
          <a:lstStyle/>
          <a:p>
            <a:pPr algn="ctr"/>
            <a:r>
              <a:rPr lang="en-GB" sz="4400" b="1" dirty="0">
                <a:solidFill>
                  <a:schemeClr val="bg1"/>
                </a:solidFill>
                <a:latin typeface="Lato" panose="020F0502020204030203" pitchFamily="34" charset="0"/>
                <a:ea typeface="Lato" panose="020F0502020204030203" pitchFamily="34" charset="0"/>
                <a:cs typeface="Lato" panose="020F0502020204030203" pitchFamily="34" charset="0"/>
              </a:rPr>
              <a:t>Taking Action</a:t>
            </a:r>
          </a:p>
        </p:txBody>
      </p:sp>
      <p:pic>
        <p:nvPicPr>
          <p:cNvPr id="9" name="Picture 8">
            <a:extLst>
              <a:ext uri="{FF2B5EF4-FFF2-40B4-BE49-F238E27FC236}">
                <a16:creationId xmlns:a16="http://schemas.microsoft.com/office/drawing/2014/main" id="{FDBCE4ED-67B7-25A4-42DC-0B5CB72E10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6" name="TextBox 5">
            <a:extLst>
              <a:ext uri="{FF2B5EF4-FFF2-40B4-BE49-F238E27FC236}">
                <a16:creationId xmlns:a16="http://schemas.microsoft.com/office/drawing/2014/main" id="{A1F1C638-A7E4-AC33-A631-E359768B8083}"/>
              </a:ext>
            </a:extLst>
          </p:cNvPr>
          <p:cNvSpPr txBox="1"/>
          <p:nvPr/>
        </p:nvSpPr>
        <p:spPr>
          <a:xfrm>
            <a:off x="4905545" y="1083498"/>
            <a:ext cx="5085565" cy="523220"/>
          </a:xfrm>
          <a:prstGeom prst="rect">
            <a:avLst/>
          </a:prstGeom>
          <a:noFill/>
        </p:spPr>
        <p:txBody>
          <a:bodyPr wrap="square" rtlCol="0">
            <a:spAutoFit/>
          </a:bodyPr>
          <a:lstStyle/>
          <a:p>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Commitments to take away:</a:t>
            </a:r>
          </a:p>
        </p:txBody>
      </p:sp>
      <p:grpSp>
        <p:nvGrpSpPr>
          <p:cNvPr id="12" name="Group 11">
            <a:extLst>
              <a:ext uri="{FF2B5EF4-FFF2-40B4-BE49-F238E27FC236}">
                <a16:creationId xmlns:a16="http://schemas.microsoft.com/office/drawing/2014/main" id="{D763F12C-8938-7378-CB81-298026883D8D}"/>
              </a:ext>
            </a:extLst>
          </p:cNvPr>
          <p:cNvGrpSpPr/>
          <p:nvPr/>
        </p:nvGrpSpPr>
        <p:grpSpPr>
          <a:xfrm>
            <a:off x="4933950" y="1976304"/>
            <a:ext cx="6075675" cy="914400"/>
            <a:chOff x="4925870" y="1943835"/>
            <a:chExt cx="6075675" cy="914400"/>
          </a:xfrm>
        </p:grpSpPr>
        <p:pic>
          <p:nvPicPr>
            <p:cNvPr id="4" name="Graphic 3" descr="Badge Tick outline">
              <a:extLst>
                <a:ext uri="{FF2B5EF4-FFF2-40B4-BE49-F238E27FC236}">
                  <a16:creationId xmlns:a16="http://schemas.microsoft.com/office/drawing/2014/main" id="{1A59ABEF-D052-3F39-0C55-E655A9C455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25870" y="1943835"/>
              <a:ext cx="914400" cy="914400"/>
            </a:xfrm>
            <a:prstGeom prst="rect">
              <a:avLst/>
            </a:prstGeom>
          </p:spPr>
        </p:pic>
        <p:sp>
          <p:nvSpPr>
            <p:cNvPr id="10" name="TextBox 9">
              <a:extLst>
                <a:ext uri="{FF2B5EF4-FFF2-40B4-BE49-F238E27FC236}">
                  <a16:creationId xmlns:a16="http://schemas.microsoft.com/office/drawing/2014/main" id="{825A998E-0D1D-F37E-EE6B-583EEA45FF60}"/>
                </a:ext>
              </a:extLst>
            </p:cNvPr>
            <p:cNvSpPr txBox="1"/>
            <p:nvPr/>
          </p:nvSpPr>
          <p:spPr>
            <a:xfrm>
              <a:off x="5915980" y="2200980"/>
              <a:ext cx="5085565" cy="400110"/>
            </a:xfrm>
            <a:prstGeom prst="rect">
              <a:avLst/>
            </a:prstGeom>
            <a:noFill/>
          </p:spPr>
          <p:txBody>
            <a:bodyPr wrap="square" rtlCol="0">
              <a:spAutoFit/>
            </a:bodyPr>
            <a:lstStyle/>
            <a:p>
              <a:r>
                <a:rPr lang="en-GB" sz="2000" b="1" dirty="0">
                  <a:solidFill>
                    <a:srgbClr val="00797B"/>
                  </a:solidFill>
                  <a:latin typeface="Lato" panose="020F0502020204030203" pitchFamily="34" charset="0"/>
                  <a:ea typeface="Lato" panose="020F0502020204030203" pitchFamily="34" charset="0"/>
                  <a:cs typeface="Lato" panose="020F0502020204030203" pitchFamily="34" charset="0"/>
                </a:rPr>
                <a:t>1 thing I will do within the next half term…</a:t>
              </a:r>
            </a:p>
          </p:txBody>
        </p:sp>
      </p:grpSp>
      <p:grpSp>
        <p:nvGrpSpPr>
          <p:cNvPr id="18" name="Group 17">
            <a:extLst>
              <a:ext uri="{FF2B5EF4-FFF2-40B4-BE49-F238E27FC236}">
                <a16:creationId xmlns:a16="http://schemas.microsoft.com/office/drawing/2014/main" id="{865039CB-CB8D-5258-A227-61A8DA0D068F}"/>
              </a:ext>
            </a:extLst>
          </p:cNvPr>
          <p:cNvGrpSpPr/>
          <p:nvPr/>
        </p:nvGrpSpPr>
        <p:grpSpPr>
          <a:xfrm>
            <a:off x="4922000" y="3609020"/>
            <a:ext cx="6075675" cy="914400"/>
            <a:chOff x="4925870" y="1943835"/>
            <a:chExt cx="6075675" cy="914400"/>
          </a:xfrm>
        </p:grpSpPr>
        <p:pic>
          <p:nvPicPr>
            <p:cNvPr id="19" name="Graphic 18" descr="Badge Tick outline">
              <a:extLst>
                <a:ext uri="{FF2B5EF4-FFF2-40B4-BE49-F238E27FC236}">
                  <a16:creationId xmlns:a16="http://schemas.microsoft.com/office/drawing/2014/main" id="{BCCB27C2-C4EE-B38A-E969-8FE693A72C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25870" y="1943835"/>
              <a:ext cx="914400" cy="914400"/>
            </a:xfrm>
            <a:prstGeom prst="rect">
              <a:avLst/>
            </a:prstGeom>
          </p:spPr>
        </p:pic>
        <p:sp>
          <p:nvSpPr>
            <p:cNvPr id="21" name="TextBox 20">
              <a:extLst>
                <a:ext uri="{FF2B5EF4-FFF2-40B4-BE49-F238E27FC236}">
                  <a16:creationId xmlns:a16="http://schemas.microsoft.com/office/drawing/2014/main" id="{0249983F-FB94-6B7B-6C42-A6E45D6E6B1F}"/>
                </a:ext>
              </a:extLst>
            </p:cNvPr>
            <p:cNvSpPr txBox="1"/>
            <p:nvPr/>
          </p:nvSpPr>
          <p:spPr>
            <a:xfrm>
              <a:off x="5915980" y="2200980"/>
              <a:ext cx="5085565" cy="400110"/>
            </a:xfrm>
            <a:prstGeom prst="rect">
              <a:avLst/>
            </a:prstGeom>
            <a:noFill/>
          </p:spPr>
          <p:txBody>
            <a:bodyPr wrap="square" rtlCol="0">
              <a:spAutoFit/>
            </a:bodyPr>
            <a:lstStyle/>
            <a:p>
              <a:r>
                <a:rPr lang="en-GB" sz="2000" b="1" dirty="0">
                  <a:solidFill>
                    <a:srgbClr val="00797B"/>
                  </a:solidFill>
                  <a:latin typeface="Lato" panose="020F0502020204030203" pitchFamily="34" charset="0"/>
                  <a:ea typeface="Lato" panose="020F0502020204030203" pitchFamily="34" charset="0"/>
                  <a:cs typeface="Lato" panose="020F0502020204030203" pitchFamily="34" charset="0"/>
                </a:rPr>
                <a:t>1 thing I want to explore further…</a:t>
              </a:r>
            </a:p>
          </p:txBody>
        </p:sp>
      </p:grpSp>
      <p:grpSp>
        <p:nvGrpSpPr>
          <p:cNvPr id="22" name="Group 21">
            <a:extLst>
              <a:ext uri="{FF2B5EF4-FFF2-40B4-BE49-F238E27FC236}">
                <a16:creationId xmlns:a16="http://schemas.microsoft.com/office/drawing/2014/main" id="{C914C667-10EE-027F-2A1B-11F7A31BDB67}"/>
              </a:ext>
            </a:extLst>
          </p:cNvPr>
          <p:cNvGrpSpPr/>
          <p:nvPr/>
        </p:nvGrpSpPr>
        <p:grpSpPr>
          <a:xfrm>
            <a:off x="4913625" y="5241736"/>
            <a:ext cx="6075675" cy="914400"/>
            <a:chOff x="4925870" y="1943835"/>
            <a:chExt cx="6075675" cy="914400"/>
          </a:xfrm>
        </p:grpSpPr>
        <p:pic>
          <p:nvPicPr>
            <p:cNvPr id="23" name="Graphic 22" descr="Badge Tick outline">
              <a:extLst>
                <a:ext uri="{FF2B5EF4-FFF2-40B4-BE49-F238E27FC236}">
                  <a16:creationId xmlns:a16="http://schemas.microsoft.com/office/drawing/2014/main" id="{0BA32BE6-E173-4E7D-8C7A-3242C57922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25870" y="1943835"/>
              <a:ext cx="914400" cy="914400"/>
            </a:xfrm>
            <a:prstGeom prst="rect">
              <a:avLst/>
            </a:prstGeom>
          </p:spPr>
        </p:pic>
        <p:sp>
          <p:nvSpPr>
            <p:cNvPr id="24" name="TextBox 23">
              <a:extLst>
                <a:ext uri="{FF2B5EF4-FFF2-40B4-BE49-F238E27FC236}">
                  <a16:creationId xmlns:a16="http://schemas.microsoft.com/office/drawing/2014/main" id="{E1AE4566-D9F2-709A-B46E-C2E96C23453B}"/>
                </a:ext>
              </a:extLst>
            </p:cNvPr>
            <p:cNvSpPr txBox="1"/>
            <p:nvPr/>
          </p:nvSpPr>
          <p:spPr>
            <a:xfrm>
              <a:off x="5915980" y="2200980"/>
              <a:ext cx="5085565" cy="400110"/>
            </a:xfrm>
            <a:prstGeom prst="rect">
              <a:avLst/>
            </a:prstGeom>
            <a:noFill/>
          </p:spPr>
          <p:txBody>
            <a:bodyPr wrap="square" rtlCol="0">
              <a:spAutoFit/>
            </a:bodyPr>
            <a:lstStyle/>
            <a:p>
              <a:r>
                <a:rPr lang="en-GB" sz="2000" b="1" dirty="0">
                  <a:solidFill>
                    <a:srgbClr val="00797B"/>
                  </a:solidFill>
                  <a:latin typeface="Lato" panose="020F0502020204030203" pitchFamily="34" charset="0"/>
                  <a:ea typeface="Lato" panose="020F0502020204030203" pitchFamily="34" charset="0"/>
                  <a:cs typeface="Lato" panose="020F0502020204030203" pitchFamily="34" charset="0"/>
                </a:rPr>
                <a:t>The resource or support that I need is…</a:t>
              </a:r>
            </a:p>
          </p:txBody>
        </p:sp>
      </p:grpSp>
    </p:spTree>
    <p:extLst>
      <p:ext uri="{BB962C8B-B14F-4D97-AF65-F5344CB8AC3E}">
        <p14:creationId xmlns:p14="http://schemas.microsoft.com/office/powerpoint/2010/main" val="1026917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5AB547A-612A-B8AA-88A4-6C0C6112F5FE}"/>
              </a:ext>
            </a:extLst>
          </p:cNvPr>
          <p:cNvGrpSpPr/>
          <p:nvPr/>
        </p:nvGrpSpPr>
        <p:grpSpPr>
          <a:xfrm>
            <a:off x="6932022" y="3446885"/>
            <a:ext cx="2790310" cy="2623252"/>
            <a:chOff x="8550839" y="3527470"/>
            <a:chExt cx="2790310" cy="2623252"/>
          </a:xfrm>
        </p:grpSpPr>
        <p:sp>
          <p:nvSpPr>
            <p:cNvPr id="11" name="TextBox 10">
              <a:extLst>
                <a:ext uri="{FF2B5EF4-FFF2-40B4-BE49-F238E27FC236}">
                  <a16:creationId xmlns:a16="http://schemas.microsoft.com/office/drawing/2014/main" id="{FC74FDC0-CDD0-EF61-D7A0-5243CD36DEA8}"/>
                </a:ext>
              </a:extLst>
            </p:cNvPr>
            <p:cNvSpPr txBox="1"/>
            <p:nvPr/>
          </p:nvSpPr>
          <p:spPr>
            <a:xfrm>
              <a:off x="8550839" y="3527470"/>
              <a:ext cx="2790310" cy="523220"/>
            </a:xfrm>
            <a:prstGeom prst="rect">
              <a:avLst/>
            </a:prstGeom>
            <a:noFill/>
          </p:spPr>
          <p:txBody>
            <a:bodyPr wrap="square" rtlCol="0">
              <a:spAutoFit/>
            </a:bodyPr>
            <a:lstStyle/>
            <a:p>
              <a:pPr algn="ctr"/>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Talking Futures</a:t>
              </a:r>
            </a:p>
          </p:txBody>
        </p:sp>
        <p:pic>
          <p:nvPicPr>
            <p:cNvPr id="12" name="Picture 11" descr="QR Code Image">
              <a:extLst>
                <a:ext uri="{FF2B5EF4-FFF2-40B4-BE49-F238E27FC236}">
                  <a16:creationId xmlns:a16="http://schemas.microsoft.com/office/drawing/2014/main" id="{03CD8175-0ACF-97A5-8533-06993EDD17A7}"/>
                </a:ext>
              </a:extLst>
            </p:cNvPr>
            <p:cNvPicPr>
              <a:picLocks noChangeAspect="1"/>
            </p:cNvPicPr>
            <p:nvPr/>
          </p:nvPicPr>
          <p:blipFill>
            <a:blip r:embed="rId3"/>
            <a:stretch>
              <a:fillRect/>
            </a:stretch>
          </p:blipFill>
          <p:spPr>
            <a:xfrm>
              <a:off x="8898828" y="4056390"/>
              <a:ext cx="2094332" cy="2094332"/>
            </a:xfrm>
            <a:prstGeom prst="rect">
              <a:avLst/>
            </a:prstGeom>
          </p:spPr>
        </p:pic>
      </p:grpSp>
      <p:grpSp>
        <p:nvGrpSpPr>
          <p:cNvPr id="16" name="Group 15">
            <a:extLst>
              <a:ext uri="{FF2B5EF4-FFF2-40B4-BE49-F238E27FC236}">
                <a16:creationId xmlns:a16="http://schemas.microsoft.com/office/drawing/2014/main" id="{3E73CF13-8894-C657-63DD-40F28D4BB3DA}"/>
              </a:ext>
            </a:extLst>
          </p:cNvPr>
          <p:cNvGrpSpPr/>
          <p:nvPr/>
        </p:nvGrpSpPr>
        <p:grpSpPr>
          <a:xfrm>
            <a:off x="759474" y="3417898"/>
            <a:ext cx="4282340" cy="2617552"/>
            <a:chOff x="868556" y="3585906"/>
            <a:chExt cx="4282340" cy="2617552"/>
          </a:xfrm>
        </p:grpSpPr>
        <p:sp>
          <p:nvSpPr>
            <p:cNvPr id="14" name="TextBox 13">
              <a:extLst>
                <a:ext uri="{FF2B5EF4-FFF2-40B4-BE49-F238E27FC236}">
                  <a16:creationId xmlns:a16="http://schemas.microsoft.com/office/drawing/2014/main" id="{CF30D113-F05B-8880-4DC3-DD61B0A38A4B}"/>
                </a:ext>
              </a:extLst>
            </p:cNvPr>
            <p:cNvSpPr txBox="1"/>
            <p:nvPr/>
          </p:nvSpPr>
          <p:spPr>
            <a:xfrm>
              <a:off x="868556" y="3585906"/>
              <a:ext cx="4282340" cy="523220"/>
            </a:xfrm>
            <a:prstGeom prst="rect">
              <a:avLst/>
            </a:prstGeom>
            <a:noFill/>
          </p:spPr>
          <p:txBody>
            <a:bodyPr wrap="square" rtlCol="0">
              <a:spAutoFit/>
            </a:bodyPr>
            <a:lstStyle/>
            <a:p>
              <a:pPr algn="ctr"/>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SMCH Parent/Carer tools</a:t>
              </a:r>
            </a:p>
          </p:txBody>
        </p:sp>
        <p:pic>
          <p:nvPicPr>
            <p:cNvPr id="15" name="Picture 14" descr="QR Code Image">
              <a:extLst>
                <a:ext uri="{FF2B5EF4-FFF2-40B4-BE49-F238E27FC236}">
                  <a16:creationId xmlns:a16="http://schemas.microsoft.com/office/drawing/2014/main" id="{DA919F7E-835B-EC5A-BB48-D1267FDD33E9}"/>
                </a:ext>
              </a:extLst>
            </p:cNvPr>
            <p:cNvPicPr>
              <a:picLocks noChangeAspect="1"/>
            </p:cNvPicPr>
            <p:nvPr/>
          </p:nvPicPr>
          <p:blipFill>
            <a:blip r:embed="rId4"/>
            <a:stretch>
              <a:fillRect/>
            </a:stretch>
          </p:blipFill>
          <p:spPr>
            <a:xfrm>
              <a:off x="1962560" y="4109126"/>
              <a:ext cx="2094332" cy="2094332"/>
            </a:xfrm>
            <a:prstGeom prst="rect">
              <a:avLst/>
            </a:prstGeom>
          </p:spPr>
        </p:pic>
      </p:grpSp>
      <p:grpSp>
        <p:nvGrpSpPr>
          <p:cNvPr id="22" name="Group 21">
            <a:extLst>
              <a:ext uri="{FF2B5EF4-FFF2-40B4-BE49-F238E27FC236}">
                <a16:creationId xmlns:a16="http://schemas.microsoft.com/office/drawing/2014/main" id="{A1DA8185-E804-A26B-C22C-9C378117ECB3}"/>
              </a:ext>
            </a:extLst>
          </p:cNvPr>
          <p:cNvGrpSpPr/>
          <p:nvPr/>
        </p:nvGrpSpPr>
        <p:grpSpPr>
          <a:xfrm>
            <a:off x="425370" y="822550"/>
            <a:ext cx="4950551" cy="2624335"/>
            <a:chOff x="200345" y="368660"/>
            <a:chExt cx="4950551" cy="2624335"/>
          </a:xfrm>
        </p:grpSpPr>
        <p:sp>
          <p:nvSpPr>
            <p:cNvPr id="23" name="TextBox 22">
              <a:extLst>
                <a:ext uri="{FF2B5EF4-FFF2-40B4-BE49-F238E27FC236}">
                  <a16:creationId xmlns:a16="http://schemas.microsoft.com/office/drawing/2014/main" id="{8684E3C8-6856-047E-5CD4-F3BDB53DC40A}"/>
                </a:ext>
              </a:extLst>
            </p:cNvPr>
            <p:cNvSpPr txBox="1"/>
            <p:nvPr/>
          </p:nvSpPr>
          <p:spPr>
            <a:xfrm>
              <a:off x="200345" y="368660"/>
              <a:ext cx="4950551" cy="523220"/>
            </a:xfrm>
            <a:prstGeom prst="rect">
              <a:avLst/>
            </a:prstGeom>
            <a:noFill/>
          </p:spPr>
          <p:txBody>
            <a:bodyPr wrap="square" rtlCol="0">
              <a:spAutoFit/>
            </a:bodyPr>
            <a:lstStyle/>
            <a:p>
              <a:pPr algn="ctr"/>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Your Child’s Future resources</a:t>
              </a:r>
            </a:p>
          </p:txBody>
        </p:sp>
        <p:pic>
          <p:nvPicPr>
            <p:cNvPr id="24" name="Picture 23" descr="QR Code Image">
              <a:extLst>
                <a:ext uri="{FF2B5EF4-FFF2-40B4-BE49-F238E27FC236}">
                  <a16:creationId xmlns:a16="http://schemas.microsoft.com/office/drawing/2014/main" id="{DF73AA2F-19E9-A91E-D50F-B1824A4E12A0}"/>
                </a:ext>
              </a:extLst>
            </p:cNvPr>
            <p:cNvPicPr>
              <a:picLocks noChangeAspect="1"/>
            </p:cNvPicPr>
            <p:nvPr/>
          </p:nvPicPr>
          <p:blipFill>
            <a:blip r:embed="rId5"/>
            <a:stretch>
              <a:fillRect/>
            </a:stretch>
          </p:blipFill>
          <p:spPr>
            <a:xfrm>
              <a:off x="1621671" y="885098"/>
              <a:ext cx="2107897" cy="2107897"/>
            </a:xfrm>
            <a:prstGeom prst="rect">
              <a:avLst/>
            </a:prstGeom>
          </p:spPr>
        </p:pic>
      </p:grpSp>
      <p:grpSp>
        <p:nvGrpSpPr>
          <p:cNvPr id="25" name="Group 24">
            <a:extLst>
              <a:ext uri="{FF2B5EF4-FFF2-40B4-BE49-F238E27FC236}">
                <a16:creationId xmlns:a16="http://schemas.microsoft.com/office/drawing/2014/main" id="{06536D6D-EA29-4741-540F-3E30B016E066}"/>
              </a:ext>
            </a:extLst>
          </p:cNvPr>
          <p:cNvGrpSpPr/>
          <p:nvPr/>
        </p:nvGrpSpPr>
        <p:grpSpPr>
          <a:xfrm>
            <a:off x="5704603" y="833603"/>
            <a:ext cx="5245149" cy="2613282"/>
            <a:chOff x="6096000" y="445668"/>
            <a:chExt cx="5245149" cy="2613282"/>
          </a:xfrm>
        </p:grpSpPr>
        <p:sp>
          <p:nvSpPr>
            <p:cNvPr id="26" name="TextBox 25">
              <a:extLst>
                <a:ext uri="{FF2B5EF4-FFF2-40B4-BE49-F238E27FC236}">
                  <a16:creationId xmlns:a16="http://schemas.microsoft.com/office/drawing/2014/main" id="{43AB8E52-8FBF-73E2-B8FE-72CE38F55D17}"/>
                </a:ext>
              </a:extLst>
            </p:cNvPr>
            <p:cNvSpPr txBox="1"/>
            <p:nvPr/>
          </p:nvSpPr>
          <p:spPr>
            <a:xfrm>
              <a:off x="6096000" y="445668"/>
              <a:ext cx="5245149" cy="523220"/>
            </a:xfrm>
            <a:prstGeom prst="rect">
              <a:avLst/>
            </a:prstGeom>
            <a:noFill/>
          </p:spPr>
          <p:txBody>
            <a:bodyPr wrap="square" rtlCol="0">
              <a:spAutoFit/>
            </a:bodyPr>
            <a:lstStyle/>
            <a:p>
              <a:pPr algn="ctr"/>
              <a:r>
                <a:rPr lang="en-GB" sz="2800" b="1" dirty="0">
                  <a:solidFill>
                    <a:srgbClr val="00797B"/>
                  </a:solidFill>
                  <a:latin typeface="Lato" panose="020F0502020204030203" pitchFamily="34" charset="0"/>
                  <a:ea typeface="Lato" panose="020F0502020204030203" pitchFamily="34" charset="0"/>
                  <a:cs typeface="Lato" panose="020F0502020204030203" pitchFamily="34" charset="0"/>
                </a:rPr>
                <a:t>CEC Parental Engagement CPD</a:t>
              </a:r>
            </a:p>
          </p:txBody>
        </p:sp>
        <p:pic>
          <p:nvPicPr>
            <p:cNvPr id="27" name="Picture 26" descr="QR Code Image">
              <a:extLst>
                <a:ext uri="{FF2B5EF4-FFF2-40B4-BE49-F238E27FC236}">
                  <a16:creationId xmlns:a16="http://schemas.microsoft.com/office/drawing/2014/main" id="{364FEBE8-438D-8773-33BE-0BF44BC3A5C7}"/>
                </a:ext>
              </a:extLst>
            </p:cNvPr>
            <p:cNvPicPr>
              <a:picLocks noChangeAspect="1"/>
            </p:cNvPicPr>
            <p:nvPr/>
          </p:nvPicPr>
          <p:blipFill>
            <a:blip r:embed="rId6"/>
            <a:stretch>
              <a:fillRect/>
            </a:stretch>
          </p:blipFill>
          <p:spPr>
            <a:xfrm>
              <a:off x="7671408" y="964618"/>
              <a:ext cx="2094332" cy="2094332"/>
            </a:xfrm>
            <a:prstGeom prst="rect">
              <a:avLst/>
            </a:prstGeom>
          </p:spPr>
        </p:pic>
      </p:grpSp>
      <p:pic>
        <p:nvPicPr>
          <p:cNvPr id="29" name="Picture 28">
            <a:extLst>
              <a:ext uri="{FF2B5EF4-FFF2-40B4-BE49-F238E27FC236}">
                <a16:creationId xmlns:a16="http://schemas.microsoft.com/office/drawing/2014/main" id="{1934AC09-0107-FDB5-4C96-B42B37988F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Tree>
    <p:extLst>
      <p:ext uri="{BB962C8B-B14F-4D97-AF65-F5344CB8AC3E}">
        <p14:creationId xmlns:p14="http://schemas.microsoft.com/office/powerpoint/2010/main" val="2702361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3916E-A3FF-4B36-BA70-DD54D7DC726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055499B-BABD-A654-5161-71BF259DC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3" name="TextBox 2">
            <a:extLst>
              <a:ext uri="{FF2B5EF4-FFF2-40B4-BE49-F238E27FC236}">
                <a16:creationId xmlns:a16="http://schemas.microsoft.com/office/drawing/2014/main" id="{2CBC3529-07B1-F456-0868-2F478D96F8D3}"/>
              </a:ext>
            </a:extLst>
          </p:cNvPr>
          <p:cNvSpPr txBox="1"/>
          <p:nvPr/>
        </p:nvSpPr>
        <p:spPr>
          <a:xfrm>
            <a:off x="425369" y="361019"/>
            <a:ext cx="6975775" cy="646331"/>
          </a:xfrm>
          <a:prstGeom prst="rect">
            <a:avLst/>
          </a:prstGeom>
          <a:noFill/>
        </p:spPr>
        <p:txBody>
          <a:bodyPr wrap="square" rtlCol="0">
            <a:spAutoFit/>
          </a:bodyPr>
          <a:lstStyle/>
          <a:p>
            <a:r>
              <a:rPr lang="en-US" sz="3600" b="1" dirty="0">
                <a:solidFill>
                  <a:schemeClr val="bg1"/>
                </a:solidFill>
                <a:latin typeface="Lato" panose="020F0502020204030203" pitchFamily="34" charset="0"/>
                <a:ea typeface="Lato" panose="020F0502020204030203" pitchFamily="34" charset="0"/>
                <a:cs typeface="Lato" panose="020F0502020204030203" pitchFamily="34" charset="0"/>
              </a:rPr>
              <a:t>SMCH Conference Evaluation</a:t>
            </a:r>
            <a:endParaRPr lang="en-GB" sz="36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2" name="Picture 1">
            <a:extLst>
              <a:ext uri="{FF2B5EF4-FFF2-40B4-BE49-F238E27FC236}">
                <a16:creationId xmlns:a16="http://schemas.microsoft.com/office/drawing/2014/main" id="{09F831DD-DEFE-5FAF-BF72-6B311C28C8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5460" y="1414775"/>
            <a:ext cx="5092753" cy="5092753"/>
          </a:xfrm>
          <a:prstGeom prst="rect">
            <a:avLst/>
          </a:prstGeom>
          <a:noFill/>
          <a:ln>
            <a:noFill/>
          </a:ln>
        </p:spPr>
      </p:pic>
      <p:sp>
        <p:nvSpPr>
          <p:cNvPr id="6" name="TextBox 5">
            <a:extLst>
              <a:ext uri="{FF2B5EF4-FFF2-40B4-BE49-F238E27FC236}">
                <a16:creationId xmlns:a16="http://schemas.microsoft.com/office/drawing/2014/main" id="{D1666FC0-3226-E7B4-1E6C-B1EBFD4E9BDC}"/>
              </a:ext>
            </a:extLst>
          </p:cNvPr>
          <p:cNvSpPr txBox="1"/>
          <p:nvPr/>
        </p:nvSpPr>
        <p:spPr>
          <a:xfrm>
            <a:off x="8436260" y="5769260"/>
            <a:ext cx="3911408" cy="1200329"/>
          </a:xfrm>
          <a:prstGeom prst="rect">
            <a:avLst/>
          </a:prstGeom>
          <a:noFill/>
        </p:spPr>
        <p:txBody>
          <a:bodyPr wrap="square" rtlCol="0">
            <a:spAutoFit/>
          </a:bodyPr>
          <a:lstStyle/>
          <a:p>
            <a:r>
              <a:rPr lang="en-GB" u="sng" dirty="0">
                <a:hlinkClick r:id="rId4"/>
              </a:rPr>
              <a:t>Connecting Futures: Building Talent, Driving Growth 2026 - Delegate Evaluation – Fill in form</a:t>
            </a:r>
            <a:endParaRPr lang="en-GB" dirty="0"/>
          </a:p>
          <a:p>
            <a:endParaRPr lang="en-GB" dirty="0"/>
          </a:p>
        </p:txBody>
      </p:sp>
      <p:sp>
        <p:nvSpPr>
          <p:cNvPr id="7" name="TextBox 6">
            <a:extLst>
              <a:ext uri="{FF2B5EF4-FFF2-40B4-BE49-F238E27FC236}">
                <a16:creationId xmlns:a16="http://schemas.microsoft.com/office/drawing/2014/main" id="{DBA7DB9E-5928-4EF6-70D0-3FFF33042F27}"/>
              </a:ext>
            </a:extLst>
          </p:cNvPr>
          <p:cNvSpPr txBox="1"/>
          <p:nvPr/>
        </p:nvSpPr>
        <p:spPr>
          <a:xfrm>
            <a:off x="8280346" y="3018973"/>
            <a:ext cx="3531290" cy="646331"/>
          </a:xfrm>
          <a:prstGeom prst="rect">
            <a:avLst/>
          </a:prstGeom>
          <a:noFill/>
        </p:spPr>
        <p:txBody>
          <a:bodyPr wrap="square" rtlCol="0">
            <a:spAutoFit/>
          </a:bodyPr>
          <a:lstStyle/>
          <a:p>
            <a:pPr algn="ctr"/>
            <a:r>
              <a:rPr lang="en-US" dirty="0"/>
              <a:t>Thank you for attending our Conference</a:t>
            </a:r>
            <a:endParaRPr lang="en-GB" dirty="0"/>
          </a:p>
        </p:txBody>
      </p:sp>
    </p:spTree>
    <p:extLst>
      <p:ext uri="{BB962C8B-B14F-4D97-AF65-F5344CB8AC3E}">
        <p14:creationId xmlns:p14="http://schemas.microsoft.com/office/powerpoint/2010/main" val="2164432459"/>
      </p:ext>
    </p:extLst>
  </p:cSld>
  <p:clrMapOvr>
    <a:masterClrMapping/>
  </p:clrMapOvr>
</p:sld>
</file>

<file path=ppt/theme/theme1.xml><?xml version="1.0" encoding="utf-8"?>
<a:theme xmlns:a="http://schemas.openxmlformats.org/drawingml/2006/main" name="1_Office Theme">
  <a:themeElements>
    <a:clrScheme name="CEC 2026 1">
      <a:dk1>
        <a:srgbClr val="585857"/>
      </a:dk1>
      <a:lt1>
        <a:srgbClr val="FFFFFF"/>
      </a:lt1>
      <a:dk2>
        <a:srgbClr val="00797B"/>
      </a:dk2>
      <a:lt2>
        <a:srgbClr val="026893"/>
      </a:lt2>
      <a:accent1>
        <a:srgbClr val="515F92"/>
      </a:accent1>
      <a:accent2>
        <a:srgbClr val="ED6D50"/>
      </a:accent2>
      <a:accent3>
        <a:srgbClr val="E7B361"/>
      </a:accent3>
      <a:accent4>
        <a:srgbClr val="EBF0F1"/>
      </a:accent4>
      <a:accent5>
        <a:srgbClr val="C3D2D3"/>
      </a:accent5>
      <a:accent6>
        <a:srgbClr val="055151"/>
      </a:accent6>
      <a:hlink>
        <a:srgbClr val="007173"/>
      </a:hlink>
      <a:folHlink>
        <a:srgbClr val="05515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83 - New PPT Template v1" id="{6B8D8117-AD27-354B-8F54-41625B1A9EFF}" vid="{B34FDF30-45B0-3D4E-82FA-C095801398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303E00B1D2A6489FA49A3284897530" ma:contentTypeVersion="19" ma:contentTypeDescription="Create a new document." ma:contentTypeScope="" ma:versionID="c7e0ce1909ff1f80a6520b91d71c887b">
  <xsd:schema xmlns:xsd="http://www.w3.org/2001/XMLSchema" xmlns:xs="http://www.w3.org/2001/XMLSchema" xmlns:p="http://schemas.microsoft.com/office/2006/metadata/properties" xmlns:ns2="836070ae-bedd-4c8b-98d2-72b5379e158e" xmlns:ns3="b3e6cb3d-b9a4-4d6c-b20d-c65c846de810" targetNamespace="http://schemas.microsoft.com/office/2006/metadata/properties" ma:root="true" ma:fieldsID="72ff8496c6e66cc4172939d8818ccfa9" ns2:_="" ns3:_="">
    <xsd:import namespace="836070ae-bedd-4c8b-98d2-72b5379e158e"/>
    <xsd:import namespace="b3e6cb3d-b9a4-4d6c-b20d-c65c846de81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6070ae-bedd-4c8b-98d2-72b5379e1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f3e5031-7500-42a2-b1b9-89fc153e5d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e6cb3d-b9a4-4d6c-b20d-c65c846de8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3b67ef8-2bbb-458a-afda-b9486a83c130}" ma:internalName="TaxCatchAll" ma:showField="CatchAllData" ma:web="b3e6cb3d-b9a4-4d6c-b20d-c65c846de8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3e6cb3d-b9a4-4d6c-b20d-c65c846de810" xsi:nil="true"/>
    <lcf76f155ced4ddcb4097134ff3c332f xmlns="836070ae-bedd-4c8b-98d2-72b5379e158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F336B3-3EE7-4C55-8C0A-79FB03A4B5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6070ae-bedd-4c8b-98d2-72b5379e158e"/>
    <ds:schemaRef ds:uri="b3e6cb3d-b9a4-4d6c-b20d-c65c846de8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8B0550-CE99-499E-BACD-B2F7D1C515EE}">
  <ds:schemaRefs>
    <ds:schemaRef ds:uri="http://purl.org/dc/dcmitype/"/>
    <ds:schemaRef ds:uri="http://purl.org/dc/terms/"/>
    <ds:schemaRef ds:uri="http://purl.org/dc/elements/1.1/"/>
    <ds:schemaRef ds:uri="0b7998e6-b82a-4691-8b94-178a4ba284ea"/>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75ca23ed-fdba-4544-8426-dc162b381dbf"/>
    <ds:schemaRef ds:uri="http://www.w3.org/XML/1998/namespace"/>
    <ds:schemaRef ds:uri="b3e6cb3d-b9a4-4d6c-b20d-c65c846de810"/>
    <ds:schemaRef ds:uri="836070ae-bedd-4c8b-98d2-72b5379e158e"/>
  </ds:schemaRefs>
</ds:datastoreItem>
</file>

<file path=customXml/itemProps3.xml><?xml version="1.0" encoding="utf-8"?>
<ds:datastoreItem xmlns:ds="http://schemas.openxmlformats.org/officeDocument/2006/customXml" ds:itemID="{E097F79A-9D57-4DA5-8826-971C348A5045}">
  <ds:schemaRefs>
    <ds:schemaRef ds:uri="http://schemas.microsoft.com/sharepoint/v3/contenttype/forms"/>
  </ds:schemaRefs>
</ds:datastoreItem>
</file>

<file path=docMetadata/LabelInfo.xml><?xml version="1.0" encoding="utf-8"?>
<clbl:labelList xmlns:clbl="http://schemas.microsoft.com/office/2020/mipLabelMetadata">
  <clbl:label id="{8424df11-8007-46d0-859c-d06b30e927bc}" enabled="0" method="" siteId="{8424df11-8007-46d0-859c-d06b30e927bc}" removed="1"/>
</clbl:labelList>
</file>

<file path=docProps/app.xml><?xml version="1.0" encoding="utf-8"?>
<Properties xmlns="http://schemas.openxmlformats.org/officeDocument/2006/extended-properties" xmlns:vt="http://schemas.openxmlformats.org/officeDocument/2006/docPropsVTypes">
  <Template/>
  <TotalTime>122</TotalTime>
  <Words>1201</Words>
  <Application>Microsoft Office PowerPoint</Application>
  <PresentationFormat>Widescreen</PresentationFormat>
  <Paragraphs>173</Paragraphs>
  <Slides>15</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Arial</vt:lpstr>
      <vt:lpstr>Calibri</vt:lpstr>
      <vt:lpstr>Courier New</vt:lpstr>
      <vt:lpstr>Lato</vt:lpstr>
      <vt:lpstr>Lato Light</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Isabel Hutton</dc:creator>
  <cp:lastModifiedBy>Sarah Latimer</cp:lastModifiedBy>
  <cp:revision>31</cp:revision>
  <dcterms:created xsi:type="dcterms:W3CDTF">2025-03-14T15:10:18Z</dcterms:created>
  <dcterms:modified xsi:type="dcterms:W3CDTF">2026-10-19T09:11:04Z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0x010100F2303E00B1D2A6489FA49A3284897530</vt:lpwstr>
  </property>
  <property fmtid="{D5CDD505-2E9C-101B-9397-08002B2CF9AE}" pid="3" name="MediaServiceImageTags">
    <vt:lpwstr/>
  </property>
  <property fmtid="{D5CDD505-2E9C-101B-9397-08002B2CF9AE}" pid="4" name="Document_x0020_Type">
    <vt:lpwstr/>
  </property>
  <property fmtid="{D5CDD505-2E9C-101B-9397-08002B2CF9AE}" pid="5" name="Document Type">
    <vt:lpwstr/>
  </property>
  <property fmtid="{D5CDD505-2E9C-101B-9397-08002B2CF9AE}" pid="6" name="First Name">
    <vt:lpwstr/>
  </property>
  <property fmtid="{D5CDD505-2E9C-101B-9397-08002B2CF9AE}" pid="7" name="Last Name">
    <vt:lpwstr/>
  </property>
</Properties>
</file>