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Lst>
  <p:notesMasterIdLst>
    <p:notesMasterId r:id="rId20"/>
  </p:notesMasterIdLst>
  <p:sldIdLst>
    <p:sldId id="256" r:id="rId6"/>
    <p:sldId id="315" r:id="rId7"/>
    <p:sldId id="321" r:id="rId8"/>
    <p:sldId id="258" r:id="rId9"/>
    <p:sldId id="322" r:id="rId10"/>
    <p:sldId id="260" r:id="rId11"/>
    <p:sldId id="261" r:id="rId12"/>
    <p:sldId id="262" r:id="rId13"/>
    <p:sldId id="263" r:id="rId14"/>
    <p:sldId id="264" r:id="rId15"/>
    <p:sldId id="265" r:id="rId16"/>
    <p:sldId id="323" r:id="rId17"/>
    <p:sldId id="267" r:id="rId18"/>
    <p:sldId id="349" r:id="rId19"/>
  </p:sldIdLst>
  <p:sldSz cx="18288000" cy="10287000"/>
  <p:notesSz cx="6858000" cy="9144000"/>
  <p:embeddedFontLst>
    <p:embeddedFont>
      <p:font typeface="Canva Sans" panose="020B0604020202020204" charset="0"/>
      <p:regular r:id="rId21"/>
    </p:embeddedFont>
    <p:embeddedFont>
      <p:font typeface="Canva Sans Bold" panose="020B0604020202020204" charset="0"/>
      <p:regular r:id="rId22"/>
    </p:embeddedFont>
    <p:embeddedFont>
      <p:font typeface="Inter" panose="020B0604020202020204" charset="0"/>
      <p:regular r:id="rId23"/>
    </p:embeddedFont>
    <p:embeddedFont>
      <p:font typeface="Inter Bold" panose="020B0604020202020204" charset="0"/>
      <p:regular r:id="rId24"/>
    </p:embeddedFont>
    <p:embeddedFont>
      <p:font typeface="Lato" panose="020F0502020204030203" pitchFamily="34" charset="0"/>
      <p:regular r:id="rId25"/>
      <p:bold r:id="rId26"/>
      <p:italic r:id="rId27"/>
    </p:embeddedFont>
    <p:embeddedFont>
      <p:font typeface="Open Sans" panose="020B0606030504020204" pitchFamily="34" charset="0"/>
      <p:regular r:id="rId28"/>
      <p:bold r:id="rId29"/>
      <p:italic r:id="rId30"/>
      <p:boldItalic r:id="rId31"/>
    </p:embeddedFont>
    <p:embeddedFont>
      <p:font typeface="Open Sans Bold" panose="020B0604020202020204" charset="0"/>
      <p:regular r:id="rId32"/>
      <p:bold r:id="rId33"/>
    </p:embeddedFont>
    <p:embeddedFont>
      <p:font typeface="Open Sans Italics" panose="020B0604020202020204" charset="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97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9CCAE7-36B3-4DCC-93B0-D959BCDEBB24}" v="1" dt="2026-10-19T07:41:40.011"/>
    <p1510:client id="{C5E5F6D7-292C-4D9F-B608-88CB090CA88A}" v="1" dt="2026-10-19T10:19:03.1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74"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6.fntdata"/><Relationship Id="rId39" Type="http://schemas.microsoft.com/office/2016/11/relationships/changesInfo" Target="changesInfos/changesInfo1.xml"/><Relationship Id="rId21" Type="http://schemas.openxmlformats.org/officeDocument/2006/relationships/font" Target="fonts/font1.fntdata"/><Relationship Id="rId34" Type="http://schemas.openxmlformats.org/officeDocument/2006/relationships/font" Target="fonts/font14.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Latimer" userId="23af7e34-338c-467e-9bf6-379bc769e297" providerId="ADAL" clId="{E19C1E60-5CE1-4828-A734-10005F81D5ED}"/>
    <pc:docChg chg="addSld modSld">
      <pc:chgData name="Sarah Latimer" userId="23af7e34-338c-467e-9bf6-379bc769e297" providerId="ADAL" clId="{E19C1E60-5CE1-4828-A734-10005F81D5ED}" dt="2026-10-19T10:19:03.163" v="0"/>
      <pc:docMkLst>
        <pc:docMk/>
      </pc:docMkLst>
      <pc:sldChg chg="add">
        <pc:chgData name="Sarah Latimer" userId="23af7e34-338c-467e-9bf6-379bc769e297" providerId="ADAL" clId="{E19C1E60-5CE1-4828-A734-10005F81D5ED}" dt="2026-10-19T10:19:03.163" v="0"/>
        <pc:sldMkLst>
          <pc:docMk/>
          <pc:sldMk cId="2164432459" sldId="349"/>
        </pc:sldMkLst>
      </pc:sldChg>
    </pc:docChg>
  </pc:docChgLst>
  <pc:docChgLst>
    <pc:chgData name="Mandy Green" userId="ac00cadd-6382-41c6-a841-4a3e5c68a274" providerId="ADAL" clId="{F9040A2E-F343-4934-8504-22D1385904E0}"/>
    <pc:docChg chg="custSel modSld">
      <pc:chgData name="Mandy Green" userId="ac00cadd-6382-41c6-a841-4a3e5c68a274" providerId="ADAL" clId="{F9040A2E-F343-4934-8504-22D1385904E0}" dt="2026-10-19T07:42:02.546" v="3" actId="1076"/>
      <pc:docMkLst>
        <pc:docMk/>
      </pc:docMkLst>
      <pc:sldChg chg="addSp modSp mod">
        <pc:chgData name="Mandy Green" userId="ac00cadd-6382-41c6-a841-4a3e5c68a274" providerId="ADAL" clId="{F9040A2E-F343-4934-8504-22D1385904E0}" dt="2026-10-19T07:42:02.546" v="3" actId="1076"/>
        <pc:sldMkLst>
          <pc:docMk/>
          <pc:sldMk cId="0" sldId="256"/>
        </pc:sldMkLst>
        <pc:picChg chg="add mod">
          <ac:chgData name="Mandy Green" userId="ac00cadd-6382-41c6-a841-4a3e5c68a274" providerId="ADAL" clId="{F9040A2E-F343-4934-8504-22D1385904E0}" dt="2026-10-19T07:42:02.546" v="3" actId="1076"/>
          <ac:picMkLst>
            <pc:docMk/>
            <pc:sldMk cId="0" sldId="256"/>
            <ac:picMk id="11" creationId="{4AB29612-9598-2034-74AE-98E40D61F1AF}"/>
          </ac:picMkLst>
        </pc:picChg>
      </pc:sldChg>
      <pc:sldChg chg="addSp delSp modSp mod">
        <pc:chgData name="Mandy Green" userId="ac00cadd-6382-41c6-a841-4a3e5c68a274" providerId="ADAL" clId="{F9040A2E-F343-4934-8504-22D1385904E0}" dt="2026-10-19T07:41:54.631" v="1" actId="21"/>
        <pc:sldMkLst>
          <pc:docMk/>
          <pc:sldMk cId="3492123363" sldId="315"/>
        </pc:sldMkLst>
        <pc:picChg chg="add del mod">
          <ac:chgData name="Mandy Green" userId="ac00cadd-6382-41c6-a841-4a3e5c68a274" providerId="ADAL" clId="{F9040A2E-F343-4934-8504-22D1385904E0}" dt="2026-10-19T07:41:54.631" v="1" actId="21"/>
          <ac:picMkLst>
            <pc:docMk/>
            <pc:sldMk cId="3492123363" sldId="315"/>
            <ac:picMk id="2" creationId="{1571A12C-1CBF-BBA0-A3D8-180D50BF2EF7}"/>
          </ac:picMkLst>
        </pc:picChg>
      </pc:sldChg>
    </pc:docChg>
  </pc:docChgLst>
  <pc:docChgLst>
    <pc:chgData name="Mandy Browning" userId="d2e70ab3-c37d-4bae-b1a1-622e8eabba75" providerId="ADAL" clId="{B068804A-8C83-48D8-9051-6522E3B65E8A}"/>
    <pc:docChg chg="undo custSel modSld">
      <pc:chgData name="Mandy Browning" userId="d2e70ab3-c37d-4bae-b1a1-622e8eabba75" providerId="ADAL" clId="{B068804A-8C83-48D8-9051-6522E3B65E8A}" dt="2026-10-15T08:34:28.219" v="102" actId="368"/>
      <pc:docMkLst>
        <pc:docMk/>
      </pc:docMkLst>
      <pc:sldChg chg="modNotes">
        <pc:chgData name="Mandy Browning" userId="d2e70ab3-c37d-4bae-b1a1-622e8eabba75" providerId="ADAL" clId="{B068804A-8C83-48D8-9051-6522E3B65E8A}" dt="2026-10-15T08:34:28.188" v="90" actId="368"/>
        <pc:sldMkLst>
          <pc:docMk/>
          <pc:sldMk cId="0" sldId="256"/>
        </pc:sldMkLst>
      </pc:sldChg>
      <pc:sldChg chg="delSp modSp mod modNotes">
        <pc:chgData name="Mandy Browning" userId="d2e70ab3-c37d-4bae-b1a1-622e8eabba75" providerId="ADAL" clId="{B068804A-8C83-48D8-9051-6522E3B65E8A}" dt="2026-10-15T08:34:28.207" v="94" actId="368"/>
        <pc:sldMkLst>
          <pc:docMk/>
          <pc:sldMk cId="0" sldId="258"/>
        </pc:sldMkLst>
        <pc:spChg chg="mod">
          <ac:chgData name="Mandy Browning" userId="d2e70ab3-c37d-4bae-b1a1-622e8eabba75" providerId="ADAL" clId="{B068804A-8C83-48D8-9051-6522E3B65E8A}" dt="2026-10-12T13:43:06.887" v="0" actId="207"/>
          <ac:spMkLst>
            <pc:docMk/>
            <pc:sldMk cId="0" sldId="258"/>
            <ac:spMk id="7" creationId="{00000000-0000-0000-0000-000000000000}"/>
          </ac:spMkLst>
        </pc:spChg>
      </pc:sldChg>
      <pc:sldChg chg="addSp delSp modSp mod modNotes">
        <pc:chgData name="Mandy Browning" userId="d2e70ab3-c37d-4bae-b1a1-622e8eabba75" providerId="ADAL" clId="{B068804A-8C83-48D8-9051-6522E3B65E8A}" dt="2026-10-15T08:34:28.219" v="98" actId="368"/>
        <pc:sldMkLst>
          <pc:docMk/>
          <pc:sldMk cId="0" sldId="260"/>
        </pc:sldMkLst>
        <pc:spChg chg="mod">
          <ac:chgData name="Mandy Browning" userId="d2e70ab3-c37d-4bae-b1a1-622e8eabba75" providerId="ADAL" clId="{B068804A-8C83-48D8-9051-6522E3B65E8A}" dt="2026-10-12T13:47:17.809" v="30" actId="1076"/>
          <ac:spMkLst>
            <pc:docMk/>
            <pc:sldMk cId="0" sldId="260"/>
            <ac:spMk id="2" creationId="{00000000-0000-0000-0000-000000000000}"/>
          </ac:spMkLst>
        </pc:spChg>
        <pc:spChg chg="mod">
          <ac:chgData name="Mandy Browning" userId="d2e70ab3-c37d-4bae-b1a1-622e8eabba75" providerId="ADAL" clId="{B068804A-8C83-48D8-9051-6522E3B65E8A}" dt="2026-10-12T13:47:41.677" v="36" actId="20577"/>
          <ac:spMkLst>
            <pc:docMk/>
            <pc:sldMk cId="0" sldId="260"/>
            <ac:spMk id="4" creationId="{00000000-0000-0000-0000-000000000000}"/>
          </ac:spMkLst>
        </pc:spChg>
        <pc:spChg chg="mod">
          <ac:chgData name="Mandy Browning" userId="d2e70ab3-c37d-4bae-b1a1-622e8eabba75" providerId="ADAL" clId="{B068804A-8C83-48D8-9051-6522E3B65E8A}" dt="2026-10-12T13:44:06.693" v="10" actId="207"/>
          <ac:spMkLst>
            <pc:docMk/>
            <pc:sldMk cId="0" sldId="260"/>
            <ac:spMk id="8" creationId="{00000000-0000-0000-0000-000000000000}"/>
          </ac:spMkLst>
        </pc:spChg>
        <pc:spChg chg="mod">
          <ac:chgData name="Mandy Browning" userId="d2e70ab3-c37d-4bae-b1a1-622e8eabba75" providerId="ADAL" clId="{B068804A-8C83-48D8-9051-6522E3B65E8A}" dt="2026-10-12T13:43:44.739" v="6" actId="207"/>
          <ac:spMkLst>
            <pc:docMk/>
            <pc:sldMk cId="0" sldId="260"/>
            <ac:spMk id="10" creationId="{00000000-0000-0000-0000-000000000000}"/>
          </ac:spMkLst>
        </pc:spChg>
        <pc:spChg chg="mod">
          <ac:chgData name="Mandy Browning" userId="d2e70ab3-c37d-4bae-b1a1-622e8eabba75" providerId="ADAL" clId="{B068804A-8C83-48D8-9051-6522E3B65E8A}" dt="2026-10-12T13:43:50.942" v="7" actId="207"/>
          <ac:spMkLst>
            <pc:docMk/>
            <pc:sldMk cId="0" sldId="260"/>
            <ac:spMk id="11" creationId="{00000000-0000-0000-0000-000000000000}"/>
          </ac:spMkLst>
        </pc:spChg>
        <pc:spChg chg="mod">
          <ac:chgData name="Mandy Browning" userId="d2e70ab3-c37d-4bae-b1a1-622e8eabba75" providerId="ADAL" clId="{B068804A-8C83-48D8-9051-6522E3B65E8A}" dt="2026-10-12T13:44:11.805" v="11" actId="207"/>
          <ac:spMkLst>
            <pc:docMk/>
            <pc:sldMk cId="0" sldId="260"/>
            <ac:spMk id="12" creationId="{00000000-0000-0000-0000-000000000000}"/>
          </ac:spMkLst>
        </pc:spChg>
        <pc:spChg chg="mod">
          <ac:chgData name="Mandy Browning" userId="d2e70ab3-c37d-4bae-b1a1-622e8eabba75" providerId="ADAL" clId="{B068804A-8C83-48D8-9051-6522E3B65E8A}" dt="2026-10-12T13:52:58.501" v="42" actId="1076"/>
          <ac:spMkLst>
            <pc:docMk/>
            <pc:sldMk cId="0" sldId="260"/>
            <ac:spMk id="14" creationId="{00000000-0000-0000-0000-000000000000}"/>
          </ac:spMkLst>
        </pc:spChg>
        <pc:spChg chg="mod">
          <ac:chgData name="Mandy Browning" userId="d2e70ab3-c37d-4bae-b1a1-622e8eabba75" providerId="ADAL" clId="{B068804A-8C83-48D8-9051-6522E3B65E8A}" dt="2026-10-12T13:53:01.880" v="43" actId="1076"/>
          <ac:spMkLst>
            <pc:docMk/>
            <pc:sldMk cId="0" sldId="260"/>
            <ac:spMk id="15" creationId="{00000000-0000-0000-0000-000000000000}"/>
          </ac:spMkLst>
        </pc:spChg>
        <pc:spChg chg="mod">
          <ac:chgData name="Mandy Browning" userId="d2e70ab3-c37d-4bae-b1a1-622e8eabba75" providerId="ADAL" clId="{B068804A-8C83-48D8-9051-6522E3B65E8A}" dt="2026-10-12T13:45:51.612" v="21" actId="207"/>
          <ac:spMkLst>
            <pc:docMk/>
            <pc:sldMk cId="0" sldId="260"/>
            <ac:spMk id="24" creationId="{00000000-0000-0000-0000-000000000000}"/>
          </ac:spMkLst>
        </pc:spChg>
        <pc:spChg chg="mod">
          <ac:chgData name="Mandy Browning" userId="d2e70ab3-c37d-4bae-b1a1-622e8eabba75" providerId="ADAL" clId="{B068804A-8C83-48D8-9051-6522E3B65E8A}" dt="2026-10-12T13:45:51.612" v="21" actId="207"/>
          <ac:spMkLst>
            <pc:docMk/>
            <pc:sldMk cId="0" sldId="260"/>
            <ac:spMk id="25" creationId="{00000000-0000-0000-0000-000000000000}"/>
          </ac:spMkLst>
        </pc:spChg>
        <pc:spChg chg="mod">
          <ac:chgData name="Mandy Browning" userId="d2e70ab3-c37d-4bae-b1a1-622e8eabba75" providerId="ADAL" clId="{B068804A-8C83-48D8-9051-6522E3B65E8A}" dt="2026-10-12T13:44:58.043" v="15" actId="207"/>
          <ac:spMkLst>
            <pc:docMk/>
            <pc:sldMk cId="0" sldId="260"/>
            <ac:spMk id="26" creationId="{00000000-0000-0000-0000-000000000000}"/>
          </ac:spMkLst>
        </pc:spChg>
        <pc:spChg chg="mod">
          <ac:chgData name="Mandy Browning" userId="d2e70ab3-c37d-4bae-b1a1-622e8eabba75" providerId="ADAL" clId="{B068804A-8C83-48D8-9051-6522E3B65E8A}" dt="2026-10-12T13:45:31.077" v="19" actId="207"/>
          <ac:spMkLst>
            <pc:docMk/>
            <pc:sldMk cId="0" sldId="260"/>
            <ac:spMk id="27" creationId="{00000000-0000-0000-0000-000000000000}"/>
          </ac:spMkLst>
        </pc:spChg>
        <pc:spChg chg="mod">
          <ac:chgData name="Mandy Browning" userId="d2e70ab3-c37d-4bae-b1a1-622e8eabba75" providerId="ADAL" clId="{B068804A-8C83-48D8-9051-6522E3B65E8A}" dt="2026-10-12T13:45:35.797" v="20" actId="207"/>
          <ac:spMkLst>
            <pc:docMk/>
            <pc:sldMk cId="0" sldId="260"/>
            <ac:spMk id="28" creationId="{00000000-0000-0000-0000-000000000000}"/>
          </ac:spMkLst>
        </pc:spChg>
        <pc:spChg chg="mod">
          <ac:chgData name="Mandy Browning" userId="d2e70ab3-c37d-4bae-b1a1-622e8eabba75" providerId="ADAL" clId="{B068804A-8C83-48D8-9051-6522E3B65E8A}" dt="2026-10-12T13:53:54.768" v="46" actId="207"/>
          <ac:spMkLst>
            <pc:docMk/>
            <pc:sldMk cId="0" sldId="260"/>
            <ac:spMk id="41" creationId="{00000000-0000-0000-0000-000000000000}"/>
          </ac:spMkLst>
        </pc:spChg>
        <pc:spChg chg="mod">
          <ac:chgData name="Mandy Browning" userId="d2e70ab3-c37d-4bae-b1a1-622e8eabba75" providerId="ADAL" clId="{B068804A-8C83-48D8-9051-6522E3B65E8A}" dt="2026-10-12T13:53:54.768" v="46" actId="207"/>
          <ac:spMkLst>
            <pc:docMk/>
            <pc:sldMk cId="0" sldId="260"/>
            <ac:spMk id="42" creationId="{00000000-0000-0000-0000-000000000000}"/>
          </ac:spMkLst>
        </pc:spChg>
        <pc:spChg chg="mod">
          <ac:chgData name="Mandy Browning" userId="d2e70ab3-c37d-4bae-b1a1-622e8eabba75" providerId="ADAL" clId="{B068804A-8C83-48D8-9051-6522E3B65E8A}" dt="2026-10-12T13:52:35.035" v="41" actId="207"/>
          <ac:spMkLst>
            <pc:docMk/>
            <pc:sldMk cId="0" sldId="260"/>
            <ac:spMk id="43" creationId="{00000000-0000-0000-0000-000000000000}"/>
          </ac:spMkLst>
        </pc:spChg>
        <pc:spChg chg="mod">
          <ac:chgData name="Mandy Browning" userId="d2e70ab3-c37d-4bae-b1a1-622e8eabba75" providerId="ADAL" clId="{B068804A-8C83-48D8-9051-6522E3B65E8A}" dt="2026-10-12T13:52:23.214" v="39" actId="207"/>
          <ac:spMkLst>
            <pc:docMk/>
            <pc:sldMk cId="0" sldId="260"/>
            <ac:spMk id="44" creationId="{00000000-0000-0000-0000-000000000000}"/>
          </ac:spMkLst>
        </pc:spChg>
        <pc:spChg chg="mod">
          <ac:chgData name="Mandy Browning" userId="d2e70ab3-c37d-4bae-b1a1-622e8eabba75" providerId="ADAL" clId="{B068804A-8C83-48D8-9051-6522E3B65E8A}" dt="2026-10-12T13:52:27.503" v="40" actId="207"/>
          <ac:spMkLst>
            <pc:docMk/>
            <pc:sldMk cId="0" sldId="260"/>
            <ac:spMk id="45" creationId="{00000000-0000-0000-0000-000000000000}"/>
          </ac:spMkLst>
        </pc:spChg>
        <pc:spChg chg="mod">
          <ac:chgData name="Mandy Browning" userId="d2e70ab3-c37d-4bae-b1a1-622e8eabba75" providerId="ADAL" clId="{B068804A-8C83-48D8-9051-6522E3B65E8A}" dt="2026-10-12T13:53:12.438" v="44" actId="692"/>
          <ac:spMkLst>
            <pc:docMk/>
            <pc:sldMk cId="0" sldId="260"/>
            <ac:spMk id="46" creationId="{00000000-0000-0000-0000-000000000000}"/>
          </ac:spMkLst>
        </pc:spChg>
        <pc:spChg chg="mod">
          <ac:chgData name="Mandy Browning" userId="d2e70ab3-c37d-4bae-b1a1-622e8eabba75" providerId="ADAL" clId="{B068804A-8C83-48D8-9051-6522E3B65E8A}" dt="2026-10-12T13:53:39.746" v="45" actId="692"/>
          <ac:spMkLst>
            <pc:docMk/>
            <pc:sldMk cId="0" sldId="260"/>
            <ac:spMk id="47" creationId="{00000000-0000-0000-0000-000000000000}"/>
          </ac:spMkLst>
        </pc:spChg>
        <pc:spChg chg="mod">
          <ac:chgData name="Mandy Browning" userId="d2e70ab3-c37d-4bae-b1a1-622e8eabba75" providerId="ADAL" clId="{B068804A-8C83-48D8-9051-6522E3B65E8A}" dt="2026-10-12T13:54:02.564" v="47" actId="1076"/>
          <ac:spMkLst>
            <pc:docMk/>
            <pc:sldMk cId="0" sldId="260"/>
            <ac:spMk id="48" creationId="{00000000-0000-0000-0000-000000000000}"/>
          </ac:spMkLst>
        </pc:spChg>
        <pc:spChg chg="mod">
          <ac:chgData name="Mandy Browning" userId="d2e70ab3-c37d-4bae-b1a1-622e8eabba75" providerId="ADAL" clId="{B068804A-8C83-48D8-9051-6522E3B65E8A}" dt="2026-10-12T13:54:15.428" v="50" actId="1076"/>
          <ac:spMkLst>
            <pc:docMk/>
            <pc:sldMk cId="0" sldId="260"/>
            <ac:spMk id="50" creationId="{00000000-0000-0000-0000-000000000000}"/>
          </ac:spMkLst>
        </pc:spChg>
        <pc:spChg chg="mod">
          <ac:chgData name="Mandy Browning" userId="d2e70ab3-c37d-4bae-b1a1-622e8eabba75" providerId="ADAL" clId="{B068804A-8C83-48D8-9051-6522E3B65E8A}" dt="2026-10-12T13:54:10.100" v="49" actId="1076"/>
          <ac:spMkLst>
            <pc:docMk/>
            <pc:sldMk cId="0" sldId="260"/>
            <ac:spMk id="51" creationId="{00000000-0000-0000-0000-000000000000}"/>
          </ac:spMkLst>
        </pc:spChg>
        <pc:spChg chg="add mod">
          <ac:chgData name="Mandy Browning" userId="d2e70ab3-c37d-4bae-b1a1-622e8eabba75" providerId="ADAL" clId="{B068804A-8C83-48D8-9051-6522E3B65E8A}" dt="2026-10-12T13:46:11.094" v="23" actId="1076"/>
          <ac:spMkLst>
            <pc:docMk/>
            <pc:sldMk cId="0" sldId="260"/>
            <ac:spMk id="57" creationId="{2E2CDB8D-D27F-368E-AB2F-308677F07C2E}"/>
          </ac:spMkLst>
        </pc:spChg>
        <pc:grpChg chg="mod">
          <ac:chgData name="Mandy Browning" userId="d2e70ab3-c37d-4bae-b1a1-622e8eabba75" providerId="ADAL" clId="{B068804A-8C83-48D8-9051-6522E3B65E8A}" dt="2026-10-12T13:45:51.612" v="21" actId="207"/>
          <ac:grpSpMkLst>
            <pc:docMk/>
            <pc:sldMk cId="0" sldId="260"/>
            <ac:grpSpMk id="23" creationId="{00000000-0000-0000-0000-000000000000}"/>
          </ac:grpSpMkLst>
        </pc:grpChg>
        <pc:grpChg chg="mod">
          <ac:chgData name="Mandy Browning" userId="d2e70ab3-c37d-4bae-b1a1-622e8eabba75" providerId="ADAL" clId="{B068804A-8C83-48D8-9051-6522E3B65E8A}" dt="2026-10-12T13:53:54.768" v="46" actId="207"/>
          <ac:grpSpMkLst>
            <pc:docMk/>
            <pc:sldMk cId="0" sldId="260"/>
            <ac:grpSpMk id="40" creationId="{00000000-0000-0000-0000-000000000000}"/>
          </ac:grpSpMkLst>
        </pc:grpChg>
      </pc:sldChg>
      <pc:sldChg chg="modSp mod">
        <pc:chgData name="Mandy Browning" userId="d2e70ab3-c37d-4bae-b1a1-622e8eabba75" providerId="ADAL" clId="{B068804A-8C83-48D8-9051-6522E3B65E8A}" dt="2026-10-12T13:55:23.724" v="60" actId="1076"/>
        <pc:sldMkLst>
          <pc:docMk/>
          <pc:sldMk cId="0" sldId="261"/>
        </pc:sldMkLst>
        <pc:spChg chg="mod">
          <ac:chgData name="Mandy Browning" userId="d2e70ab3-c37d-4bae-b1a1-622e8eabba75" providerId="ADAL" clId="{B068804A-8C83-48D8-9051-6522E3B65E8A}" dt="2026-10-12T13:55:23.724" v="60" actId="1076"/>
          <ac:spMkLst>
            <pc:docMk/>
            <pc:sldMk cId="0" sldId="261"/>
            <ac:spMk id="2" creationId="{00000000-0000-0000-0000-000000000000}"/>
          </ac:spMkLst>
        </pc:spChg>
        <pc:spChg chg="mod">
          <ac:chgData name="Mandy Browning" userId="d2e70ab3-c37d-4bae-b1a1-622e8eabba75" providerId="ADAL" clId="{B068804A-8C83-48D8-9051-6522E3B65E8A}" dt="2026-10-12T13:55:00.628" v="56" actId="207"/>
          <ac:spMkLst>
            <pc:docMk/>
            <pc:sldMk cId="0" sldId="261"/>
            <ac:spMk id="5" creationId="{00000000-0000-0000-0000-000000000000}"/>
          </ac:spMkLst>
        </pc:spChg>
        <pc:spChg chg="mod">
          <ac:chgData name="Mandy Browning" userId="d2e70ab3-c37d-4bae-b1a1-622e8eabba75" providerId="ADAL" clId="{B068804A-8C83-48D8-9051-6522E3B65E8A}" dt="2026-10-12T13:55:15.549" v="57" actId="207"/>
          <ac:spMkLst>
            <pc:docMk/>
            <pc:sldMk cId="0" sldId="261"/>
            <ac:spMk id="9" creationId="{00000000-0000-0000-0000-000000000000}"/>
          </ac:spMkLst>
        </pc:spChg>
        <pc:spChg chg="mod">
          <ac:chgData name="Mandy Browning" userId="d2e70ab3-c37d-4bae-b1a1-622e8eabba75" providerId="ADAL" clId="{B068804A-8C83-48D8-9051-6522E3B65E8A}" dt="2026-10-12T13:55:18.405" v="58" actId="207"/>
          <ac:spMkLst>
            <pc:docMk/>
            <pc:sldMk cId="0" sldId="261"/>
            <ac:spMk id="13" creationId="{00000000-0000-0000-0000-000000000000}"/>
          </ac:spMkLst>
        </pc:spChg>
        <pc:spChg chg="mod">
          <ac:chgData name="Mandy Browning" userId="d2e70ab3-c37d-4bae-b1a1-622e8eabba75" providerId="ADAL" clId="{B068804A-8C83-48D8-9051-6522E3B65E8A}" dt="2026-10-12T13:55:22.487" v="59" actId="207"/>
          <ac:spMkLst>
            <pc:docMk/>
            <pc:sldMk cId="0" sldId="261"/>
            <ac:spMk id="18" creationId="{00000000-0000-0000-0000-000000000000}"/>
          </ac:spMkLst>
        </pc:spChg>
        <pc:spChg chg="mod">
          <ac:chgData name="Mandy Browning" userId="d2e70ab3-c37d-4bae-b1a1-622e8eabba75" providerId="ADAL" clId="{B068804A-8C83-48D8-9051-6522E3B65E8A}" dt="2026-10-12T13:54:30.573" v="52" actId="692"/>
          <ac:spMkLst>
            <pc:docMk/>
            <pc:sldMk cId="0" sldId="261"/>
            <ac:spMk id="24" creationId="{00000000-0000-0000-0000-000000000000}"/>
          </ac:spMkLst>
        </pc:spChg>
        <pc:spChg chg="mod">
          <ac:chgData name="Mandy Browning" userId="d2e70ab3-c37d-4bae-b1a1-622e8eabba75" providerId="ADAL" clId="{B068804A-8C83-48D8-9051-6522E3B65E8A}" dt="2026-10-12T13:54:36.271" v="53" actId="692"/>
          <ac:spMkLst>
            <pc:docMk/>
            <pc:sldMk cId="0" sldId="261"/>
            <ac:spMk id="25" creationId="{00000000-0000-0000-0000-000000000000}"/>
          </ac:spMkLst>
        </pc:spChg>
        <pc:spChg chg="mod">
          <ac:chgData name="Mandy Browning" userId="d2e70ab3-c37d-4bae-b1a1-622e8eabba75" providerId="ADAL" clId="{B068804A-8C83-48D8-9051-6522E3B65E8A}" dt="2026-10-12T13:54:41.402" v="54" actId="692"/>
          <ac:spMkLst>
            <pc:docMk/>
            <pc:sldMk cId="0" sldId="261"/>
            <ac:spMk id="26" creationId="{00000000-0000-0000-0000-000000000000}"/>
          </ac:spMkLst>
        </pc:spChg>
        <pc:spChg chg="mod">
          <ac:chgData name="Mandy Browning" userId="d2e70ab3-c37d-4bae-b1a1-622e8eabba75" providerId="ADAL" clId="{B068804A-8C83-48D8-9051-6522E3B65E8A}" dt="2026-10-12T13:54:45.909" v="55" actId="692"/>
          <ac:spMkLst>
            <pc:docMk/>
            <pc:sldMk cId="0" sldId="261"/>
            <ac:spMk id="27" creationId="{00000000-0000-0000-0000-000000000000}"/>
          </ac:spMkLst>
        </pc:spChg>
      </pc:sldChg>
      <pc:sldChg chg="modSp mod modNotes">
        <pc:chgData name="Mandy Browning" userId="d2e70ab3-c37d-4bae-b1a1-622e8eabba75" providerId="ADAL" clId="{B068804A-8C83-48D8-9051-6522E3B65E8A}" dt="2026-10-15T08:34:28.219" v="100" actId="368"/>
        <pc:sldMkLst>
          <pc:docMk/>
          <pc:sldMk cId="0" sldId="262"/>
        </pc:sldMkLst>
        <pc:spChg chg="mod">
          <ac:chgData name="Mandy Browning" userId="d2e70ab3-c37d-4bae-b1a1-622e8eabba75" providerId="ADAL" clId="{B068804A-8C83-48D8-9051-6522E3B65E8A}" dt="2026-10-12T14:00:03.782" v="83" actId="207"/>
          <ac:spMkLst>
            <pc:docMk/>
            <pc:sldMk cId="0" sldId="262"/>
            <ac:spMk id="6" creationId="{00000000-0000-0000-0000-000000000000}"/>
          </ac:spMkLst>
        </pc:spChg>
        <pc:spChg chg="mod">
          <ac:chgData name="Mandy Browning" userId="d2e70ab3-c37d-4bae-b1a1-622e8eabba75" providerId="ADAL" clId="{B068804A-8C83-48D8-9051-6522E3B65E8A}" dt="2026-10-12T14:00:13.435" v="84" actId="207"/>
          <ac:spMkLst>
            <pc:docMk/>
            <pc:sldMk cId="0" sldId="262"/>
            <ac:spMk id="8" creationId="{00000000-0000-0000-0000-000000000000}"/>
          </ac:spMkLst>
        </pc:spChg>
        <pc:spChg chg="mod">
          <ac:chgData name="Mandy Browning" userId="d2e70ab3-c37d-4bae-b1a1-622e8eabba75" providerId="ADAL" clId="{B068804A-8C83-48D8-9051-6522E3B65E8A}" dt="2026-10-12T14:00:03.782" v="83" actId="207"/>
          <ac:spMkLst>
            <pc:docMk/>
            <pc:sldMk cId="0" sldId="262"/>
            <ac:spMk id="10" creationId="{00000000-0000-0000-0000-000000000000}"/>
          </ac:spMkLst>
        </pc:spChg>
        <pc:spChg chg="mod">
          <ac:chgData name="Mandy Browning" userId="d2e70ab3-c37d-4bae-b1a1-622e8eabba75" providerId="ADAL" clId="{B068804A-8C83-48D8-9051-6522E3B65E8A}" dt="2026-10-12T14:00:16.315" v="85" actId="207"/>
          <ac:spMkLst>
            <pc:docMk/>
            <pc:sldMk cId="0" sldId="262"/>
            <ac:spMk id="12" creationId="{00000000-0000-0000-0000-000000000000}"/>
          </ac:spMkLst>
        </pc:spChg>
        <pc:spChg chg="mod">
          <ac:chgData name="Mandy Browning" userId="d2e70ab3-c37d-4bae-b1a1-622e8eabba75" providerId="ADAL" clId="{B068804A-8C83-48D8-9051-6522E3B65E8A}" dt="2026-10-12T14:00:03.782" v="83" actId="207"/>
          <ac:spMkLst>
            <pc:docMk/>
            <pc:sldMk cId="0" sldId="262"/>
            <ac:spMk id="14" creationId="{00000000-0000-0000-0000-000000000000}"/>
          </ac:spMkLst>
        </pc:spChg>
        <pc:spChg chg="mod">
          <ac:chgData name="Mandy Browning" userId="d2e70ab3-c37d-4bae-b1a1-622e8eabba75" providerId="ADAL" clId="{B068804A-8C83-48D8-9051-6522E3B65E8A}" dt="2026-10-12T14:00:03.782" v="83" actId="207"/>
          <ac:spMkLst>
            <pc:docMk/>
            <pc:sldMk cId="0" sldId="262"/>
            <ac:spMk id="17" creationId="{00000000-0000-0000-0000-000000000000}"/>
          </ac:spMkLst>
        </pc:spChg>
        <pc:spChg chg="mod">
          <ac:chgData name="Mandy Browning" userId="d2e70ab3-c37d-4bae-b1a1-622e8eabba75" providerId="ADAL" clId="{B068804A-8C83-48D8-9051-6522E3B65E8A}" dt="2026-10-12T14:25:34.819" v="86" actId="207"/>
          <ac:spMkLst>
            <pc:docMk/>
            <pc:sldMk cId="0" sldId="262"/>
            <ac:spMk id="18" creationId="{00000000-0000-0000-0000-000000000000}"/>
          </ac:spMkLst>
        </pc:spChg>
        <pc:spChg chg="mod">
          <ac:chgData name="Mandy Browning" userId="d2e70ab3-c37d-4bae-b1a1-622e8eabba75" providerId="ADAL" clId="{B068804A-8C83-48D8-9051-6522E3B65E8A}" dt="2026-10-12T14:00:03.782" v="83" actId="207"/>
          <ac:spMkLst>
            <pc:docMk/>
            <pc:sldMk cId="0" sldId="262"/>
            <ac:spMk id="19" creationId="{00000000-0000-0000-0000-000000000000}"/>
          </ac:spMkLst>
        </pc:spChg>
        <pc:spChg chg="mod">
          <ac:chgData name="Mandy Browning" userId="d2e70ab3-c37d-4bae-b1a1-622e8eabba75" providerId="ADAL" clId="{B068804A-8C83-48D8-9051-6522E3B65E8A}" dt="2026-10-12T14:25:40.485" v="87" actId="207"/>
          <ac:spMkLst>
            <pc:docMk/>
            <pc:sldMk cId="0" sldId="262"/>
            <ac:spMk id="20" creationId="{00000000-0000-0000-0000-000000000000}"/>
          </ac:spMkLst>
        </pc:spChg>
        <pc:spChg chg="mod">
          <ac:chgData name="Mandy Browning" userId="d2e70ab3-c37d-4bae-b1a1-622e8eabba75" providerId="ADAL" clId="{B068804A-8C83-48D8-9051-6522E3B65E8A}" dt="2026-10-12T14:00:03.782" v="83" actId="207"/>
          <ac:spMkLst>
            <pc:docMk/>
            <pc:sldMk cId="0" sldId="262"/>
            <ac:spMk id="21" creationId="{00000000-0000-0000-0000-000000000000}"/>
          </ac:spMkLst>
        </pc:spChg>
        <pc:spChg chg="mod">
          <ac:chgData name="Mandy Browning" userId="d2e70ab3-c37d-4bae-b1a1-622e8eabba75" providerId="ADAL" clId="{B068804A-8C83-48D8-9051-6522E3B65E8A}" dt="2026-10-12T14:25:46.293" v="88" actId="207"/>
          <ac:spMkLst>
            <pc:docMk/>
            <pc:sldMk cId="0" sldId="262"/>
            <ac:spMk id="22" creationId="{00000000-0000-0000-0000-000000000000}"/>
          </ac:spMkLst>
        </pc:spChg>
      </pc:sldChg>
      <pc:sldChg chg="delSp modSp mod modNotes">
        <pc:chgData name="Mandy Browning" userId="d2e70ab3-c37d-4bae-b1a1-622e8eabba75" providerId="ADAL" clId="{B068804A-8C83-48D8-9051-6522E3B65E8A}" dt="2026-10-15T08:34:28.219" v="102" actId="368"/>
        <pc:sldMkLst>
          <pc:docMk/>
          <pc:sldMk cId="0" sldId="263"/>
        </pc:sldMkLst>
        <pc:spChg chg="mod">
          <ac:chgData name="Mandy Browning" userId="d2e70ab3-c37d-4bae-b1a1-622e8eabba75" providerId="ADAL" clId="{B068804A-8C83-48D8-9051-6522E3B65E8A}" dt="2026-10-12T13:56:05.190" v="62" actId="207"/>
          <ac:spMkLst>
            <pc:docMk/>
            <pc:sldMk cId="0" sldId="263"/>
            <ac:spMk id="7" creationId="{00000000-0000-0000-0000-000000000000}"/>
          </ac:spMkLst>
        </pc:spChg>
        <pc:spChg chg="mod">
          <ac:chgData name="Mandy Browning" userId="d2e70ab3-c37d-4bae-b1a1-622e8eabba75" providerId="ADAL" clId="{B068804A-8C83-48D8-9051-6522E3B65E8A}" dt="2026-10-12T13:56:10.937" v="63" actId="208"/>
          <ac:spMkLst>
            <pc:docMk/>
            <pc:sldMk cId="0" sldId="263"/>
            <ac:spMk id="12" creationId="{00000000-0000-0000-0000-000000000000}"/>
          </ac:spMkLst>
        </pc:spChg>
      </pc:sldChg>
      <pc:sldChg chg="delSp modSp mod">
        <pc:chgData name="Mandy Browning" userId="d2e70ab3-c37d-4bae-b1a1-622e8eabba75" providerId="ADAL" clId="{B068804A-8C83-48D8-9051-6522E3B65E8A}" dt="2026-10-12T13:59:22.560" v="81" actId="207"/>
        <pc:sldMkLst>
          <pc:docMk/>
          <pc:sldMk cId="0" sldId="264"/>
        </pc:sldMkLst>
        <pc:spChg chg="mod">
          <ac:chgData name="Mandy Browning" userId="d2e70ab3-c37d-4bae-b1a1-622e8eabba75" providerId="ADAL" clId="{B068804A-8C83-48D8-9051-6522E3B65E8A}" dt="2026-10-12T13:58:27.959" v="77" actId="207"/>
          <ac:spMkLst>
            <pc:docMk/>
            <pc:sldMk cId="0" sldId="264"/>
            <ac:spMk id="5" creationId="{00000000-0000-0000-0000-000000000000}"/>
          </ac:spMkLst>
        </pc:spChg>
        <pc:spChg chg="mod">
          <ac:chgData name="Mandy Browning" userId="d2e70ab3-c37d-4bae-b1a1-622e8eabba75" providerId="ADAL" clId="{B068804A-8C83-48D8-9051-6522E3B65E8A}" dt="2026-10-12T13:59:12.980" v="79" actId="207"/>
          <ac:spMkLst>
            <pc:docMk/>
            <pc:sldMk cId="0" sldId="264"/>
            <ac:spMk id="9" creationId="{00000000-0000-0000-0000-000000000000}"/>
          </ac:spMkLst>
        </pc:spChg>
        <pc:spChg chg="mod">
          <ac:chgData name="Mandy Browning" userId="d2e70ab3-c37d-4bae-b1a1-622e8eabba75" providerId="ADAL" clId="{B068804A-8C83-48D8-9051-6522E3B65E8A}" dt="2026-10-12T13:59:03.248" v="78" actId="207"/>
          <ac:spMkLst>
            <pc:docMk/>
            <pc:sldMk cId="0" sldId="264"/>
            <ac:spMk id="10" creationId="{00000000-0000-0000-0000-000000000000}"/>
          </ac:spMkLst>
        </pc:spChg>
        <pc:spChg chg="mod">
          <ac:chgData name="Mandy Browning" userId="d2e70ab3-c37d-4bae-b1a1-622e8eabba75" providerId="ADAL" clId="{B068804A-8C83-48D8-9051-6522E3B65E8A}" dt="2026-10-12T13:59:17.785" v="80" actId="207"/>
          <ac:spMkLst>
            <pc:docMk/>
            <pc:sldMk cId="0" sldId="264"/>
            <ac:spMk id="12" creationId="{00000000-0000-0000-0000-000000000000}"/>
          </ac:spMkLst>
        </pc:spChg>
        <pc:spChg chg="mod">
          <ac:chgData name="Mandy Browning" userId="d2e70ab3-c37d-4bae-b1a1-622e8eabba75" providerId="ADAL" clId="{B068804A-8C83-48D8-9051-6522E3B65E8A}" dt="2026-10-12T13:59:22.560" v="81" actId="207"/>
          <ac:spMkLst>
            <pc:docMk/>
            <pc:sldMk cId="0" sldId="264"/>
            <ac:spMk id="15" creationId="{00000000-0000-0000-0000-000000000000}"/>
          </ac:spMkLst>
        </pc:spChg>
      </pc:sldChg>
      <pc:sldChg chg="delSp modSp mod">
        <pc:chgData name="Mandy Browning" userId="d2e70ab3-c37d-4bae-b1a1-622e8eabba75" providerId="ADAL" clId="{B068804A-8C83-48D8-9051-6522E3B65E8A}" dt="2026-10-12T13:59:31.605" v="82" actId="207"/>
        <pc:sldMkLst>
          <pc:docMk/>
          <pc:sldMk cId="0" sldId="265"/>
        </pc:sldMkLst>
        <pc:spChg chg="mod">
          <ac:chgData name="Mandy Browning" userId="d2e70ab3-c37d-4bae-b1a1-622e8eabba75" providerId="ADAL" clId="{B068804A-8C83-48D8-9051-6522E3B65E8A}" dt="2026-10-12T13:56:52.638" v="68" actId="692"/>
          <ac:spMkLst>
            <pc:docMk/>
            <pc:sldMk cId="0" sldId="265"/>
            <ac:spMk id="13" creationId="{00000000-0000-0000-0000-000000000000}"/>
          </ac:spMkLst>
        </pc:spChg>
        <pc:spChg chg="mod">
          <ac:chgData name="Mandy Browning" userId="d2e70ab3-c37d-4bae-b1a1-622e8eabba75" providerId="ADAL" clId="{B068804A-8C83-48D8-9051-6522E3B65E8A}" dt="2026-10-12T13:56:38.136" v="65" actId="207"/>
          <ac:spMkLst>
            <pc:docMk/>
            <pc:sldMk cId="0" sldId="265"/>
            <ac:spMk id="15" creationId="{00000000-0000-0000-0000-000000000000}"/>
          </ac:spMkLst>
        </pc:spChg>
        <pc:spChg chg="mod">
          <ac:chgData name="Mandy Browning" userId="d2e70ab3-c37d-4bae-b1a1-622e8eabba75" providerId="ADAL" clId="{B068804A-8C83-48D8-9051-6522E3B65E8A}" dt="2026-10-12T13:56:38.136" v="65" actId="207"/>
          <ac:spMkLst>
            <pc:docMk/>
            <pc:sldMk cId="0" sldId="265"/>
            <ac:spMk id="16" creationId="{00000000-0000-0000-0000-000000000000}"/>
          </ac:spMkLst>
        </pc:spChg>
        <pc:spChg chg="mod">
          <ac:chgData name="Mandy Browning" userId="d2e70ab3-c37d-4bae-b1a1-622e8eabba75" providerId="ADAL" clId="{B068804A-8C83-48D8-9051-6522E3B65E8A}" dt="2026-10-12T13:57:04.675" v="69" actId="207"/>
          <ac:spMkLst>
            <pc:docMk/>
            <pc:sldMk cId="0" sldId="265"/>
            <ac:spMk id="24" creationId="{00000000-0000-0000-0000-000000000000}"/>
          </ac:spMkLst>
        </pc:spChg>
        <pc:spChg chg="mod">
          <ac:chgData name="Mandy Browning" userId="d2e70ab3-c37d-4bae-b1a1-622e8eabba75" providerId="ADAL" clId="{B068804A-8C83-48D8-9051-6522E3B65E8A}" dt="2026-10-12T13:57:15.922" v="70" actId="207"/>
          <ac:spMkLst>
            <pc:docMk/>
            <pc:sldMk cId="0" sldId="265"/>
            <ac:spMk id="32" creationId="{00000000-0000-0000-0000-000000000000}"/>
          </ac:spMkLst>
        </pc:spChg>
        <pc:spChg chg="mod">
          <ac:chgData name="Mandy Browning" userId="d2e70ab3-c37d-4bae-b1a1-622e8eabba75" providerId="ADAL" clId="{B068804A-8C83-48D8-9051-6522E3B65E8A}" dt="2026-10-12T13:57:22.674" v="71" actId="207"/>
          <ac:spMkLst>
            <pc:docMk/>
            <pc:sldMk cId="0" sldId="265"/>
            <ac:spMk id="40" creationId="{00000000-0000-0000-0000-000000000000}"/>
          </ac:spMkLst>
        </pc:spChg>
        <pc:spChg chg="mod">
          <ac:chgData name="Mandy Browning" userId="d2e70ab3-c37d-4bae-b1a1-622e8eabba75" providerId="ADAL" clId="{B068804A-8C83-48D8-9051-6522E3B65E8A}" dt="2026-10-12T13:59:31.605" v="82" actId="207"/>
          <ac:spMkLst>
            <pc:docMk/>
            <pc:sldMk cId="0" sldId="265"/>
            <ac:spMk id="48" creationId="{00000000-0000-0000-0000-000000000000}"/>
          </ac:spMkLst>
        </pc:spChg>
        <pc:grpChg chg="mod">
          <ac:chgData name="Mandy Browning" userId="d2e70ab3-c37d-4bae-b1a1-622e8eabba75" providerId="ADAL" clId="{B068804A-8C83-48D8-9051-6522E3B65E8A}" dt="2026-10-12T13:56:38.136" v="65" actId="207"/>
          <ac:grpSpMkLst>
            <pc:docMk/>
            <pc:sldMk cId="0" sldId="265"/>
            <ac:grpSpMk id="14" creationId="{00000000-0000-0000-0000-000000000000}"/>
          </ac:grpSpMkLst>
        </pc:grpChg>
      </pc:sldChg>
      <pc:sldChg chg="modSp mod modClrScheme chgLayout">
        <pc:chgData name="Mandy Browning" userId="d2e70ab3-c37d-4bae-b1a1-622e8eabba75" providerId="ADAL" clId="{B068804A-8C83-48D8-9051-6522E3B65E8A}" dt="2026-10-12T13:58:11.572" v="74" actId="1076"/>
        <pc:sldMkLst>
          <pc:docMk/>
          <pc:sldMk cId="0" sldId="267"/>
        </pc:sldMkLst>
        <pc:spChg chg="mod">
          <ac:chgData name="Mandy Browning" userId="d2e70ab3-c37d-4bae-b1a1-622e8eabba75" providerId="ADAL" clId="{B068804A-8C83-48D8-9051-6522E3B65E8A}" dt="2026-10-12T13:58:11.572" v="74" actId="1076"/>
          <ac:spMkLst>
            <pc:docMk/>
            <pc:sldMk cId="0" sldId="267"/>
            <ac:spMk id="2" creationId="{00000000-0000-0000-0000-000000000000}"/>
          </ac:spMkLst>
        </pc:spChg>
        <pc:spChg chg="mod">
          <ac:chgData name="Mandy Browning" userId="d2e70ab3-c37d-4bae-b1a1-622e8eabba75" providerId="ADAL" clId="{B068804A-8C83-48D8-9051-6522E3B65E8A}" dt="2026-10-12T13:57:52.495" v="72" actId="207"/>
          <ac:spMkLst>
            <pc:docMk/>
            <pc:sldMk cId="0" sldId="267"/>
            <ac:spMk id="4" creationId="{00000000-0000-0000-0000-000000000000}"/>
          </ac:spMkLst>
        </pc:spChg>
      </pc:sldChg>
      <pc:sldChg chg="modNotes">
        <pc:chgData name="Mandy Browning" userId="d2e70ab3-c37d-4bae-b1a1-622e8eabba75" providerId="ADAL" clId="{B068804A-8C83-48D8-9051-6522E3B65E8A}" dt="2026-10-15T08:34:28.207" v="92" actId="368"/>
        <pc:sldMkLst>
          <pc:docMk/>
          <pc:sldMk cId="4032595226" sldId="321"/>
        </pc:sldMkLst>
      </pc:sldChg>
      <pc:sldChg chg="modNotes">
        <pc:chgData name="Mandy Browning" userId="d2e70ab3-c37d-4bae-b1a1-622e8eabba75" providerId="ADAL" clId="{B068804A-8C83-48D8-9051-6522E3B65E8A}" dt="2026-10-15T08:34:28.207" v="96" actId="368"/>
        <pc:sldMkLst>
          <pc:docMk/>
          <pc:sldMk cId="1837907647" sldId="32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292803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3927839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al Line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1"/>
            <a:ext cx="840581" cy="1028700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33847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024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al Line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1"/>
            <a:ext cx="840581" cy="1028700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088441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al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9396413"/>
            <a:ext cx="18288002" cy="890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31898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u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9396413"/>
            <a:ext cx="18288002" cy="8905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834682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rang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9396413"/>
            <a:ext cx="18288002" cy="890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588196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Mustard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9396413"/>
            <a:ext cx="18288002" cy="890588"/>
          </a:xfrm>
          <a:prstGeom prst="rect">
            <a:avLst/>
          </a:prstGeom>
          <a:solidFill>
            <a:srgbClr val="E8B4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78936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ight Teal Graphic 1">
    <p:bg>
      <p:bgPr>
        <a:solidFill>
          <a:schemeClr val="accent4">
            <a:alpha val="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2F32094-C0AC-424C-7C41-CF0649F25AEC}"/>
              </a:ext>
            </a:extLst>
          </p:cNvPr>
          <p:cNvSpPr/>
          <p:nvPr userDrawn="1"/>
        </p:nvSpPr>
        <p:spPr>
          <a:xfrm>
            <a:off x="2" y="0"/>
            <a:ext cx="18288000" cy="10287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645963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edium Teal">
    <p:bg>
      <p:bgPr>
        <a:solidFill>
          <a:schemeClr val="accent5">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2" y="0"/>
            <a:ext cx="18288000" cy="10287000"/>
          </a:xfrm>
          <a:prstGeom prst="rect">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51691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ain Teal">
    <p:bg>
      <p:bgPr>
        <a:solidFill>
          <a:schemeClr val="bg1">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2" y="0"/>
            <a:ext cx="18288000"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612234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ark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4868524" y="502445"/>
            <a:ext cx="2862263" cy="1158651"/>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2" y="0"/>
            <a:ext cx="18288000" cy="10287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31116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9144002"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224530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 Teal - 1/2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userDrawn="1"/>
        </p:nvSpPr>
        <p:spPr>
          <a:xfrm>
            <a:off x="9143999" y="0"/>
            <a:ext cx="9144002" cy="10287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userDrawn="1"/>
        </p:nvSpPr>
        <p:spPr>
          <a:xfrm>
            <a:off x="-1" y="0"/>
            <a:ext cx="9144002"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821598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2 White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9143999" y="0"/>
            <a:ext cx="9144002"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442158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 Pale Teal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9143999" y="0"/>
            <a:ext cx="9144002"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919ED8F9-00B2-9043-3911-D980BD25C7C8}"/>
              </a:ext>
            </a:extLst>
          </p:cNvPr>
          <p:cNvSpPr/>
          <p:nvPr userDrawn="1"/>
        </p:nvSpPr>
        <p:spPr>
          <a:xfrm>
            <a:off x="1" y="0"/>
            <a:ext cx="9144002" cy="10287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408113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AAACFD-F6AA-AB4D-8FFD-0933B201C669}"/>
              </a:ext>
            </a:extLst>
          </p:cNvPr>
          <p:cNvSpPr/>
          <p:nvPr userDrawn="1"/>
        </p:nvSpPr>
        <p:spPr>
          <a:xfrm>
            <a:off x="1" y="0"/>
            <a:ext cx="6443663" cy="10287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115C5446-B212-CC47-8F52-ABB36D4E0E4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6434188" y="840896"/>
            <a:ext cx="465138" cy="9446105"/>
          </a:xfrm>
          <a:prstGeom prst="rect">
            <a:avLst/>
          </a:prstGeom>
        </p:spPr>
      </p:pic>
    </p:spTree>
    <p:extLst>
      <p:ext uri="{BB962C8B-B14F-4D97-AF65-F5344CB8AC3E}">
        <p14:creationId xmlns:p14="http://schemas.microsoft.com/office/powerpoint/2010/main" val="5454081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 Teal and Lin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userDrawn="1"/>
        </p:nvSpPr>
        <p:spPr>
          <a:xfrm>
            <a:off x="0" y="17798"/>
            <a:ext cx="9144000" cy="10287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83575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2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userDrawn="1"/>
        </p:nvSpPr>
        <p:spPr>
          <a:xfrm>
            <a:off x="0" y="0"/>
            <a:ext cx="9144000" cy="10287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49F095BF-102B-1845-8C84-E8824442986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9114183" y="840896"/>
            <a:ext cx="465138" cy="9446105"/>
          </a:xfrm>
          <a:prstGeom prst="rect">
            <a:avLst/>
          </a:prstGeom>
        </p:spPr>
      </p:pic>
    </p:spTree>
    <p:extLst>
      <p:ext uri="{BB962C8B-B14F-4D97-AF65-F5344CB8AC3E}">
        <p14:creationId xmlns:p14="http://schemas.microsoft.com/office/powerpoint/2010/main" val="25526764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3 Teal and Lin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5CBA522-6635-774E-8226-5EA89DF25AB0}"/>
              </a:ext>
            </a:extLst>
          </p:cNvPr>
          <p:cNvSpPr/>
          <p:nvPr userDrawn="1"/>
        </p:nvSpPr>
        <p:spPr>
          <a:xfrm>
            <a:off x="-1" y="0"/>
            <a:ext cx="12006263" cy="10287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459594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3 Teal and Line Shadd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5CBA522-6635-774E-8226-5EA89DF25AB0}"/>
              </a:ext>
            </a:extLst>
          </p:cNvPr>
          <p:cNvSpPr/>
          <p:nvPr userDrawn="1"/>
        </p:nvSpPr>
        <p:spPr>
          <a:xfrm>
            <a:off x="1" y="0"/>
            <a:ext cx="12006263" cy="10287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pic>
        <p:nvPicPr>
          <p:cNvPr id="4" name="Graphic 3">
            <a:extLst>
              <a:ext uri="{FF2B5EF4-FFF2-40B4-BE49-F238E27FC236}">
                <a16:creationId xmlns:a16="http://schemas.microsoft.com/office/drawing/2014/main" id="{5069902A-FC18-184F-AFA3-B8188EEA470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11991353" y="840896"/>
            <a:ext cx="465138" cy="9446105"/>
          </a:xfrm>
          <a:prstGeom prst="rect">
            <a:avLst/>
          </a:prstGeom>
        </p:spPr>
      </p:pic>
    </p:spTree>
    <p:extLst>
      <p:ext uri="{BB962C8B-B14F-4D97-AF65-F5344CB8AC3E}">
        <p14:creationId xmlns:p14="http://schemas.microsoft.com/office/powerpoint/2010/main" val="26674195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3 Lin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B80290-92D3-4046-83D7-B3B5DAB497BA}"/>
              </a:ext>
            </a:extLst>
          </p:cNvPr>
          <p:cNvPicPr>
            <a:picLocks noChangeAspect="1"/>
          </p:cNvPicPr>
          <p:nvPr userDrawn="1"/>
        </p:nvPicPr>
        <p:blipFill rotWithShape="1">
          <a:blip r:embed="rId2">
            <a:alphaModFix amt="20000"/>
            <a:duotone>
              <a:prstClr val="black"/>
              <a:schemeClr val="tx2">
                <a:tint val="45000"/>
                <a:satMod val="400000"/>
              </a:schemeClr>
            </a:duotone>
          </a:blip>
          <a:srcRect t="25169" b="14298"/>
          <a:stretch/>
        </p:blipFill>
        <p:spPr>
          <a:xfrm>
            <a:off x="0" y="2"/>
            <a:ext cx="12008682" cy="10287000"/>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6281738" y="0"/>
            <a:ext cx="12006263" cy="10287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696360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3 Teal - 2/3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0" y="0"/>
            <a:ext cx="6376989"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379194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3 Teal - 2/3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userDrawn="1"/>
        </p:nvSpPr>
        <p:spPr>
          <a:xfrm>
            <a:off x="6376988" y="0"/>
            <a:ext cx="11911013" cy="10287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userDrawn="1"/>
        </p:nvSpPr>
        <p:spPr>
          <a:xfrm>
            <a:off x="0" y="0"/>
            <a:ext cx="6376989"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998133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3 White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4868524" y="502445"/>
            <a:ext cx="2862263" cy="1158651"/>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1911013" y="0"/>
            <a:ext cx="6376988"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58958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3 Pale Teal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4868524" y="502445"/>
            <a:ext cx="2862263" cy="1158651"/>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1911013" y="0"/>
            <a:ext cx="6376988"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4DCFA3E2-3A91-C0AA-23A0-98AD8DAAA38B}"/>
              </a:ext>
            </a:extLst>
          </p:cNvPr>
          <p:cNvSpPr/>
          <p:nvPr userDrawn="1"/>
        </p:nvSpPr>
        <p:spPr>
          <a:xfrm>
            <a:off x="1" y="0"/>
            <a:ext cx="11911013" cy="10287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105539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userDrawn="1"/>
        </p:nvSpPr>
        <p:spPr>
          <a:xfrm>
            <a:off x="0" y="0"/>
            <a:ext cx="18288000" cy="10287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27635423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urp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userDrawn="1"/>
        </p:nvSpPr>
        <p:spPr>
          <a:xfrm>
            <a:off x="0" y="0"/>
            <a:ext cx="18288000" cy="10287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2797128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85589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327">
          <p15:clr>
            <a:srgbClr val="F26B43"/>
          </p15:clr>
        </p15:guide>
        <p15:guide id="4" pos="6165">
          <p15:clr>
            <a:srgbClr val="F26B43"/>
          </p15:clr>
        </p15:guide>
        <p15:guide id="5" pos="5002">
          <p15:clr>
            <a:srgbClr val="F26B43"/>
          </p15:clr>
        </p15:guide>
        <p15:guide id="6" pos="353">
          <p15:clr>
            <a:srgbClr val="F26B43"/>
          </p15:clr>
        </p15:guide>
        <p15:guide id="7" pos="1515">
          <p15:clr>
            <a:srgbClr val="F26B43"/>
          </p15:clr>
        </p15:guide>
        <p15:guide id="8" orient="horz" pos="3946">
          <p15:clr>
            <a:srgbClr val="F26B43"/>
          </p15:clr>
        </p15:guide>
        <p15:guide id="9" pos="2678">
          <p15:clr>
            <a:srgbClr val="F26B43"/>
          </p15:clr>
        </p15:guide>
        <p15:guide id="10" orient="horz" pos="3067">
          <p15:clr>
            <a:srgbClr val="F26B43"/>
          </p15:clr>
        </p15:guide>
        <p15:guide id="11" orient="horz" pos="346">
          <p15:clr>
            <a:srgbClr val="F26B43"/>
          </p15:clr>
        </p15:guide>
        <p15:guide id="12" orient="horz" pos="125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hyperlink" Target="https://resources.careersandenterprise.co.uk/resources/understanding-how-develop-progressive-and-responsive-careers-provision-careers-learning" TargetMode="External"/><Relationship Id="rId2" Type="http://schemas.openxmlformats.org/officeDocument/2006/relationships/hyperlink" Target="https://resources.careersandenterprise.co.uk/resources/careers-leader-roadmap" TargetMode="External"/><Relationship Id="rId1" Type="http://schemas.openxmlformats.org/officeDocument/2006/relationships/slideLayout" Target="../slideLayouts/slideLayout14.xml"/><Relationship Id="rId6" Type="http://schemas.openxmlformats.org/officeDocument/2006/relationships/hyperlink" Target="https://resources.careersandenterprise.co.uk/resources/understanding-how-effectively-evaluate-your-careers-provision" TargetMode="External"/><Relationship Id="rId5" Type="http://schemas.openxmlformats.org/officeDocument/2006/relationships/hyperlink" Target="https://resources.careersandenterprise.co.uk/understanding-how-embed-progressive-employer-encounters-and-work-experiences" TargetMode="External"/><Relationship Id="rId4" Type="http://schemas.openxmlformats.org/officeDocument/2006/relationships/hyperlink" Target="https://resources.careersandenterprise.co.uk/understanding-how-embed-progressive-encounters-further-and-higher-education"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1.xml"/><Relationship Id="rId4" Type="http://schemas.openxmlformats.org/officeDocument/2006/relationships/hyperlink" Target="https://forms.cloud.microsoft/Pages/ResponsePage.aspx?id=9rFq2WDmUE2ez1oK8hIXlwE1PMMgFclCoankRUxGlqhUMkNKVTA3WEFaNEVXM0hOMVRZSldQMTBGUS4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
        <p:cNvGrpSpPr/>
        <p:nvPr/>
      </p:nvGrpSpPr>
      <p:grpSpPr>
        <a:xfrm>
          <a:off x="0" y="0"/>
          <a:ext cx="0" cy="0"/>
          <a:chOff x="0" y="0"/>
          <a:chExt cx="0" cy="0"/>
        </a:xfrm>
      </p:grpSpPr>
      <p:grpSp>
        <p:nvGrpSpPr>
          <p:cNvPr id="2" name="Group 2"/>
          <p:cNvGrpSpPr/>
          <p:nvPr/>
        </p:nvGrpSpPr>
        <p:grpSpPr>
          <a:xfrm>
            <a:off x="1143000" y="5070719"/>
            <a:ext cx="1143000" cy="28575"/>
            <a:chOff x="0" y="0"/>
            <a:chExt cx="1524000" cy="38100"/>
          </a:xfrm>
        </p:grpSpPr>
        <p:sp>
          <p:nvSpPr>
            <p:cNvPr id="3" name="Freeform 3" descr="preencoded.png"/>
            <p:cNvSpPr/>
            <p:nvPr/>
          </p:nvSpPr>
          <p:spPr>
            <a:xfrm>
              <a:off x="0" y="0"/>
              <a:ext cx="1524000" cy="38100"/>
            </a:xfrm>
            <a:custGeom>
              <a:avLst/>
              <a:gdLst/>
              <a:ahLst/>
              <a:cxnLst/>
              <a:rect l="l" t="t" r="r" b="b"/>
              <a:pathLst>
                <a:path w="1524000" h="38100">
                  <a:moveTo>
                    <a:pt x="0" y="0"/>
                  </a:moveTo>
                  <a:lnTo>
                    <a:pt x="1524000" y="0"/>
                  </a:lnTo>
                  <a:lnTo>
                    <a:pt x="1524000" y="38100"/>
                  </a:lnTo>
                  <a:lnTo>
                    <a:pt x="0" y="38100"/>
                  </a:lnTo>
                  <a:lnTo>
                    <a:pt x="0" y="0"/>
                  </a:lnTo>
                  <a:close/>
                </a:path>
              </a:pathLst>
            </a:custGeom>
            <a:blipFill>
              <a:blip r:embed="rId3"/>
              <a:stretch>
                <a:fillRect t="-729401" b="-729401"/>
              </a:stretch>
            </a:blipFill>
          </p:spPr>
          <p:txBody>
            <a:bodyPr/>
            <a:lstStyle/>
            <a:p>
              <a:endParaRPr lang="en-GB"/>
            </a:p>
          </p:txBody>
        </p:sp>
      </p:grpSp>
      <p:grpSp>
        <p:nvGrpSpPr>
          <p:cNvPr id="4" name="Group 4"/>
          <p:cNvGrpSpPr/>
          <p:nvPr/>
        </p:nvGrpSpPr>
        <p:grpSpPr>
          <a:xfrm>
            <a:off x="10910751" y="1028700"/>
            <a:ext cx="6348549" cy="8229600"/>
            <a:chOff x="0" y="0"/>
            <a:chExt cx="8229600" cy="10668000"/>
          </a:xfrm>
        </p:grpSpPr>
        <p:sp>
          <p:nvSpPr>
            <p:cNvPr id="5" name="Freeform 5"/>
            <p:cNvSpPr/>
            <p:nvPr/>
          </p:nvSpPr>
          <p:spPr>
            <a:xfrm>
              <a:off x="0" y="0"/>
              <a:ext cx="8229600" cy="10668000"/>
            </a:xfrm>
            <a:custGeom>
              <a:avLst/>
              <a:gdLst/>
              <a:ahLst/>
              <a:cxnLst/>
              <a:rect l="l" t="t" r="r" b="b"/>
              <a:pathLst>
                <a:path w="8229600" h="10668000">
                  <a:moveTo>
                    <a:pt x="0" y="0"/>
                  </a:moveTo>
                  <a:lnTo>
                    <a:pt x="8229600" y="0"/>
                  </a:lnTo>
                  <a:lnTo>
                    <a:pt x="8229600" y="10668000"/>
                  </a:lnTo>
                  <a:lnTo>
                    <a:pt x="0" y="10668000"/>
                  </a:lnTo>
                  <a:lnTo>
                    <a:pt x="0" y="0"/>
                  </a:lnTo>
                  <a:close/>
                </a:path>
              </a:pathLst>
            </a:custGeom>
            <a:blipFill>
              <a:blip r:embed="rId4"/>
              <a:stretch>
                <a:fillRect l="-16011" r="-16011"/>
              </a:stretch>
            </a:blipFill>
          </p:spPr>
          <p:txBody>
            <a:bodyPr/>
            <a:lstStyle/>
            <a:p>
              <a:endParaRPr lang="en-GB"/>
            </a:p>
          </p:txBody>
        </p:sp>
      </p:grpSp>
      <p:sp>
        <p:nvSpPr>
          <p:cNvPr id="6" name="TextBox 6"/>
          <p:cNvSpPr txBox="1"/>
          <p:nvPr/>
        </p:nvSpPr>
        <p:spPr>
          <a:xfrm>
            <a:off x="1234440" y="3068564"/>
            <a:ext cx="7686981" cy="1885890"/>
          </a:xfrm>
          <a:prstGeom prst="rect">
            <a:avLst/>
          </a:prstGeom>
        </p:spPr>
        <p:txBody>
          <a:bodyPr lIns="0" tIns="0" rIns="0" bIns="0" rtlCol="0" anchor="t">
            <a:spAutoFit/>
          </a:bodyPr>
          <a:lstStyle/>
          <a:p>
            <a:pPr marL="0" lvl="0" indent="0" algn="ctr">
              <a:lnSpc>
                <a:spcPts val="7419"/>
              </a:lnSpc>
            </a:pPr>
            <a:r>
              <a:rPr lang="en-US" sz="6745" b="1">
                <a:solidFill>
                  <a:srgbClr val="111827"/>
                </a:solidFill>
                <a:latin typeface="Canva Sans Bold"/>
                <a:ea typeface="Canva Sans Bold"/>
                <a:cs typeface="Canva Sans Bold"/>
                <a:sym typeface="Canva Sans Bold"/>
              </a:rPr>
              <a:t>From Activities to Impact</a:t>
            </a:r>
          </a:p>
        </p:txBody>
      </p:sp>
      <p:sp>
        <p:nvSpPr>
          <p:cNvPr id="7" name="TextBox 7"/>
          <p:cNvSpPr txBox="1"/>
          <p:nvPr/>
        </p:nvSpPr>
        <p:spPr>
          <a:xfrm>
            <a:off x="1234440" y="5440289"/>
            <a:ext cx="7246620" cy="414539"/>
          </a:xfrm>
          <a:prstGeom prst="rect">
            <a:avLst/>
          </a:prstGeom>
        </p:spPr>
        <p:txBody>
          <a:bodyPr lIns="0" tIns="0" rIns="0" bIns="0" rtlCol="0" anchor="t">
            <a:spAutoFit/>
          </a:bodyPr>
          <a:lstStyle/>
          <a:p>
            <a:pPr marL="0" lvl="0" indent="0" algn="l">
              <a:lnSpc>
                <a:spcPts val="3401"/>
              </a:lnSpc>
            </a:pPr>
            <a:r>
              <a:rPr lang="en-US" sz="2429">
                <a:solidFill>
                  <a:srgbClr val="374151"/>
                </a:solidFill>
                <a:latin typeface="Canva Sans"/>
                <a:ea typeface="Canva Sans"/>
                <a:cs typeface="Canva Sans"/>
                <a:sym typeface="Canva Sans"/>
              </a:rPr>
              <a:t>Creating Progressive Careers Learning Journeys</a:t>
            </a:r>
          </a:p>
        </p:txBody>
      </p:sp>
      <p:sp>
        <p:nvSpPr>
          <p:cNvPr id="8" name="TextBox 8"/>
          <p:cNvSpPr txBox="1"/>
          <p:nvPr/>
        </p:nvSpPr>
        <p:spPr>
          <a:xfrm>
            <a:off x="1234440" y="7257488"/>
            <a:ext cx="4654532" cy="321100"/>
          </a:xfrm>
          <a:prstGeom prst="rect">
            <a:avLst/>
          </a:prstGeom>
        </p:spPr>
        <p:txBody>
          <a:bodyPr lIns="0" tIns="0" rIns="0" bIns="0" rtlCol="0" anchor="t">
            <a:spAutoFit/>
          </a:bodyPr>
          <a:lstStyle/>
          <a:p>
            <a:pPr marL="0" lvl="0" indent="0" algn="l">
              <a:lnSpc>
                <a:spcPts val="2733"/>
              </a:lnSpc>
            </a:pPr>
            <a:r>
              <a:rPr lang="en-US" sz="1822" b="1">
                <a:solidFill>
                  <a:srgbClr val="111827"/>
                </a:solidFill>
                <a:latin typeface="Canva Sans Bold"/>
                <a:ea typeface="Canva Sans Bold"/>
                <a:cs typeface="Canva Sans Bold"/>
                <a:sym typeface="Canva Sans Bold"/>
              </a:rPr>
              <a:t>South Midlands Careers Hub Conference</a:t>
            </a:r>
          </a:p>
        </p:txBody>
      </p:sp>
      <p:sp>
        <p:nvSpPr>
          <p:cNvPr id="9" name="TextBox 9"/>
          <p:cNvSpPr txBox="1"/>
          <p:nvPr/>
        </p:nvSpPr>
        <p:spPr>
          <a:xfrm>
            <a:off x="1234440" y="7767076"/>
            <a:ext cx="5695209" cy="302943"/>
          </a:xfrm>
          <a:prstGeom prst="rect">
            <a:avLst/>
          </a:prstGeom>
        </p:spPr>
        <p:txBody>
          <a:bodyPr lIns="0" tIns="0" rIns="0" bIns="0" rtlCol="0" anchor="t">
            <a:spAutoFit/>
          </a:bodyPr>
          <a:lstStyle/>
          <a:p>
            <a:pPr marL="0" lvl="0" indent="0" algn="l">
              <a:lnSpc>
                <a:spcPts val="2698"/>
              </a:lnSpc>
            </a:pPr>
            <a:r>
              <a:rPr lang="en-US" sz="1798">
                <a:solidFill>
                  <a:srgbClr val="6B7280"/>
                </a:solidFill>
                <a:latin typeface="Canva Sans"/>
                <a:ea typeface="Canva Sans"/>
                <a:cs typeface="Canva Sans"/>
                <a:sym typeface="Canva Sans"/>
              </a:rPr>
              <a:t>20 October 2026</a:t>
            </a:r>
          </a:p>
        </p:txBody>
      </p:sp>
      <p:pic>
        <p:nvPicPr>
          <p:cNvPr id="11" name="Picture 10">
            <a:extLst>
              <a:ext uri="{FF2B5EF4-FFF2-40B4-BE49-F238E27FC236}">
                <a16:creationId xmlns:a16="http://schemas.microsoft.com/office/drawing/2014/main" id="{4AB29612-9598-2034-74AE-98E40D61F1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1247" y="456088"/>
            <a:ext cx="5017929" cy="129557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DB9E31F-D192-370B-E991-9A27B900EE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59435" y="215453"/>
            <a:ext cx="5017929" cy="1295573"/>
          </a:xfrm>
          <a:prstGeom prst="rect">
            <a:avLst/>
          </a:prstGeom>
        </p:spPr>
      </p:pic>
      <p:sp>
        <p:nvSpPr>
          <p:cNvPr id="3" name="TextBox 2">
            <a:extLst>
              <a:ext uri="{FF2B5EF4-FFF2-40B4-BE49-F238E27FC236}">
                <a16:creationId xmlns:a16="http://schemas.microsoft.com/office/drawing/2014/main" id="{9575EF40-FF8D-84E3-F3E5-74D4E4D906CA}"/>
              </a:ext>
            </a:extLst>
          </p:cNvPr>
          <p:cNvSpPr txBox="1"/>
          <p:nvPr/>
        </p:nvSpPr>
        <p:spPr>
          <a:xfrm>
            <a:off x="1600200" y="1262688"/>
            <a:ext cx="4139045" cy="269304"/>
          </a:xfrm>
          <a:prstGeom prst="rect">
            <a:avLst/>
          </a:prstGeom>
        </p:spPr>
        <p:txBody>
          <a:bodyPr lIns="0" tIns="0" rIns="0" bIns="0" rtlCol="0" anchor="t">
            <a:spAutoFit/>
          </a:bodyPr>
          <a:lstStyle/>
          <a:p>
            <a:pPr marL="0" lvl="0" indent="0" algn="l">
              <a:lnSpc>
                <a:spcPts val="2100"/>
              </a:lnSpc>
            </a:pPr>
            <a:r>
              <a:rPr lang="en-US" b="1" spc="112">
                <a:solidFill>
                  <a:schemeClr val="tx1">
                    <a:lumMod val="50000"/>
                  </a:schemeClr>
                </a:solidFill>
                <a:latin typeface="+mj-lt"/>
                <a:ea typeface="Open Sans Bold"/>
                <a:cs typeface="Open Sans Bold"/>
                <a:sym typeface="Open Sans Bold"/>
              </a:rPr>
              <a:t>Initial Thoughts?</a:t>
            </a:r>
          </a:p>
        </p:txBody>
      </p:sp>
      <p:sp>
        <p:nvSpPr>
          <p:cNvPr id="5" name="TextBox 4">
            <a:extLst>
              <a:ext uri="{FF2B5EF4-FFF2-40B4-BE49-F238E27FC236}">
                <a16:creationId xmlns:a16="http://schemas.microsoft.com/office/drawing/2014/main" id="{A0CB182B-36CE-E111-CAA7-48A893A605CF}"/>
              </a:ext>
            </a:extLst>
          </p:cNvPr>
          <p:cNvSpPr txBox="1"/>
          <p:nvPr/>
        </p:nvSpPr>
        <p:spPr>
          <a:xfrm>
            <a:off x="1447800" y="1882450"/>
            <a:ext cx="9144000" cy="576633"/>
          </a:xfrm>
          <a:prstGeom prst="rect">
            <a:avLst/>
          </a:prstGeom>
          <a:noFill/>
        </p:spPr>
        <p:txBody>
          <a:bodyPr wrap="square">
            <a:spAutoFit/>
          </a:bodyPr>
          <a:lstStyle/>
          <a:p>
            <a:r>
              <a:rPr lang="en-US" sz="3147" b="1">
                <a:solidFill>
                  <a:srgbClr val="111827"/>
                </a:solidFill>
                <a:latin typeface="+mj-lt"/>
                <a:ea typeface="Inter Bold"/>
                <a:cs typeface="Inter Bold"/>
                <a:sym typeface="Inter Bold"/>
              </a:rPr>
              <a:t>Complete the sentence</a:t>
            </a:r>
            <a:endParaRPr lang="en-GB">
              <a:latin typeface="+mj-lt"/>
            </a:endParaRPr>
          </a:p>
        </p:txBody>
      </p:sp>
      <p:sp>
        <p:nvSpPr>
          <p:cNvPr id="8" name="TextBox 7">
            <a:extLst>
              <a:ext uri="{FF2B5EF4-FFF2-40B4-BE49-F238E27FC236}">
                <a16:creationId xmlns:a16="http://schemas.microsoft.com/office/drawing/2014/main" id="{B22B6E6F-DC3E-891B-A2A7-E623A01945A3}"/>
              </a:ext>
            </a:extLst>
          </p:cNvPr>
          <p:cNvSpPr txBox="1"/>
          <p:nvPr/>
        </p:nvSpPr>
        <p:spPr>
          <a:xfrm>
            <a:off x="1295400" y="4526408"/>
            <a:ext cx="15011400" cy="862287"/>
          </a:xfrm>
          <a:prstGeom prst="rect">
            <a:avLst/>
          </a:prstGeom>
          <a:noFill/>
        </p:spPr>
        <p:txBody>
          <a:bodyPr wrap="square">
            <a:spAutoFit/>
          </a:bodyPr>
          <a:lstStyle/>
          <a:p>
            <a:pPr marL="0" lvl="0" indent="0" algn="l">
              <a:lnSpc>
                <a:spcPts val="2880"/>
              </a:lnSpc>
            </a:pPr>
            <a:r>
              <a:rPr lang="en-US" sz="3600" dirty="0">
                <a:solidFill>
                  <a:schemeClr val="bg1"/>
                </a:solidFill>
                <a:ea typeface="Open Sans"/>
                <a:cs typeface="Open Sans"/>
                <a:sym typeface="Open Sans"/>
              </a:rPr>
              <a:t>“</a:t>
            </a:r>
            <a:r>
              <a:rPr lang="en-US" sz="3600" dirty="0">
                <a:solidFill>
                  <a:schemeClr val="tx1">
                    <a:lumMod val="50000"/>
                  </a:schemeClr>
                </a:solidFill>
                <a:ea typeface="Open Sans"/>
                <a:cs typeface="Open Sans"/>
                <a:sym typeface="Open Sans"/>
              </a:rPr>
              <a:t>If learners experienced our careers programme exactly as intended, they would leave our institution able to...”</a:t>
            </a:r>
          </a:p>
        </p:txBody>
      </p:sp>
    </p:spTree>
    <p:extLst>
      <p:ext uri="{BB962C8B-B14F-4D97-AF65-F5344CB8AC3E}">
        <p14:creationId xmlns:p14="http://schemas.microsoft.com/office/powerpoint/2010/main" val="3492123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04D85-9AD7-1AEE-679C-ADD9E697E94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15824E6-385C-6E24-11DE-8E626B8ED3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59435" y="215453"/>
            <a:ext cx="5017929" cy="1295573"/>
          </a:xfrm>
          <a:prstGeom prst="rect">
            <a:avLst/>
          </a:prstGeom>
        </p:spPr>
      </p:pic>
      <p:sp>
        <p:nvSpPr>
          <p:cNvPr id="2" name="TextBox 1">
            <a:extLst>
              <a:ext uri="{FF2B5EF4-FFF2-40B4-BE49-F238E27FC236}">
                <a16:creationId xmlns:a16="http://schemas.microsoft.com/office/drawing/2014/main" id="{B7E09660-EA16-C2C5-7CBE-9EA6D358605C}"/>
              </a:ext>
            </a:extLst>
          </p:cNvPr>
          <p:cNvSpPr txBox="1"/>
          <p:nvPr/>
        </p:nvSpPr>
        <p:spPr>
          <a:xfrm>
            <a:off x="1371600" y="1181100"/>
            <a:ext cx="9144000" cy="338554"/>
          </a:xfrm>
          <a:prstGeom prst="rect">
            <a:avLst/>
          </a:prstGeom>
          <a:noFill/>
        </p:spPr>
        <p:txBody>
          <a:bodyPr wrap="square">
            <a:spAutoFit/>
          </a:bodyPr>
          <a:lstStyle/>
          <a:p>
            <a:r>
              <a:rPr lang="en-US" sz="1600" b="1" spc="96">
                <a:solidFill>
                  <a:schemeClr val="tx1">
                    <a:lumMod val="50000"/>
                  </a:schemeClr>
                </a:solidFill>
                <a:latin typeface="Open Sans Bold"/>
                <a:ea typeface="Open Sans Bold"/>
                <a:cs typeface="Open Sans Bold"/>
                <a:sym typeface="Open Sans Bold"/>
              </a:rPr>
              <a:t>WHY THIS MATTERS</a:t>
            </a:r>
            <a:endParaRPr lang="en-GB" sz="1600">
              <a:solidFill>
                <a:schemeClr val="tx1">
                  <a:lumMod val="50000"/>
                </a:schemeClr>
              </a:solidFill>
            </a:endParaRPr>
          </a:p>
        </p:txBody>
      </p:sp>
      <p:sp>
        <p:nvSpPr>
          <p:cNvPr id="4" name="TextBox 3">
            <a:extLst>
              <a:ext uri="{FF2B5EF4-FFF2-40B4-BE49-F238E27FC236}">
                <a16:creationId xmlns:a16="http://schemas.microsoft.com/office/drawing/2014/main" id="{218CD1AC-0000-4CD1-E87A-DE9A4BA07FA0}"/>
              </a:ext>
            </a:extLst>
          </p:cNvPr>
          <p:cNvSpPr txBox="1"/>
          <p:nvPr/>
        </p:nvSpPr>
        <p:spPr>
          <a:xfrm>
            <a:off x="1371600" y="1596824"/>
            <a:ext cx="9144000" cy="651076"/>
          </a:xfrm>
          <a:prstGeom prst="rect">
            <a:avLst/>
          </a:prstGeom>
          <a:noFill/>
        </p:spPr>
        <p:txBody>
          <a:bodyPr wrap="square">
            <a:spAutoFit/>
          </a:bodyPr>
          <a:lstStyle/>
          <a:p>
            <a:pPr marL="0" lvl="0" indent="0" algn="l">
              <a:lnSpc>
                <a:spcPts val="4551"/>
              </a:lnSpc>
            </a:pPr>
            <a:r>
              <a:rPr lang="en-US" sz="3792" b="1">
                <a:solidFill>
                  <a:srgbClr val="111827"/>
                </a:solidFill>
                <a:latin typeface="Inter Bold"/>
                <a:ea typeface="Inter Bold"/>
                <a:cs typeface="Inter Bold"/>
                <a:sym typeface="Inter Bold"/>
              </a:rPr>
              <a:t>Beyond the Events Calendar.</a:t>
            </a:r>
          </a:p>
        </p:txBody>
      </p:sp>
      <p:sp>
        <p:nvSpPr>
          <p:cNvPr id="7" name="TextBox 6">
            <a:extLst>
              <a:ext uri="{FF2B5EF4-FFF2-40B4-BE49-F238E27FC236}">
                <a16:creationId xmlns:a16="http://schemas.microsoft.com/office/drawing/2014/main" id="{12845432-8137-C996-6447-5DDB644CA5E8}"/>
              </a:ext>
            </a:extLst>
          </p:cNvPr>
          <p:cNvSpPr txBox="1"/>
          <p:nvPr/>
        </p:nvSpPr>
        <p:spPr>
          <a:xfrm>
            <a:off x="1371600" y="2378554"/>
            <a:ext cx="9144000" cy="1696426"/>
          </a:xfrm>
          <a:prstGeom prst="rect">
            <a:avLst/>
          </a:prstGeom>
          <a:noFill/>
        </p:spPr>
        <p:txBody>
          <a:bodyPr wrap="square">
            <a:spAutoFit/>
          </a:bodyPr>
          <a:lstStyle/>
          <a:p>
            <a:pPr marL="0" lvl="0" indent="0" algn="just">
              <a:lnSpc>
                <a:spcPts val="2468"/>
              </a:lnSpc>
            </a:pPr>
            <a:r>
              <a:rPr lang="en-US" sz="2400">
                <a:solidFill>
                  <a:schemeClr val="tx1">
                    <a:lumMod val="50000"/>
                  </a:schemeClr>
                </a:solidFill>
                <a:ea typeface="Open Sans"/>
                <a:cs typeface="Open Sans"/>
                <a:sym typeface="Open Sans"/>
              </a:rPr>
              <a:t>Effective careers provision is not simply a calendar of activities. It is a progressive, purposeful learning journey - one that builds knowledge, confidence, and career-readiness over time. When provision is truly progressive, learners don't just attend events; they develop the skills and understanding to make informed decisions about their futures.</a:t>
            </a:r>
          </a:p>
        </p:txBody>
      </p:sp>
      <p:sp>
        <p:nvSpPr>
          <p:cNvPr id="9" name="TextBox 8">
            <a:extLst>
              <a:ext uri="{FF2B5EF4-FFF2-40B4-BE49-F238E27FC236}">
                <a16:creationId xmlns:a16="http://schemas.microsoft.com/office/drawing/2014/main" id="{60D2E680-C0F3-B963-351B-EE186131B76E}"/>
              </a:ext>
            </a:extLst>
          </p:cNvPr>
          <p:cNvSpPr txBox="1"/>
          <p:nvPr/>
        </p:nvSpPr>
        <p:spPr>
          <a:xfrm>
            <a:off x="1395199" y="4934748"/>
            <a:ext cx="14173200" cy="2554545"/>
          </a:xfrm>
          <a:prstGeom prst="rect">
            <a:avLst/>
          </a:prstGeom>
          <a:noFill/>
        </p:spPr>
        <p:txBody>
          <a:bodyPr wrap="square" rtlCol="0">
            <a:spAutoFit/>
          </a:bodyPr>
          <a:lstStyle/>
          <a:p>
            <a:r>
              <a:rPr lang="en-GB" sz="4000">
                <a:solidFill>
                  <a:schemeClr val="tx1">
                    <a:lumMod val="50000"/>
                  </a:schemeClr>
                </a:solidFill>
              </a:rPr>
              <a:t>The question is not: What activities are we delivering?</a:t>
            </a:r>
          </a:p>
          <a:p>
            <a:endParaRPr lang="en-GB" sz="4000">
              <a:solidFill>
                <a:schemeClr val="tx1">
                  <a:lumMod val="50000"/>
                </a:schemeClr>
              </a:solidFill>
            </a:endParaRPr>
          </a:p>
          <a:p>
            <a:r>
              <a:rPr lang="en-GB" sz="4000">
                <a:solidFill>
                  <a:schemeClr val="tx1">
                    <a:lumMod val="50000"/>
                  </a:schemeClr>
                </a:solidFill>
              </a:rPr>
              <a:t>Should be thinking: What are students learning and how does that learning progress?</a:t>
            </a:r>
          </a:p>
        </p:txBody>
      </p:sp>
    </p:spTree>
    <p:extLst>
      <p:ext uri="{BB962C8B-B14F-4D97-AF65-F5344CB8AC3E}">
        <p14:creationId xmlns:p14="http://schemas.microsoft.com/office/powerpoint/2010/main" val="4032595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
        <p:cNvGrpSpPr/>
        <p:nvPr/>
      </p:nvGrpSpPr>
      <p:grpSpPr>
        <a:xfrm>
          <a:off x="0" y="0"/>
          <a:ext cx="0" cy="0"/>
          <a:chOff x="0" y="0"/>
          <a:chExt cx="0" cy="0"/>
        </a:xfrm>
      </p:grpSpPr>
      <p:sp>
        <p:nvSpPr>
          <p:cNvPr id="2" name="TextBox 2"/>
          <p:cNvSpPr txBox="1"/>
          <p:nvPr/>
        </p:nvSpPr>
        <p:spPr>
          <a:xfrm>
            <a:off x="1237383" y="1376435"/>
            <a:ext cx="11212530" cy="238125"/>
          </a:xfrm>
          <a:prstGeom prst="rect">
            <a:avLst/>
          </a:prstGeom>
        </p:spPr>
        <p:txBody>
          <a:bodyPr lIns="0" tIns="0" rIns="0" bIns="0" rtlCol="0" anchor="t">
            <a:spAutoFit/>
          </a:bodyPr>
          <a:lstStyle/>
          <a:p>
            <a:pPr marL="0" lvl="0" indent="0" algn="l">
              <a:lnSpc>
                <a:spcPts val="1851"/>
              </a:lnSpc>
            </a:pPr>
            <a:r>
              <a:rPr lang="en-US" sz="1542" b="1">
                <a:solidFill>
                  <a:srgbClr val="111827"/>
                </a:solidFill>
                <a:latin typeface="Inter Bold"/>
                <a:ea typeface="Inter Bold"/>
                <a:cs typeface="Inter Bold"/>
                <a:sym typeface="Inter Bold"/>
              </a:rPr>
              <a:t>Programme Health Check</a:t>
            </a:r>
          </a:p>
        </p:txBody>
      </p:sp>
      <p:sp>
        <p:nvSpPr>
          <p:cNvPr id="3" name="TextBox 3"/>
          <p:cNvSpPr txBox="1"/>
          <p:nvPr/>
        </p:nvSpPr>
        <p:spPr>
          <a:xfrm>
            <a:off x="1028700" y="755296"/>
            <a:ext cx="2479116" cy="220980"/>
          </a:xfrm>
          <a:prstGeom prst="rect">
            <a:avLst/>
          </a:prstGeom>
        </p:spPr>
        <p:txBody>
          <a:bodyPr lIns="0" tIns="0" rIns="0" bIns="0" rtlCol="0" anchor="t">
            <a:spAutoFit/>
          </a:bodyPr>
          <a:lstStyle/>
          <a:p>
            <a:pPr marL="0" lvl="0" indent="0" algn="l">
              <a:lnSpc>
                <a:spcPts val="1800"/>
              </a:lnSpc>
            </a:pPr>
            <a:r>
              <a:rPr lang="en-US" sz="1200" b="1" spc="96">
                <a:solidFill>
                  <a:srgbClr val="6B7280"/>
                </a:solidFill>
                <a:latin typeface="Open Sans Bold"/>
                <a:ea typeface="Open Sans Bold"/>
                <a:cs typeface="Open Sans Bold"/>
                <a:sym typeface="Open Sans Bold"/>
              </a:rPr>
              <a:t>ACTIVITY 1</a:t>
            </a:r>
          </a:p>
        </p:txBody>
      </p:sp>
      <p:sp>
        <p:nvSpPr>
          <p:cNvPr id="5" name="TextBox 5"/>
          <p:cNvSpPr txBox="1"/>
          <p:nvPr/>
        </p:nvSpPr>
        <p:spPr>
          <a:xfrm>
            <a:off x="1237383" y="1719140"/>
            <a:ext cx="7620000" cy="233680"/>
          </a:xfrm>
          <a:prstGeom prst="rect">
            <a:avLst/>
          </a:prstGeom>
        </p:spPr>
        <p:txBody>
          <a:bodyPr lIns="0" tIns="0" rIns="0" bIns="0" rtlCol="0" anchor="t">
            <a:spAutoFit/>
          </a:bodyPr>
          <a:lstStyle/>
          <a:p>
            <a:pPr algn="l">
              <a:lnSpc>
                <a:spcPts val="1819"/>
              </a:lnSpc>
            </a:pPr>
            <a:r>
              <a:rPr lang="en-US" sz="1299">
                <a:solidFill>
                  <a:srgbClr val="374151"/>
                </a:solidFill>
                <a:latin typeface="Open Sans"/>
                <a:ea typeface="Open Sans"/>
                <a:cs typeface="Open Sans"/>
                <a:sym typeface="Open Sans"/>
              </a:rPr>
              <a:t>Rate each statement: </a:t>
            </a:r>
            <a:r>
              <a:rPr lang="en-US" sz="1299" b="1">
                <a:solidFill>
                  <a:srgbClr val="374151"/>
                </a:solidFill>
                <a:latin typeface="Open Sans Bold"/>
                <a:ea typeface="Open Sans Bold"/>
                <a:cs typeface="Open Sans Bold"/>
                <a:sym typeface="Open Sans Bold"/>
              </a:rPr>
              <a:t>R</a:t>
            </a:r>
            <a:r>
              <a:rPr lang="en-US" sz="1299">
                <a:solidFill>
                  <a:srgbClr val="374151"/>
                </a:solidFill>
                <a:latin typeface="Open Sans"/>
                <a:ea typeface="Open Sans"/>
                <a:cs typeface="Open Sans"/>
                <a:sym typeface="Open Sans"/>
              </a:rPr>
              <a:t>ed / </a:t>
            </a:r>
            <a:r>
              <a:rPr lang="en-US" sz="1299" b="1">
                <a:solidFill>
                  <a:srgbClr val="374151"/>
                </a:solidFill>
                <a:latin typeface="Open Sans Bold"/>
                <a:ea typeface="Open Sans Bold"/>
                <a:cs typeface="Open Sans Bold"/>
                <a:sym typeface="Open Sans Bold"/>
              </a:rPr>
              <a:t>A</a:t>
            </a:r>
            <a:r>
              <a:rPr lang="en-US" sz="1299">
                <a:solidFill>
                  <a:srgbClr val="374151"/>
                </a:solidFill>
                <a:latin typeface="Open Sans"/>
                <a:ea typeface="Open Sans"/>
                <a:cs typeface="Open Sans"/>
                <a:sym typeface="Open Sans"/>
              </a:rPr>
              <a:t>mber / </a:t>
            </a:r>
            <a:r>
              <a:rPr lang="en-US" sz="1299" b="1">
                <a:solidFill>
                  <a:srgbClr val="374151"/>
                </a:solidFill>
                <a:latin typeface="Open Sans Bold"/>
                <a:ea typeface="Open Sans Bold"/>
                <a:cs typeface="Open Sans Bold"/>
                <a:sym typeface="Open Sans Bold"/>
              </a:rPr>
              <a:t>G</a:t>
            </a:r>
            <a:r>
              <a:rPr lang="en-US" sz="1299">
                <a:solidFill>
                  <a:srgbClr val="374151"/>
                </a:solidFill>
                <a:latin typeface="Open Sans"/>
                <a:ea typeface="Open Sans"/>
                <a:cs typeface="Open Sans"/>
                <a:sym typeface="Open Sans"/>
              </a:rPr>
              <a:t>reen</a:t>
            </a:r>
          </a:p>
        </p:txBody>
      </p:sp>
      <p:grpSp>
        <p:nvGrpSpPr>
          <p:cNvPr id="6" name="Group 6"/>
          <p:cNvGrpSpPr/>
          <p:nvPr/>
        </p:nvGrpSpPr>
        <p:grpSpPr>
          <a:xfrm>
            <a:off x="1028700" y="2095500"/>
            <a:ext cx="16230600" cy="381000"/>
            <a:chOff x="0" y="0"/>
            <a:chExt cx="21640800" cy="508000"/>
          </a:xfrm>
        </p:grpSpPr>
        <p:sp>
          <p:nvSpPr>
            <p:cNvPr id="7" name="Freeform 7"/>
            <p:cNvSpPr/>
            <p:nvPr/>
          </p:nvSpPr>
          <p:spPr>
            <a:xfrm>
              <a:off x="0" y="0"/>
              <a:ext cx="21640800" cy="508000"/>
            </a:xfrm>
            <a:custGeom>
              <a:avLst/>
              <a:gdLst/>
              <a:ahLst/>
              <a:cxnLst/>
              <a:rect l="l" t="t" r="r" b="b"/>
              <a:pathLst>
                <a:path w="21640800" h="508000">
                  <a:moveTo>
                    <a:pt x="0" y="0"/>
                  </a:moveTo>
                  <a:lnTo>
                    <a:pt x="21640800" y="0"/>
                  </a:lnTo>
                  <a:lnTo>
                    <a:pt x="21640800" y="508000"/>
                  </a:lnTo>
                  <a:lnTo>
                    <a:pt x="0" y="508000"/>
                  </a:lnTo>
                  <a:close/>
                </a:path>
              </a:pathLst>
            </a:custGeom>
            <a:solidFill>
              <a:srgbClr val="00797B"/>
            </a:solidFill>
          </p:spPr>
          <p:txBody>
            <a:bodyPr/>
            <a:lstStyle/>
            <a:p>
              <a:endParaRPr lang="en-GB"/>
            </a:p>
          </p:txBody>
        </p:sp>
        <p:sp>
          <p:nvSpPr>
            <p:cNvPr id="8" name="TextBox 8"/>
            <p:cNvSpPr txBox="1"/>
            <p:nvPr/>
          </p:nvSpPr>
          <p:spPr>
            <a:xfrm>
              <a:off x="0" y="-38100"/>
              <a:ext cx="21640800" cy="546100"/>
            </a:xfrm>
            <a:prstGeom prst="rect">
              <a:avLst/>
            </a:prstGeom>
          </p:spPr>
          <p:txBody>
            <a:bodyPr lIns="50800" tIns="50800" rIns="50800" bIns="50800" rtlCol="0" anchor="ctr"/>
            <a:lstStyle/>
            <a:p>
              <a:pPr algn="l">
                <a:lnSpc>
                  <a:spcPts val="1679"/>
                </a:lnSpc>
              </a:pPr>
              <a:endParaRPr/>
            </a:p>
          </p:txBody>
        </p:sp>
      </p:grpSp>
      <p:sp>
        <p:nvSpPr>
          <p:cNvPr id="9" name="TextBox 9"/>
          <p:cNvSpPr txBox="1"/>
          <p:nvPr/>
        </p:nvSpPr>
        <p:spPr>
          <a:xfrm>
            <a:off x="14401800" y="2038350"/>
            <a:ext cx="952500" cy="431399"/>
          </a:xfrm>
          <a:prstGeom prst="rect">
            <a:avLst/>
          </a:prstGeom>
        </p:spPr>
        <p:txBody>
          <a:bodyPr lIns="0" tIns="0" rIns="0" bIns="0" rtlCol="0" anchor="t">
            <a:spAutoFit/>
          </a:bodyPr>
          <a:lstStyle/>
          <a:p>
            <a:pPr algn="ctr">
              <a:lnSpc>
                <a:spcPts val="3522"/>
              </a:lnSpc>
            </a:pPr>
            <a:r>
              <a:rPr lang="en-US" sz="2515" b="1">
                <a:solidFill>
                  <a:srgbClr val="FFFFFF"/>
                </a:solidFill>
                <a:latin typeface="Open Sans Bold"/>
                <a:ea typeface="Open Sans Bold"/>
                <a:cs typeface="Open Sans Bold"/>
                <a:sym typeface="Open Sans Bold"/>
              </a:rPr>
              <a:t>R</a:t>
            </a:r>
          </a:p>
        </p:txBody>
      </p:sp>
      <p:sp>
        <p:nvSpPr>
          <p:cNvPr id="10" name="TextBox 10"/>
          <p:cNvSpPr txBox="1"/>
          <p:nvPr/>
        </p:nvSpPr>
        <p:spPr>
          <a:xfrm>
            <a:off x="15354300" y="2038350"/>
            <a:ext cx="952500" cy="431399"/>
          </a:xfrm>
          <a:prstGeom prst="rect">
            <a:avLst/>
          </a:prstGeom>
        </p:spPr>
        <p:txBody>
          <a:bodyPr lIns="0" tIns="0" rIns="0" bIns="0" rtlCol="0" anchor="t">
            <a:spAutoFit/>
          </a:bodyPr>
          <a:lstStyle/>
          <a:p>
            <a:pPr algn="ctr">
              <a:lnSpc>
                <a:spcPts val="3522"/>
              </a:lnSpc>
            </a:pPr>
            <a:r>
              <a:rPr lang="en-US" sz="2515" b="1">
                <a:solidFill>
                  <a:srgbClr val="FFFFFF"/>
                </a:solidFill>
                <a:latin typeface="Open Sans Bold"/>
                <a:ea typeface="Open Sans Bold"/>
                <a:cs typeface="Open Sans Bold"/>
                <a:sym typeface="Open Sans Bold"/>
              </a:rPr>
              <a:t>A</a:t>
            </a:r>
          </a:p>
        </p:txBody>
      </p:sp>
      <p:sp>
        <p:nvSpPr>
          <p:cNvPr id="11" name="TextBox 11"/>
          <p:cNvSpPr txBox="1"/>
          <p:nvPr/>
        </p:nvSpPr>
        <p:spPr>
          <a:xfrm>
            <a:off x="16306800" y="2038350"/>
            <a:ext cx="952500" cy="431399"/>
          </a:xfrm>
          <a:prstGeom prst="rect">
            <a:avLst/>
          </a:prstGeom>
        </p:spPr>
        <p:txBody>
          <a:bodyPr lIns="0" tIns="0" rIns="0" bIns="0" rtlCol="0" anchor="t">
            <a:spAutoFit/>
          </a:bodyPr>
          <a:lstStyle/>
          <a:p>
            <a:pPr algn="ctr">
              <a:lnSpc>
                <a:spcPts val="3522"/>
              </a:lnSpc>
            </a:pPr>
            <a:r>
              <a:rPr lang="en-US" sz="2515" b="1">
                <a:solidFill>
                  <a:srgbClr val="FFFFFF"/>
                </a:solidFill>
                <a:latin typeface="Open Sans Bold"/>
                <a:ea typeface="Open Sans Bold"/>
                <a:cs typeface="Open Sans Bold"/>
                <a:sym typeface="Open Sans Bold"/>
              </a:rPr>
              <a:t>G</a:t>
            </a:r>
          </a:p>
        </p:txBody>
      </p:sp>
      <p:sp>
        <p:nvSpPr>
          <p:cNvPr id="12" name="TextBox 12"/>
          <p:cNvSpPr txBox="1"/>
          <p:nvPr/>
        </p:nvSpPr>
        <p:spPr>
          <a:xfrm>
            <a:off x="1143000" y="2038350"/>
            <a:ext cx="3810000" cy="431399"/>
          </a:xfrm>
          <a:prstGeom prst="rect">
            <a:avLst/>
          </a:prstGeom>
        </p:spPr>
        <p:txBody>
          <a:bodyPr lIns="0" tIns="0" rIns="0" bIns="0" rtlCol="0" anchor="t">
            <a:spAutoFit/>
          </a:bodyPr>
          <a:lstStyle/>
          <a:p>
            <a:pPr algn="l">
              <a:lnSpc>
                <a:spcPts val="3522"/>
              </a:lnSpc>
            </a:pPr>
            <a:r>
              <a:rPr lang="en-US" sz="2515" b="1">
                <a:solidFill>
                  <a:srgbClr val="FFFFFF"/>
                </a:solidFill>
                <a:latin typeface="Open Sans Bold"/>
                <a:ea typeface="Open Sans Bold"/>
                <a:cs typeface="Open Sans Bold"/>
                <a:sym typeface="Open Sans Bold"/>
              </a:rPr>
              <a:t>Statement</a:t>
            </a:r>
          </a:p>
        </p:txBody>
      </p:sp>
      <p:grpSp>
        <p:nvGrpSpPr>
          <p:cNvPr id="13" name="Group 13"/>
          <p:cNvGrpSpPr/>
          <p:nvPr/>
        </p:nvGrpSpPr>
        <p:grpSpPr>
          <a:xfrm>
            <a:off x="1028700" y="2476500"/>
            <a:ext cx="16230600" cy="647700"/>
            <a:chOff x="0" y="0"/>
            <a:chExt cx="21640800" cy="863600"/>
          </a:xfrm>
        </p:grpSpPr>
        <p:sp>
          <p:nvSpPr>
            <p:cNvPr id="14" name="Freeform 14"/>
            <p:cNvSpPr/>
            <p:nvPr/>
          </p:nvSpPr>
          <p:spPr>
            <a:xfrm>
              <a:off x="0" y="0"/>
              <a:ext cx="21640800" cy="863600"/>
            </a:xfrm>
            <a:custGeom>
              <a:avLst/>
              <a:gdLst/>
              <a:ahLst/>
              <a:cxnLst/>
              <a:rect l="l" t="t" r="r" b="b"/>
              <a:pathLst>
                <a:path w="21640800" h="863600">
                  <a:moveTo>
                    <a:pt x="0" y="0"/>
                  </a:moveTo>
                  <a:lnTo>
                    <a:pt x="21640800" y="0"/>
                  </a:lnTo>
                  <a:lnTo>
                    <a:pt x="21640800" y="863600"/>
                  </a:lnTo>
                  <a:lnTo>
                    <a:pt x="0" y="863600"/>
                  </a:lnTo>
                  <a:close/>
                </a:path>
              </a:pathLst>
            </a:custGeom>
            <a:solidFill>
              <a:srgbClr val="FFFFFF"/>
            </a:solidFill>
            <a:ln w="9525" cap="sq">
              <a:solidFill>
                <a:srgbClr val="D1D5DB"/>
              </a:solidFill>
              <a:prstDash val="solid"/>
              <a:miter/>
            </a:ln>
          </p:spPr>
          <p:txBody>
            <a:bodyPr/>
            <a:lstStyle/>
            <a:p>
              <a:endParaRPr lang="en-GB"/>
            </a:p>
          </p:txBody>
        </p:sp>
        <p:sp>
          <p:nvSpPr>
            <p:cNvPr id="15" name="TextBox 15"/>
            <p:cNvSpPr txBox="1"/>
            <p:nvPr/>
          </p:nvSpPr>
          <p:spPr>
            <a:xfrm>
              <a:off x="0" y="-38100"/>
              <a:ext cx="21640800" cy="901700"/>
            </a:xfrm>
            <a:prstGeom prst="rect">
              <a:avLst/>
            </a:prstGeom>
          </p:spPr>
          <p:txBody>
            <a:bodyPr lIns="50800" tIns="50800" rIns="50800" bIns="50800" rtlCol="0" anchor="ctr"/>
            <a:lstStyle/>
            <a:p>
              <a:pPr algn="l">
                <a:lnSpc>
                  <a:spcPts val="1679"/>
                </a:lnSpc>
              </a:pPr>
              <a:endParaRPr/>
            </a:p>
          </p:txBody>
        </p:sp>
      </p:grpSp>
      <p:sp>
        <p:nvSpPr>
          <p:cNvPr id="16" name="TextBox 16"/>
          <p:cNvSpPr txBox="1"/>
          <p:nvPr/>
        </p:nvSpPr>
        <p:spPr>
          <a:xfrm>
            <a:off x="1143000" y="2400300"/>
            <a:ext cx="13144500" cy="719869"/>
          </a:xfrm>
          <a:prstGeom prst="rect">
            <a:avLst/>
          </a:prstGeom>
        </p:spPr>
        <p:txBody>
          <a:bodyPr lIns="0" tIns="0" rIns="0" bIns="0" rtlCol="0" anchor="t">
            <a:spAutoFit/>
          </a:bodyPr>
          <a:lstStyle/>
          <a:p>
            <a:pPr algn="l">
              <a:lnSpc>
                <a:spcPts val="5997"/>
              </a:lnSpc>
            </a:pPr>
            <a:r>
              <a:rPr lang="en-US" sz="4283">
                <a:solidFill>
                  <a:srgbClr val="374151"/>
                </a:solidFill>
                <a:latin typeface="Open Sans"/>
                <a:ea typeface="Open Sans"/>
                <a:cs typeface="Open Sans"/>
                <a:sym typeface="Open Sans"/>
              </a:rPr>
              <a:t>We have clear learning outcomes for each key stage</a:t>
            </a:r>
          </a:p>
        </p:txBody>
      </p:sp>
      <p:grpSp>
        <p:nvGrpSpPr>
          <p:cNvPr id="17" name="Group 17"/>
          <p:cNvGrpSpPr/>
          <p:nvPr/>
        </p:nvGrpSpPr>
        <p:grpSpPr>
          <a:xfrm>
            <a:off x="14773275" y="2695575"/>
            <a:ext cx="209550" cy="209550"/>
            <a:chOff x="0" y="0"/>
            <a:chExt cx="279400" cy="279400"/>
          </a:xfrm>
        </p:grpSpPr>
        <p:sp>
          <p:nvSpPr>
            <p:cNvPr id="18" name="Freeform 18"/>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19" name="TextBox 19"/>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20" name="Group 20"/>
          <p:cNvGrpSpPr/>
          <p:nvPr/>
        </p:nvGrpSpPr>
        <p:grpSpPr>
          <a:xfrm>
            <a:off x="15725775" y="2695575"/>
            <a:ext cx="209550" cy="209550"/>
            <a:chOff x="0" y="0"/>
            <a:chExt cx="279400" cy="279400"/>
          </a:xfrm>
        </p:grpSpPr>
        <p:sp>
          <p:nvSpPr>
            <p:cNvPr id="21" name="Freeform 21"/>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22" name="TextBox 22"/>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23" name="Group 23"/>
          <p:cNvGrpSpPr/>
          <p:nvPr/>
        </p:nvGrpSpPr>
        <p:grpSpPr>
          <a:xfrm>
            <a:off x="16678275" y="2695575"/>
            <a:ext cx="209550" cy="209550"/>
            <a:chOff x="0" y="0"/>
            <a:chExt cx="279400" cy="279400"/>
          </a:xfrm>
        </p:grpSpPr>
        <p:sp>
          <p:nvSpPr>
            <p:cNvPr id="24" name="Freeform 24"/>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25" name="TextBox 25"/>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26" name="Group 26"/>
          <p:cNvGrpSpPr/>
          <p:nvPr/>
        </p:nvGrpSpPr>
        <p:grpSpPr>
          <a:xfrm>
            <a:off x="1028700" y="3124200"/>
            <a:ext cx="16230600" cy="647700"/>
            <a:chOff x="0" y="0"/>
            <a:chExt cx="21640800" cy="863600"/>
          </a:xfrm>
        </p:grpSpPr>
        <p:sp>
          <p:nvSpPr>
            <p:cNvPr id="27" name="Freeform 27"/>
            <p:cNvSpPr/>
            <p:nvPr/>
          </p:nvSpPr>
          <p:spPr>
            <a:xfrm>
              <a:off x="0" y="0"/>
              <a:ext cx="21640800" cy="863600"/>
            </a:xfrm>
            <a:custGeom>
              <a:avLst/>
              <a:gdLst/>
              <a:ahLst/>
              <a:cxnLst/>
              <a:rect l="l" t="t" r="r" b="b"/>
              <a:pathLst>
                <a:path w="21640800" h="863600">
                  <a:moveTo>
                    <a:pt x="0" y="0"/>
                  </a:moveTo>
                  <a:lnTo>
                    <a:pt x="21640800" y="0"/>
                  </a:lnTo>
                  <a:lnTo>
                    <a:pt x="21640800" y="863600"/>
                  </a:lnTo>
                  <a:lnTo>
                    <a:pt x="0" y="863600"/>
                  </a:lnTo>
                  <a:close/>
                </a:path>
              </a:pathLst>
            </a:custGeom>
            <a:solidFill>
              <a:srgbClr val="F3F4F6"/>
            </a:solidFill>
            <a:ln w="9525" cap="sq">
              <a:solidFill>
                <a:srgbClr val="D1D5DB"/>
              </a:solidFill>
              <a:prstDash val="solid"/>
              <a:miter/>
            </a:ln>
          </p:spPr>
          <p:txBody>
            <a:bodyPr/>
            <a:lstStyle/>
            <a:p>
              <a:endParaRPr lang="en-GB"/>
            </a:p>
          </p:txBody>
        </p:sp>
        <p:sp>
          <p:nvSpPr>
            <p:cNvPr id="28" name="TextBox 28"/>
            <p:cNvSpPr txBox="1"/>
            <p:nvPr/>
          </p:nvSpPr>
          <p:spPr>
            <a:xfrm>
              <a:off x="0" y="-38100"/>
              <a:ext cx="21640800" cy="901700"/>
            </a:xfrm>
            <a:prstGeom prst="rect">
              <a:avLst/>
            </a:prstGeom>
          </p:spPr>
          <p:txBody>
            <a:bodyPr lIns="50800" tIns="50800" rIns="50800" bIns="50800" rtlCol="0" anchor="ctr"/>
            <a:lstStyle/>
            <a:p>
              <a:pPr algn="l">
                <a:lnSpc>
                  <a:spcPts val="1679"/>
                </a:lnSpc>
              </a:pPr>
              <a:endParaRPr/>
            </a:p>
          </p:txBody>
        </p:sp>
      </p:grpSp>
      <p:sp>
        <p:nvSpPr>
          <p:cNvPr id="29" name="TextBox 29"/>
          <p:cNvSpPr txBox="1"/>
          <p:nvPr/>
        </p:nvSpPr>
        <p:spPr>
          <a:xfrm>
            <a:off x="1143000" y="3048000"/>
            <a:ext cx="13144500" cy="719869"/>
          </a:xfrm>
          <a:prstGeom prst="rect">
            <a:avLst/>
          </a:prstGeom>
        </p:spPr>
        <p:txBody>
          <a:bodyPr lIns="0" tIns="0" rIns="0" bIns="0" rtlCol="0" anchor="t">
            <a:spAutoFit/>
          </a:bodyPr>
          <a:lstStyle/>
          <a:p>
            <a:pPr algn="l">
              <a:lnSpc>
                <a:spcPts val="5997"/>
              </a:lnSpc>
            </a:pPr>
            <a:r>
              <a:rPr lang="en-US" sz="4283">
                <a:solidFill>
                  <a:srgbClr val="374151"/>
                </a:solidFill>
                <a:latin typeface="Open Sans"/>
                <a:ea typeface="Open Sans"/>
                <a:cs typeface="Open Sans"/>
                <a:sym typeface="Open Sans"/>
              </a:rPr>
              <a:t>Activities build on previous learning</a:t>
            </a:r>
          </a:p>
        </p:txBody>
      </p:sp>
      <p:grpSp>
        <p:nvGrpSpPr>
          <p:cNvPr id="30" name="Group 30"/>
          <p:cNvGrpSpPr/>
          <p:nvPr/>
        </p:nvGrpSpPr>
        <p:grpSpPr>
          <a:xfrm>
            <a:off x="14773275" y="3343275"/>
            <a:ext cx="209550" cy="209550"/>
            <a:chOff x="0" y="0"/>
            <a:chExt cx="279400" cy="279400"/>
          </a:xfrm>
        </p:grpSpPr>
        <p:sp>
          <p:nvSpPr>
            <p:cNvPr id="31" name="Freeform 31"/>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32" name="TextBox 32"/>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33" name="Group 33"/>
          <p:cNvGrpSpPr/>
          <p:nvPr/>
        </p:nvGrpSpPr>
        <p:grpSpPr>
          <a:xfrm>
            <a:off x="15725775" y="3343275"/>
            <a:ext cx="209550" cy="209550"/>
            <a:chOff x="0" y="0"/>
            <a:chExt cx="279400" cy="279400"/>
          </a:xfrm>
        </p:grpSpPr>
        <p:sp>
          <p:nvSpPr>
            <p:cNvPr id="34" name="Freeform 34"/>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35" name="TextBox 35"/>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36" name="Group 36"/>
          <p:cNvGrpSpPr/>
          <p:nvPr/>
        </p:nvGrpSpPr>
        <p:grpSpPr>
          <a:xfrm>
            <a:off x="16678275" y="3343275"/>
            <a:ext cx="209550" cy="209550"/>
            <a:chOff x="0" y="0"/>
            <a:chExt cx="279400" cy="279400"/>
          </a:xfrm>
        </p:grpSpPr>
        <p:sp>
          <p:nvSpPr>
            <p:cNvPr id="37" name="Freeform 37"/>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38" name="TextBox 38"/>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39" name="Group 39"/>
          <p:cNvGrpSpPr/>
          <p:nvPr/>
        </p:nvGrpSpPr>
        <p:grpSpPr>
          <a:xfrm>
            <a:off x="1028700" y="3771900"/>
            <a:ext cx="16230600" cy="647700"/>
            <a:chOff x="0" y="0"/>
            <a:chExt cx="21640800" cy="863600"/>
          </a:xfrm>
        </p:grpSpPr>
        <p:sp>
          <p:nvSpPr>
            <p:cNvPr id="40" name="Freeform 40"/>
            <p:cNvSpPr/>
            <p:nvPr/>
          </p:nvSpPr>
          <p:spPr>
            <a:xfrm>
              <a:off x="0" y="0"/>
              <a:ext cx="21640800" cy="863600"/>
            </a:xfrm>
            <a:custGeom>
              <a:avLst/>
              <a:gdLst/>
              <a:ahLst/>
              <a:cxnLst/>
              <a:rect l="l" t="t" r="r" b="b"/>
              <a:pathLst>
                <a:path w="21640800" h="863600">
                  <a:moveTo>
                    <a:pt x="0" y="0"/>
                  </a:moveTo>
                  <a:lnTo>
                    <a:pt x="21640800" y="0"/>
                  </a:lnTo>
                  <a:lnTo>
                    <a:pt x="21640800" y="863600"/>
                  </a:lnTo>
                  <a:lnTo>
                    <a:pt x="0" y="863600"/>
                  </a:lnTo>
                  <a:close/>
                </a:path>
              </a:pathLst>
            </a:custGeom>
            <a:solidFill>
              <a:srgbClr val="FFFFFF"/>
            </a:solidFill>
            <a:ln w="9525" cap="sq">
              <a:solidFill>
                <a:srgbClr val="D1D5DB"/>
              </a:solidFill>
              <a:prstDash val="solid"/>
              <a:miter/>
            </a:ln>
          </p:spPr>
          <p:txBody>
            <a:bodyPr/>
            <a:lstStyle/>
            <a:p>
              <a:endParaRPr lang="en-GB"/>
            </a:p>
          </p:txBody>
        </p:sp>
        <p:sp>
          <p:nvSpPr>
            <p:cNvPr id="41" name="TextBox 41"/>
            <p:cNvSpPr txBox="1"/>
            <p:nvPr/>
          </p:nvSpPr>
          <p:spPr>
            <a:xfrm>
              <a:off x="0" y="-38100"/>
              <a:ext cx="21640800" cy="901700"/>
            </a:xfrm>
            <a:prstGeom prst="rect">
              <a:avLst/>
            </a:prstGeom>
          </p:spPr>
          <p:txBody>
            <a:bodyPr lIns="50800" tIns="50800" rIns="50800" bIns="50800" rtlCol="0" anchor="ctr"/>
            <a:lstStyle/>
            <a:p>
              <a:pPr algn="l">
                <a:lnSpc>
                  <a:spcPts val="1679"/>
                </a:lnSpc>
              </a:pPr>
              <a:endParaRPr/>
            </a:p>
          </p:txBody>
        </p:sp>
      </p:grpSp>
      <p:sp>
        <p:nvSpPr>
          <p:cNvPr id="42" name="TextBox 42"/>
          <p:cNvSpPr txBox="1"/>
          <p:nvPr/>
        </p:nvSpPr>
        <p:spPr>
          <a:xfrm>
            <a:off x="1143000" y="3695700"/>
            <a:ext cx="13144500" cy="719869"/>
          </a:xfrm>
          <a:prstGeom prst="rect">
            <a:avLst/>
          </a:prstGeom>
        </p:spPr>
        <p:txBody>
          <a:bodyPr lIns="0" tIns="0" rIns="0" bIns="0" rtlCol="0" anchor="t">
            <a:spAutoFit/>
          </a:bodyPr>
          <a:lstStyle/>
          <a:p>
            <a:pPr algn="l">
              <a:lnSpc>
                <a:spcPts val="5997"/>
              </a:lnSpc>
            </a:pPr>
            <a:r>
              <a:rPr lang="en-US" sz="4283">
                <a:solidFill>
                  <a:srgbClr val="374151"/>
                </a:solidFill>
                <a:latin typeface="Open Sans"/>
                <a:ea typeface="Open Sans"/>
                <a:cs typeface="Open Sans"/>
                <a:sym typeface="Open Sans"/>
              </a:rPr>
              <a:t>Careers in the curriculum is mapped</a:t>
            </a:r>
          </a:p>
        </p:txBody>
      </p:sp>
      <p:grpSp>
        <p:nvGrpSpPr>
          <p:cNvPr id="43" name="Group 43"/>
          <p:cNvGrpSpPr/>
          <p:nvPr/>
        </p:nvGrpSpPr>
        <p:grpSpPr>
          <a:xfrm>
            <a:off x="14773275" y="3990975"/>
            <a:ext cx="209550" cy="209550"/>
            <a:chOff x="0" y="0"/>
            <a:chExt cx="279400" cy="279400"/>
          </a:xfrm>
        </p:grpSpPr>
        <p:sp>
          <p:nvSpPr>
            <p:cNvPr id="44" name="Freeform 44"/>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45" name="TextBox 45"/>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46" name="Group 46"/>
          <p:cNvGrpSpPr/>
          <p:nvPr/>
        </p:nvGrpSpPr>
        <p:grpSpPr>
          <a:xfrm>
            <a:off x="15725775" y="3990975"/>
            <a:ext cx="209550" cy="209550"/>
            <a:chOff x="0" y="0"/>
            <a:chExt cx="279400" cy="279400"/>
          </a:xfrm>
        </p:grpSpPr>
        <p:sp>
          <p:nvSpPr>
            <p:cNvPr id="47" name="Freeform 47"/>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48" name="TextBox 48"/>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49" name="Group 49"/>
          <p:cNvGrpSpPr/>
          <p:nvPr/>
        </p:nvGrpSpPr>
        <p:grpSpPr>
          <a:xfrm>
            <a:off x="16678275" y="3990975"/>
            <a:ext cx="209550" cy="209550"/>
            <a:chOff x="0" y="0"/>
            <a:chExt cx="279400" cy="279400"/>
          </a:xfrm>
        </p:grpSpPr>
        <p:sp>
          <p:nvSpPr>
            <p:cNvPr id="50" name="Freeform 50"/>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51" name="TextBox 51"/>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52" name="Group 52"/>
          <p:cNvGrpSpPr/>
          <p:nvPr/>
        </p:nvGrpSpPr>
        <p:grpSpPr>
          <a:xfrm>
            <a:off x="1028700" y="4419600"/>
            <a:ext cx="16230600" cy="647700"/>
            <a:chOff x="0" y="0"/>
            <a:chExt cx="21640800" cy="863600"/>
          </a:xfrm>
        </p:grpSpPr>
        <p:sp>
          <p:nvSpPr>
            <p:cNvPr id="53" name="Freeform 53"/>
            <p:cNvSpPr/>
            <p:nvPr/>
          </p:nvSpPr>
          <p:spPr>
            <a:xfrm>
              <a:off x="0" y="0"/>
              <a:ext cx="21640800" cy="863600"/>
            </a:xfrm>
            <a:custGeom>
              <a:avLst/>
              <a:gdLst/>
              <a:ahLst/>
              <a:cxnLst/>
              <a:rect l="l" t="t" r="r" b="b"/>
              <a:pathLst>
                <a:path w="21640800" h="863600">
                  <a:moveTo>
                    <a:pt x="0" y="0"/>
                  </a:moveTo>
                  <a:lnTo>
                    <a:pt x="21640800" y="0"/>
                  </a:lnTo>
                  <a:lnTo>
                    <a:pt x="21640800" y="863600"/>
                  </a:lnTo>
                  <a:lnTo>
                    <a:pt x="0" y="863600"/>
                  </a:lnTo>
                  <a:close/>
                </a:path>
              </a:pathLst>
            </a:custGeom>
            <a:solidFill>
              <a:srgbClr val="F3F4F6"/>
            </a:solidFill>
            <a:ln w="9525" cap="sq">
              <a:solidFill>
                <a:srgbClr val="D1D5DB"/>
              </a:solidFill>
              <a:prstDash val="solid"/>
              <a:miter/>
            </a:ln>
          </p:spPr>
          <p:txBody>
            <a:bodyPr/>
            <a:lstStyle/>
            <a:p>
              <a:endParaRPr lang="en-GB"/>
            </a:p>
          </p:txBody>
        </p:sp>
        <p:sp>
          <p:nvSpPr>
            <p:cNvPr id="54" name="TextBox 54"/>
            <p:cNvSpPr txBox="1"/>
            <p:nvPr/>
          </p:nvSpPr>
          <p:spPr>
            <a:xfrm>
              <a:off x="0" y="-38100"/>
              <a:ext cx="21640800" cy="901700"/>
            </a:xfrm>
            <a:prstGeom prst="rect">
              <a:avLst/>
            </a:prstGeom>
          </p:spPr>
          <p:txBody>
            <a:bodyPr lIns="50800" tIns="50800" rIns="50800" bIns="50800" rtlCol="0" anchor="ctr"/>
            <a:lstStyle/>
            <a:p>
              <a:pPr algn="l">
                <a:lnSpc>
                  <a:spcPts val="1679"/>
                </a:lnSpc>
              </a:pPr>
              <a:endParaRPr/>
            </a:p>
          </p:txBody>
        </p:sp>
      </p:grpSp>
      <p:sp>
        <p:nvSpPr>
          <p:cNvPr id="55" name="TextBox 55"/>
          <p:cNvSpPr txBox="1"/>
          <p:nvPr/>
        </p:nvSpPr>
        <p:spPr>
          <a:xfrm>
            <a:off x="1143000" y="4371975"/>
            <a:ext cx="13144500" cy="663240"/>
          </a:xfrm>
          <a:prstGeom prst="rect">
            <a:avLst/>
          </a:prstGeom>
        </p:spPr>
        <p:txBody>
          <a:bodyPr lIns="0" tIns="0" rIns="0" bIns="0" rtlCol="0" anchor="t">
            <a:spAutoFit/>
          </a:bodyPr>
          <a:lstStyle/>
          <a:p>
            <a:pPr algn="l">
              <a:lnSpc>
                <a:spcPts val="5443"/>
              </a:lnSpc>
            </a:pPr>
            <a:r>
              <a:rPr lang="en-US" sz="3888">
                <a:solidFill>
                  <a:srgbClr val="374151"/>
                </a:solidFill>
                <a:latin typeface="Open Sans"/>
                <a:ea typeface="Open Sans"/>
                <a:cs typeface="Open Sans"/>
                <a:sym typeface="Open Sans"/>
              </a:rPr>
              <a:t>Employer encounters are progressive rather than one-off</a:t>
            </a:r>
          </a:p>
        </p:txBody>
      </p:sp>
      <p:grpSp>
        <p:nvGrpSpPr>
          <p:cNvPr id="56" name="Group 56"/>
          <p:cNvGrpSpPr/>
          <p:nvPr/>
        </p:nvGrpSpPr>
        <p:grpSpPr>
          <a:xfrm>
            <a:off x="14773275" y="4638675"/>
            <a:ext cx="209550" cy="209550"/>
            <a:chOff x="0" y="0"/>
            <a:chExt cx="279400" cy="279400"/>
          </a:xfrm>
        </p:grpSpPr>
        <p:sp>
          <p:nvSpPr>
            <p:cNvPr id="57" name="Freeform 57"/>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58" name="TextBox 58"/>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59" name="Group 59"/>
          <p:cNvGrpSpPr/>
          <p:nvPr/>
        </p:nvGrpSpPr>
        <p:grpSpPr>
          <a:xfrm>
            <a:off x="15725775" y="4638675"/>
            <a:ext cx="209550" cy="209550"/>
            <a:chOff x="0" y="0"/>
            <a:chExt cx="279400" cy="279400"/>
          </a:xfrm>
        </p:grpSpPr>
        <p:sp>
          <p:nvSpPr>
            <p:cNvPr id="60" name="Freeform 60"/>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61" name="TextBox 61"/>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62" name="Group 62"/>
          <p:cNvGrpSpPr/>
          <p:nvPr/>
        </p:nvGrpSpPr>
        <p:grpSpPr>
          <a:xfrm>
            <a:off x="16678275" y="4638675"/>
            <a:ext cx="209550" cy="209550"/>
            <a:chOff x="0" y="0"/>
            <a:chExt cx="279400" cy="279400"/>
          </a:xfrm>
        </p:grpSpPr>
        <p:sp>
          <p:nvSpPr>
            <p:cNvPr id="63" name="Freeform 63"/>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64" name="TextBox 64"/>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65" name="Group 65"/>
          <p:cNvGrpSpPr/>
          <p:nvPr/>
        </p:nvGrpSpPr>
        <p:grpSpPr>
          <a:xfrm>
            <a:off x="1028700" y="5067300"/>
            <a:ext cx="16230600" cy="647700"/>
            <a:chOff x="0" y="0"/>
            <a:chExt cx="21640800" cy="863600"/>
          </a:xfrm>
        </p:grpSpPr>
        <p:sp>
          <p:nvSpPr>
            <p:cNvPr id="66" name="Freeform 66"/>
            <p:cNvSpPr/>
            <p:nvPr/>
          </p:nvSpPr>
          <p:spPr>
            <a:xfrm>
              <a:off x="0" y="0"/>
              <a:ext cx="21640800" cy="863600"/>
            </a:xfrm>
            <a:custGeom>
              <a:avLst/>
              <a:gdLst/>
              <a:ahLst/>
              <a:cxnLst/>
              <a:rect l="l" t="t" r="r" b="b"/>
              <a:pathLst>
                <a:path w="21640800" h="863600">
                  <a:moveTo>
                    <a:pt x="0" y="0"/>
                  </a:moveTo>
                  <a:lnTo>
                    <a:pt x="21640800" y="0"/>
                  </a:lnTo>
                  <a:lnTo>
                    <a:pt x="21640800" y="863600"/>
                  </a:lnTo>
                  <a:lnTo>
                    <a:pt x="0" y="863600"/>
                  </a:lnTo>
                  <a:close/>
                </a:path>
              </a:pathLst>
            </a:custGeom>
            <a:solidFill>
              <a:srgbClr val="FFFFFF"/>
            </a:solidFill>
            <a:ln w="9525" cap="sq">
              <a:solidFill>
                <a:srgbClr val="D1D5DB"/>
              </a:solidFill>
              <a:prstDash val="solid"/>
              <a:miter/>
            </a:ln>
          </p:spPr>
          <p:txBody>
            <a:bodyPr/>
            <a:lstStyle/>
            <a:p>
              <a:endParaRPr lang="en-GB"/>
            </a:p>
          </p:txBody>
        </p:sp>
        <p:sp>
          <p:nvSpPr>
            <p:cNvPr id="67" name="TextBox 67"/>
            <p:cNvSpPr txBox="1"/>
            <p:nvPr/>
          </p:nvSpPr>
          <p:spPr>
            <a:xfrm>
              <a:off x="0" y="-38100"/>
              <a:ext cx="21640800" cy="901700"/>
            </a:xfrm>
            <a:prstGeom prst="rect">
              <a:avLst/>
            </a:prstGeom>
          </p:spPr>
          <p:txBody>
            <a:bodyPr lIns="50800" tIns="50800" rIns="50800" bIns="50800" rtlCol="0" anchor="ctr"/>
            <a:lstStyle/>
            <a:p>
              <a:pPr algn="l">
                <a:lnSpc>
                  <a:spcPts val="1679"/>
                </a:lnSpc>
              </a:pPr>
              <a:endParaRPr/>
            </a:p>
          </p:txBody>
        </p:sp>
      </p:grpSp>
      <p:sp>
        <p:nvSpPr>
          <p:cNvPr id="68" name="TextBox 68"/>
          <p:cNvSpPr txBox="1"/>
          <p:nvPr/>
        </p:nvSpPr>
        <p:spPr>
          <a:xfrm>
            <a:off x="1143000" y="4991100"/>
            <a:ext cx="13144500" cy="719869"/>
          </a:xfrm>
          <a:prstGeom prst="rect">
            <a:avLst/>
          </a:prstGeom>
        </p:spPr>
        <p:txBody>
          <a:bodyPr lIns="0" tIns="0" rIns="0" bIns="0" rtlCol="0" anchor="t">
            <a:spAutoFit/>
          </a:bodyPr>
          <a:lstStyle/>
          <a:p>
            <a:pPr algn="l">
              <a:lnSpc>
                <a:spcPts val="5997"/>
              </a:lnSpc>
            </a:pPr>
            <a:r>
              <a:rPr lang="en-US" sz="4283">
                <a:solidFill>
                  <a:srgbClr val="374151"/>
                </a:solidFill>
                <a:latin typeface="Open Sans"/>
                <a:ea typeface="Open Sans"/>
                <a:cs typeface="Open Sans"/>
                <a:sym typeface="Open Sans"/>
              </a:rPr>
              <a:t>Work experience forms part of a wider journey</a:t>
            </a:r>
          </a:p>
        </p:txBody>
      </p:sp>
      <p:grpSp>
        <p:nvGrpSpPr>
          <p:cNvPr id="69" name="Group 69"/>
          <p:cNvGrpSpPr/>
          <p:nvPr/>
        </p:nvGrpSpPr>
        <p:grpSpPr>
          <a:xfrm>
            <a:off x="14773275" y="5286375"/>
            <a:ext cx="209550" cy="209550"/>
            <a:chOff x="0" y="0"/>
            <a:chExt cx="279400" cy="279400"/>
          </a:xfrm>
        </p:grpSpPr>
        <p:sp>
          <p:nvSpPr>
            <p:cNvPr id="70" name="Freeform 70"/>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71" name="TextBox 71"/>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72" name="Group 72"/>
          <p:cNvGrpSpPr/>
          <p:nvPr/>
        </p:nvGrpSpPr>
        <p:grpSpPr>
          <a:xfrm>
            <a:off x="15725775" y="5286375"/>
            <a:ext cx="209550" cy="209550"/>
            <a:chOff x="0" y="0"/>
            <a:chExt cx="279400" cy="279400"/>
          </a:xfrm>
        </p:grpSpPr>
        <p:sp>
          <p:nvSpPr>
            <p:cNvPr id="73" name="Freeform 73"/>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74" name="TextBox 74"/>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75" name="Group 75"/>
          <p:cNvGrpSpPr/>
          <p:nvPr/>
        </p:nvGrpSpPr>
        <p:grpSpPr>
          <a:xfrm>
            <a:off x="16678275" y="5286375"/>
            <a:ext cx="209550" cy="209550"/>
            <a:chOff x="0" y="0"/>
            <a:chExt cx="279400" cy="279400"/>
          </a:xfrm>
        </p:grpSpPr>
        <p:sp>
          <p:nvSpPr>
            <p:cNvPr id="76" name="Freeform 76"/>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77" name="TextBox 77"/>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78" name="Group 78"/>
          <p:cNvGrpSpPr/>
          <p:nvPr/>
        </p:nvGrpSpPr>
        <p:grpSpPr>
          <a:xfrm>
            <a:off x="1028700" y="5715000"/>
            <a:ext cx="16230600" cy="647700"/>
            <a:chOff x="0" y="0"/>
            <a:chExt cx="21640800" cy="863600"/>
          </a:xfrm>
        </p:grpSpPr>
        <p:sp>
          <p:nvSpPr>
            <p:cNvPr id="79" name="Freeform 79"/>
            <p:cNvSpPr/>
            <p:nvPr/>
          </p:nvSpPr>
          <p:spPr>
            <a:xfrm>
              <a:off x="0" y="0"/>
              <a:ext cx="21640800" cy="863600"/>
            </a:xfrm>
            <a:custGeom>
              <a:avLst/>
              <a:gdLst/>
              <a:ahLst/>
              <a:cxnLst/>
              <a:rect l="l" t="t" r="r" b="b"/>
              <a:pathLst>
                <a:path w="21640800" h="863600">
                  <a:moveTo>
                    <a:pt x="0" y="0"/>
                  </a:moveTo>
                  <a:lnTo>
                    <a:pt x="21640800" y="0"/>
                  </a:lnTo>
                  <a:lnTo>
                    <a:pt x="21640800" y="863600"/>
                  </a:lnTo>
                  <a:lnTo>
                    <a:pt x="0" y="863600"/>
                  </a:lnTo>
                  <a:close/>
                </a:path>
              </a:pathLst>
            </a:custGeom>
            <a:solidFill>
              <a:srgbClr val="F3F4F6"/>
            </a:solidFill>
            <a:ln w="9525" cap="sq">
              <a:solidFill>
                <a:srgbClr val="D1D5DB"/>
              </a:solidFill>
              <a:prstDash val="solid"/>
              <a:miter/>
            </a:ln>
          </p:spPr>
          <p:txBody>
            <a:bodyPr/>
            <a:lstStyle/>
            <a:p>
              <a:endParaRPr lang="en-GB"/>
            </a:p>
          </p:txBody>
        </p:sp>
        <p:sp>
          <p:nvSpPr>
            <p:cNvPr id="80" name="TextBox 80"/>
            <p:cNvSpPr txBox="1"/>
            <p:nvPr/>
          </p:nvSpPr>
          <p:spPr>
            <a:xfrm>
              <a:off x="0" y="-38100"/>
              <a:ext cx="21640800" cy="901700"/>
            </a:xfrm>
            <a:prstGeom prst="rect">
              <a:avLst/>
            </a:prstGeom>
          </p:spPr>
          <p:txBody>
            <a:bodyPr lIns="50800" tIns="50800" rIns="50800" bIns="50800" rtlCol="0" anchor="ctr"/>
            <a:lstStyle/>
            <a:p>
              <a:pPr algn="l">
                <a:lnSpc>
                  <a:spcPts val="1679"/>
                </a:lnSpc>
              </a:pPr>
              <a:endParaRPr/>
            </a:p>
          </p:txBody>
        </p:sp>
      </p:grpSp>
      <p:sp>
        <p:nvSpPr>
          <p:cNvPr id="81" name="TextBox 81"/>
          <p:cNvSpPr txBox="1"/>
          <p:nvPr/>
        </p:nvSpPr>
        <p:spPr>
          <a:xfrm>
            <a:off x="1143000" y="5648325"/>
            <a:ext cx="13144500" cy="688635"/>
          </a:xfrm>
          <a:prstGeom prst="rect">
            <a:avLst/>
          </a:prstGeom>
        </p:spPr>
        <p:txBody>
          <a:bodyPr lIns="0" tIns="0" rIns="0" bIns="0" rtlCol="0" anchor="t">
            <a:spAutoFit/>
          </a:bodyPr>
          <a:lstStyle/>
          <a:p>
            <a:pPr algn="l">
              <a:lnSpc>
                <a:spcPts val="5618"/>
              </a:lnSpc>
            </a:pPr>
            <a:r>
              <a:rPr lang="en-US" sz="4013">
                <a:solidFill>
                  <a:srgbClr val="374151"/>
                </a:solidFill>
                <a:latin typeface="Open Sans"/>
                <a:ea typeface="Open Sans"/>
                <a:cs typeface="Open Sans"/>
                <a:sym typeface="Open Sans"/>
              </a:rPr>
              <a:t>Learners understand why they are completing activities</a:t>
            </a:r>
          </a:p>
        </p:txBody>
      </p:sp>
      <p:grpSp>
        <p:nvGrpSpPr>
          <p:cNvPr id="82" name="Group 82"/>
          <p:cNvGrpSpPr/>
          <p:nvPr/>
        </p:nvGrpSpPr>
        <p:grpSpPr>
          <a:xfrm>
            <a:off x="14773275" y="5934075"/>
            <a:ext cx="209550" cy="209550"/>
            <a:chOff x="0" y="0"/>
            <a:chExt cx="279400" cy="279400"/>
          </a:xfrm>
        </p:grpSpPr>
        <p:sp>
          <p:nvSpPr>
            <p:cNvPr id="83" name="Freeform 83"/>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84" name="TextBox 84"/>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85" name="Group 85"/>
          <p:cNvGrpSpPr/>
          <p:nvPr/>
        </p:nvGrpSpPr>
        <p:grpSpPr>
          <a:xfrm>
            <a:off x="15725775" y="5934075"/>
            <a:ext cx="209550" cy="209550"/>
            <a:chOff x="0" y="0"/>
            <a:chExt cx="279400" cy="279400"/>
          </a:xfrm>
        </p:grpSpPr>
        <p:sp>
          <p:nvSpPr>
            <p:cNvPr id="86" name="Freeform 86"/>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87" name="TextBox 87"/>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88" name="Group 88"/>
          <p:cNvGrpSpPr/>
          <p:nvPr/>
        </p:nvGrpSpPr>
        <p:grpSpPr>
          <a:xfrm>
            <a:off x="16678275" y="5934075"/>
            <a:ext cx="209550" cy="209550"/>
            <a:chOff x="0" y="0"/>
            <a:chExt cx="279400" cy="279400"/>
          </a:xfrm>
        </p:grpSpPr>
        <p:sp>
          <p:nvSpPr>
            <p:cNvPr id="89" name="Freeform 89"/>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90" name="TextBox 90"/>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91" name="Group 91"/>
          <p:cNvGrpSpPr/>
          <p:nvPr/>
        </p:nvGrpSpPr>
        <p:grpSpPr>
          <a:xfrm>
            <a:off x="1028700" y="6362700"/>
            <a:ext cx="16230600" cy="647700"/>
            <a:chOff x="0" y="0"/>
            <a:chExt cx="21640800" cy="863600"/>
          </a:xfrm>
        </p:grpSpPr>
        <p:sp>
          <p:nvSpPr>
            <p:cNvPr id="92" name="Freeform 92"/>
            <p:cNvSpPr/>
            <p:nvPr/>
          </p:nvSpPr>
          <p:spPr>
            <a:xfrm>
              <a:off x="0" y="0"/>
              <a:ext cx="21640800" cy="863600"/>
            </a:xfrm>
            <a:custGeom>
              <a:avLst/>
              <a:gdLst/>
              <a:ahLst/>
              <a:cxnLst/>
              <a:rect l="l" t="t" r="r" b="b"/>
              <a:pathLst>
                <a:path w="21640800" h="863600">
                  <a:moveTo>
                    <a:pt x="0" y="0"/>
                  </a:moveTo>
                  <a:lnTo>
                    <a:pt x="21640800" y="0"/>
                  </a:lnTo>
                  <a:lnTo>
                    <a:pt x="21640800" y="863600"/>
                  </a:lnTo>
                  <a:lnTo>
                    <a:pt x="0" y="863600"/>
                  </a:lnTo>
                  <a:close/>
                </a:path>
              </a:pathLst>
            </a:custGeom>
            <a:solidFill>
              <a:srgbClr val="FFFFFF"/>
            </a:solidFill>
            <a:ln w="9525" cap="sq">
              <a:solidFill>
                <a:srgbClr val="D1D5DB"/>
              </a:solidFill>
              <a:prstDash val="solid"/>
              <a:miter/>
            </a:ln>
          </p:spPr>
          <p:txBody>
            <a:bodyPr/>
            <a:lstStyle/>
            <a:p>
              <a:endParaRPr lang="en-GB"/>
            </a:p>
          </p:txBody>
        </p:sp>
        <p:sp>
          <p:nvSpPr>
            <p:cNvPr id="93" name="TextBox 93"/>
            <p:cNvSpPr txBox="1"/>
            <p:nvPr/>
          </p:nvSpPr>
          <p:spPr>
            <a:xfrm>
              <a:off x="0" y="-38100"/>
              <a:ext cx="21640800" cy="901700"/>
            </a:xfrm>
            <a:prstGeom prst="rect">
              <a:avLst/>
            </a:prstGeom>
          </p:spPr>
          <p:txBody>
            <a:bodyPr lIns="50800" tIns="50800" rIns="50800" bIns="50800" rtlCol="0" anchor="ctr"/>
            <a:lstStyle/>
            <a:p>
              <a:pPr algn="l">
                <a:lnSpc>
                  <a:spcPts val="1679"/>
                </a:lnSpc>
              </a:pPr>
              <a:endParaRPr/>
            </a:p>
          </p:txBody>
        </p:sp>
      </p:grpSp>
      <p:sp>
        <p:nvSpPr>
          <p:cNvPr id="94" name="TextBox 94"/>
          <p:cNvSpPr txBox="1"/>
          <p:nvPr/>
        </p:nvSpPr>
        <p:spPr>
          <a:xfrm>
            <a:off x="1143000" y="6286500"/>
            <a:ext cx="13144500" cy="719869"/>
          </a:xfrm>
          <a:prstGeom prst="rect">
            <a:avLst/>
          </a:prstGeom>
        </p:spPr>
        <p:txBody>
          <a:bodyPr lIns="0" tIns="0" rIns="0" bIns="0" rtlCol="0" anchor="t">
            <a:spAutoFit/>
          </a:bodyPr>
          <a:lstStyle/>
          <a:p>
            <a:pPr algn="l">
              <a:lnSpc>
                <a:spcPts val="5997"/>
              </a:lnSpc>
            </a:pPr>
            <a:r>
              <a:rPr lang="en-US" sz="4283">
                <a:solidFill>
                  <a:srgbClr val="374151"/>
                </a:solidFill>
                <a:latin typeface="Open Sans"/>
                <a:ea typeface="Open Sans"/>
                <a:cs typeface="Open Sans"/>
                <a:sym typeface="Open Sans"/>
              </a:rPr>
              <a:t>We use learner voice to shape provision</a:t>
            </a:r>
          </a:p>
        </p:txBody>
      </p:sp>
      <p:grpSp>
        <p:nvGrpSpPr>
          <p:cNvPr id="95" name="Group 95"/>
          <p:cNvGrpSpPr/>
          <p:nvPr/>
        </p:nvGrpSpPr>
        <p:grpSpPr>
          <a:xfrm>
            <a:off x="14773275" y="6581775"/>
            <a:ext cx="209550" cy="209550"/>
            <a:chOff x="0" y="0"/>
            <a:chExt cx="279400" cy="279400"/>
          </a:xfrm>
        </p:grpSpPr>
        <p:sp>
          <p:nvSpPr>
            <p:cNvPr id="96" name="Freeform 96"/>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97" name="TextBox 97"/>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98" name="Group 98"/>
          <p:cNvGrpSpPr/>
          <p:nvPr/>
        </p:nvGrpSpPr>
        <p:grpSpPr>
          <a:xfrm>
            <a:off x="15725775" y="6581775"/>
            <a:ext cx="209550" cy="209550"/>
            <a:chOff x="0" y="0"/>
            <a:chExt cx="279400" cy="279400"/>
          </a:xfrm>
        </p:grpSpPr>
        <p:sp>
          <p:nvSpPr>
            <p:cNvPr id="99" name="Freeform 99"/>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100" name="TextBox 100"/>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101" name="Group 101"/>
          <p:cNvGrpSpPr/>
          <p:nvPr/>
        </p:nvGrpSpPr>
        <p:grpSpPr>
          <a:xfrm>
            <a:off x="16678275" y="6581775"/>
            <a:ext cx="209550" cy="209550"/>
            <a:chOff x="0" y="0"/>
            <a:chExt cx="279400" cy="279400"/>
          </a:xfrm>
        </p:grpSpPr>
        <p:sp>
          <p:nvSpPr>
            <p:cNvPr id="102" name="Freeform 102"/>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103" name="TextBox 103"/>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104" name="Group 104"/>
          <p:cNvGrpSpPr/>
          <p:nvPr/>
        </p:nvGrpSpPr>
        <p:grpSpPr>
          <a:xfrm>
            <a:off x="1028700" y="7010400"/>
            <a:ext cx="16230600" cy="647700"/>
            <a:chOff x="0" y="0"/>
            <a:chExt cx="21640800" cy="863600"/>
          </a:xfrm>
        </p:grpSpPr>
        <p:sp>
          <p:nvSpPr>
            <p:cNvPr id="105" name="Freeform 105"/>
            <p:cNvSpPr/>
            <p:nvPr/>
          </p:nvSpPr>
          <p:spPr>
            <a:xfrm>
              <a:off x="0" y="0"/>
              <a:ext cx="21640800" cy="863600"/>
            </a:xfrm>
            <a:custGeom>
              <a:avLst/>
              <a:gdLst/>
              <a:ahLst/>
              <a:cxnLst/>
              <a:rect l="l" t="t" r="r" b="b"/>
              <a:pathLst>
                <a:path w="21640800" h="863600">
                  <a:moveTo>
                    <a:pt x="0" y="0"/>
                  </a:moveTo>
                  <a:lnTo>
                    <a:pt x="21640800" y="0"/>
                  </a:lnTo>
                  <a:lnTo>
                    <a:pt x="21640800" y="863600"/>
                  </a:lnTo>
                  <a:lnTo>
                    <a:pt x="0" y="863600"/>
                  </a:lnTo>
                  <a:close/>
                </a:path>
              </a:pathLst>
            </a:custGeom>
            <a:solidFill>
              <a:srgbClr val="F3F4F6"/>
            </a:solidFill>
            <a:ln w="9525" cap="sq">
              <a:solidFill>
                <a:srgbClr val="D1D5DB"/>
              </a:solidFill>
              <a:prstDash val="solid"/>
              <a:miter/>
            </a:ln>
          </p:spPr>
          <p:txBody>
            <a:bodyPr/>
            <a:lstStyle/>
            <a:p>
              <a:endParaRPr lang="en-GB"/>
            </a:p>
          </p:txBody>
        </p:sp>
        <p:sp>
          <p:nvSpPr>
            <p:cNvPr id="106" name="TextBox 106"/>
            <p:cNvSpPr txBox="1"/>
            <p:nvPr/>
          </p:nvSpPr>
          <p:spPr>
            <a:xfrm>
              <a:off x="0" y="-38100"/>
              <a:ext cx="21640800" cy="901700"/>
            </a:xfrm>
            <a:prstGeom prst="rect">
              <a:avLst/>
            </a:prstGeom>
          </p:spPr>
          <p:txBody>
            <a:bodyPr lIns="50800" tIns="50800" rIns="50800" bIns="50800" rtlCol="0" anchor="ctr"/>
            <a:lstStyle/>
            <a:p>
              <a:pPr algn="l">
                <a:lnSpc>
                  <a:spcPts val="1679"/>
                </a:lnSpc>
              </a:pPr>
              <a:endParaRPr/>
            </a:p>
          </p:txBody>
        </p:sp>
      </p:grpSp>
      <p:sp>
        <p:nvSpPr>
          <p:cNvPr id="107" name="TextBox 107"/>
          <p:cNvSpPr txBox="1"/>
          <p:nvPr/>
        </p:nvSpPr>
        <p:spPr>
          <a:xfrm>
            <a:off x="1143000" y="6934200"/>
            <a:ext cx="13144500" cy="719869"/>
          </a:xfrm>
          <a:prstGeom prst="rect">
            <a:avLst/>
          </a:prstGeom>
        </p:spPr>
        <p:txBody>
          <a:bodyPr lIns="0" tIns="0" rIns="0" bIns="0" rtlCol="0" anchor="t">
            <a:spAutoFit/>
          </a:bodyPr>
          <a:lstStyle/>
          <a:p>
            <a:pPr algn="l">
              <a:lnSpc>
                <a:spcPts val="5997"/>
              </a:lnSpc>
            </a:pPr>
            <a:r>
              <a:rPr lang="en-US" sz="4283">
                <a:solidFill>
                  <a:srgbClr val="374151"/>
                </a:solidFill>
                <a:latin typeface="Open Sans"/>
                <a:ea typeface="Open Sans"/>
                <a:cs typeface="Open Sans"/>
                <a:sym typeface="Open Sans"/>
              </a:rPr>
              <a:t>We use destination and FSQ data effectively</a:t>
            </a:r>
          </a:p>
        </p:txBody>
      </p:sp>
      <p:grpSp>
        <p:nvGrpSpPr>
          <p:cNvPr id="108" name="Group 108"/>
          <p:cNvGrpSpPr/>
          <p:nvPr/>
        </p:nvGrpSpPr>
        <p:grpSpPr>
          <a:xfrm>
            <a:off x="14773275" y="7229475"/>
            <a:ext cx="209550" cy="209550"/>
            <a:chOff x="0" y="0"/>
            <a:chExt cx="279400" cy="279400"/>
          </a:xfrm>
        </p:grpSpPr>
        <p:sp>
          <p:nvSpPr>
            <p:cNvPr id="109" name="Freeform 109"/>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110" name="TextBox 110"/>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111" name="Group 111"/>
          <p:cNvGrpSpPr/>
          <p:nvPr/>
        </p:nvGrpSpPr>
        <p:grpSpPr>
          <a:xfrm>
            <a:off x="15725775" y="7229475"/>
            <a:ext cx="209550" cy="209550"/>
            <a:chOff x="0" y="0"/>
            <a:chExt cx="279400" cy="279400"/>
          </a:xfrm>
        </p:grpSpPr>
        <p:sp>
          <p:nvSpPr>
            <p:cNvPr id="112" name="Freeform 112"/>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113" name="TextBox 113"/>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114" name="Group 114"/>
          <p:cNvGrpSpPr/>
          <p:nvPr/>
        </p:nvGrpSpPr>
        <p:grpSpPr>
          <a:xfrm>
            <a:off x="16678275" y="7229475"/>
            <a:ext cx="209550" cy="209550"/>
            <a:chOff x="0" y="0"/>
            <a:chExt cx="279400" cy="279400"/>
          </a:xfrm>
        </p:grpSpPr>
        <p:sp>
          <p:nvSpPr>
            <p:cNvPr id="115" name="Freeform 115"/>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116" name="TextBox 116"/>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117" name="Group 117"/>
          <p:cNvGrpSpPr/>
          <p:nvPr/>
        </p:nvGrpSpPr>
        <p:grpSpPr>
          <a:xfrm>
            <a:off x="1028700" y="7658100"/>
            <a:ext cx="16230600" cy="647700"/>
            <a:chOff x="0" y="0"/>
            <a:chExt cx="21640800" cy="863600"/>
          </a:xfrm>
        </p:grpSpPr>
        <p:sp>
          <p:nvSpPr>
            <p:cNvPr id="118" name="Freeform 118"/>
            <p:cNvSpPr/>
            <p:nvPr/>
          </p:nvSpPr>
          <p:spPr>
            <a:xfrm>
              <a:off x="0" y="0"/>
              <a:ext cx="21640800" cy="863600"/>
            </a:xfrm>
            <a:custGeom>
              <a:avLst/>
              <a:gdLst/>
              <a:ahLst/>
              <a:cxnLst/>
              <a:rect l="l" t="t" r="r" b="b"/>
              <a:pathLst>
                <a:path w="21640800" h="863600">
                  <a:moveTo>
                    <a:pt x="0" y="0"/>
                  </a:moveTo>
                  <a:lnTo>
                    <a:pt x="21640800" y="0"/>
                  </a:lnTo>
                  <a:lnTo>
                    <a:pt x="21640800" y="863600"/>
                  </a:lnTo>
                  <a:lnTo>
                    <a:pt x="0" y="863600"/>
                  </a:lnTo>
                  <a:close/>
                </a:path>
              </a:pathLst>
            </a:custGeom>
            <a:solidFill>
              <a:srgbClr val="FFFFFF"/>
            </a:solidFill>
            <a:ln w="9525" cap="sq">
              <a:solidFill>
                <a:srgbClr val="D1D5DB"/>
              </a:solidFill>
              <a:prstDash val="solid"/>
              <a:miter/>
            </a:ln>
          </p:spPr>
          <p:txBody>
            <a:bodyPr/>
            <a:lstStyle/>
            <a:p>
              <a:endParaRPr lang="en-GB"/>
            </a:p>
          </p:txBody>
        </p:sp>
        <p:sp>
          <p:nvSpPr>
            <p:cNvPr id="119" name="TextBox 119"/>
            <p:cNvSpPr txBox="1"/>
            <p:nvPr/>
          </p:nvSpPr>
          <p:spPr>
            <a:xfrm>
              <a:off x="0" y="-38100"/>
              <a:ext cx="21640800" cy="901700"/>
            </a:xfrm>
            <a:prstGeom prst="rect">
              <a:avLst/>
            </a:prstGeom>
          </p:spPr>
          <p:txBody>
            <a:bodyPr lIns="50800" tIns="50800" rIns="50800" bIns="50800" rtlCol="0" anchor="ctr"/>
            <a:lstStyle/>
            <a:p>
              <a:pPr algn="l">
                <a:lnSpc>
                  <a:spcPts val="1679"/>
                </a:lnSpc>
              </a:pPr>
              <a:endParaRPr/>
            </a:p>
          </p:txBody>
        </p:sp>
      </p:grpSp>
      <p:sp>
        <p:nvSpPr>
          <p:cNvPr id="120" name="TextBox 120"/>
          <p:cNvSpPr txBox="1"/>
          <p:nvPr/>
        </p:nvSpPr>
        <p:spPr>
          <a:xfrm>
            <a:off x="1143000" y="7581900"/>
            <a:ext cx="13144500" cy="719869"/>
          </a:xfrm>
          <a:prstGeom prst="rect">
            <a:avLst/>
          </a:prstGeom>
        </p:spPr>
        <p:txBody>
          <a:bodyPr lIns="0" tIns="0" rIns="0" bIns="0" rtlCol="0" anchor="t">
            <a:spAutoFit/>
          </a:bodyPr>
          <a:lstStyle/>
          <a:p>
            <a:pPr algn="l">
              <a:lnSpc>
                <a:spcPts val="5997"/>
              </a:lnSpc>
            </a:pPr>
            <a:r>
              <a:rPr lang="en-US" sz="4283">
                <a:solidFill>
                  <a:srgbClr val="374151"/>
                </a:solidFill>
                <a:latin typeface="Open Sans"/>
                <a:ea typeface="Open Sans"/>
                <a:cs typeface="Open Sans"/>
                <a:sym typeface="Open Sans"/>
              </a:rPr>
              <a:t>We can demonstrate progression from KS3 to KS5</a:t>
            </a:r>
          </a:p>
        </p:txBody>
      </p:sp>
      <p:grpSp>
        <p:nvGrpSpPr>
          <p:cNvPr id="121" name="Group 121"/>
          <p:cNvGrpSpPr/>
          <p:nvPr/>
        </p:nvGrpSpPr>
        <p:grpSpPr>
          <a:xfrm>
            <a:off x="14773275" y="7877175"/>
            <a:ext cx="209550" cy="209550"/>
            <a:chOff x="0" y="0"/>
            <a:chExt cx="279400" cy="279400"/>
          </a:xfrm>
        </p:grpSpPr>
        <p:sp>
          <p:nvSpPr>
            <p:cNvPr id="122" name="Freeform 122"/>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123" name="TextBox 123"/>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124" name="Group 124"/>
          <p:cNvGrpSpPr/>
          <p:nvPr/>
        </p:nvGrpSpPr>
        <p:grpSpPr>
          <a:xfrm>
            <a:off x="15725775" y="7877175"/>
            <a:ext cx="209550" cy="209550"/>
            <a:chOff x="0" y="0"/>
            <a:chExt cx="279400" cy="279400"/>
          </a:xfrm>
        </p:grpSpPr>
        <p:sp>
          <p:nvSpPr>
            <p:cNvPr id="125" name="Freeform 125"/>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126" name="TextBox 126"/>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127" name="Group 127"/>
          <p:cNvGrpSpPr/>
          <p:nvPr/>
        </p:nvGrpSpPr>
        <p:grpSpPr>
          <a:xfrm>
            <a:off x="16678275" y="7877175"/>
            <a:ext cx="209550" cy="209550"/>
            <a:chOff x="0" y="0"/>
            <a:chExt cx="279400" cy="279400"/>
          </a:xfrm>
        </p:grpSpPr>
        <p:sp>
          <p:nvSpPr>
            <p:cNvPr id="128" name="Freeform 128"/>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129" name="TextBox 129"/>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130" name="Group 130"/>
          <p:cNvGrpSpPr/>
          <p:nvPr/>
        </p:nvGrpSpPr>
        <p:grpSpPr>
          <a:xfrm>
            <a:off x="1028700" y="8305800"/>
            <a:ext cx="16230600" cy="647700"/>
            <a:chOff x="0" y="0"/>
            <a:chExt cx="21640800" cy="863600"/>
          </a:xfrm>
        </p:grpSpPr>
        <p:sp>
          <p:nvSpPr>
            <p:cNvPr id="131" name="Freeform 131"/>
            <p:cNvSpPr/>
            <p:nvPr/>
          </p:nvSpPr>
          <p:spPr>
            <a:xfrm>
              <a:off x="0" y="0"/>
              <a:ext cx="21640800" cy="863600"/>
            </a:xfrm>
            <a:custGeom>
              <a:avLst/>
              <a:gdLst/>
              <a:ahLst/>
              <a:cxnLst/>
              <a:rect l="l" t="t" r="r" b="b"/>
              <a:pathLst>
                <a:path w="21640800" h="863600">
                  <a:moveTo>
                    <a:pt x="0" y="0"/>
                  </a:moveTo>
                  <a:lnTo>
                    <a:pt x="21640800" y="0"/>
                  </a:lnTo>
                  <a:lnTo>
                    <a:pt x="21640800" y="863600"/>
                  </a:lnTo>
                  <a:lnTo>
                    <a:pt x="0" y="863600"/>
                  </a:lnTo>
                  <a:close/>
                </a:path>
              </a:pathLst>
            </a:custGeom>
            <a:solidFill>
              <a:srgbClr val="F3F4F6"/>
            </a:solidFill>
            <a:ln w="9525" cap="sq">
              <a:solidFill>
                <a:srgbClr val="D1D5DB"/>
              </a:solidFill>
              <a:prstDash val="solid"/>
              <a:miter/>
            </a:ln>
          </p:spPr>
          <p:txBody>
            <a:bodyPr/>
            <a:lstStyle/>
            <a:p>
              <a:endParaRPr lang="en-GB"/>
            </a:p>
          </p:txBody>
        </p:sp>
        <p:sp>
          <p:nvSpPr>
            <p:cNvPr id="132" name="TextBox 132"/>
            <p:cNvSpPr txBox="1"/>
            <p:nvPr/>
          </p:nvSpPr>
          <p:spPr>
            <a:xfrm>
              <a:off x="0" y="-38100"/>
              <a:ext cx="21640800" cy="901700"/>
            </a:xfrm>
            <a:prstGeom prst="rect">
              <a:avLst/>
            </a:prstGeom>
          </p:spPr>
          <p:txBody>
            <a:bodyPr lIns="50800" tIns="50800" rIns="50800" bIns="50800" rtlCol="0" anchor="ctr"/>
            <a:lstStyle/>
            <a:p>
              <a:pPr algn="l">
                <a:lnSpc>
                  <a:spcPts val="1679"/>
                </a:lnSpc>
              </a:pPr>
              <a:endParaRPr/>
            </a:p>
          </p:txBody>
        </p:sp>
      </p:grpSp>
      <p:sp>
        <p:nvSpPr>
          <p:cNvPr id="133" name="TextBox 133"/>
          <p:cNvSpPr txBox="1"/>
          <p:nvPr/>
        </p:nvSpPr>
        <p:spPr>
          <a:xfrm>
            <a:off x="1143000" y="8229600"/>
            <a:ext cx="13144500" cy="719869"/>
          </a:xfrm>
          <a:prstGeom prst="rect">
            <a:avLst/>
          </a:prstGeom>
        </p:spPr>
        <p:txBody>
          <a:bodyPr lIns="0" tIns="0" rIns="0" bIns="0" rtlCol="0" anchor="t">
            <a:spAutoFit/>
          </a:bodyPr>
          <a:lstStyle/>
          <a:p>
            <a:pPr algn="l">
              <a:lnSpc>
                <a:spcPts val="5997"/>
              </a:lnSpc>
            </a:pPr>
            <a:r>
              <a:rPr lang="en-US" sz="4283">
                <a:solidFill>
                  <a:srgbClr val="374151"/>
                </a:solidFill>
                <a:latin typeface="Open Sans"/>
                <a:ea typeface="Open Sans"/>
                <a:cs typeface="Open Sans"/>
                <a:sym typeface="Open Sans"/>
              </a:rPr>
              <a:t>Careers provision supports whole-school priorities</a:t>
            </a:r>
          </a:p>
        </p:txBody>
      </p:sp>
      <p:grpSp>
        <p:nvGrpSpPr>
          <p:cNvPr id="134" name="Group 134"/>
          <p:cNvGrpSpPr/>
          <p:nvPr/>
        </p:nvGrpSpPr>
        <p:grpSpPr>
          <a:xfrm>
            <a:off x="14773275" y="8524875"/>
            <a:ext cx="209550" cy="209550"/>
            <a:chOff x="0" y="0"/>
            <a:chExt cx="279400" cy="279400"/>
          </a:xfrm>
        </p:grpSpPr>
        <p:sp>
          <p:nvSpPr>
            <p:cNvPr id="135" name="Freeform 135"/>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136" name="TextBox 136"/>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137" name="Group 137"/>
          <p:cNvGrpSpPr/>
          <p:nvPr/>
        </p:nvGrpSpPr>
        <p:grpSpPr>
          <a:xfrm>
            <a:off x="15725775" y="8524875"/>
            <a:ext cx="209550" cy="209550"/>
            <a:chOff x="0" y="0"/>
            <a:chExt cx="279400" cy="279400"/>
          </a:xfrm>
        </p:grpSpPr>
        <p:sp>
          <p:nvSpPr>
            <p:cNvPr id="138" name="Freeform 138"/>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139" name="TextBox 139"/>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grpSp>
        <p:nvGrpSpPr>
          <p:cNvPr id="140" name="Group 140"/>
          <p:cNvGrpSpPr/>
          <p:nvPr/>
        </p:nvGrpSpPr>
        <p:grpSpPr>
          <a:xfrm>
            <a:off x="16678275" y="8524875"/>
            <a:ext cx="209550" cy="209550"/>
            <a:chOff x="0" y="0"/>
            <a:chExt cx="279400" cy="279400"/>
          </a:xfrm>
        </p:grpSpPr>
        <p:sp>
          <p:nvSpPr>
            <p:cNvPr id="141" name="Freeform 141"/>
            <p:cNvSpPr/>
            <p:nvPr/>
          </p:nvSpPr>
          <p:spPr>
            <a:xfrm>
              <a:off x="0" y="0"/>
              <a:ext cx="279400" cy="279400"/>
            </a:xfrm>
            <a:custGeom>
              <a:avLst/>
              <a:gdLst/>
              <a:ahLst/>
              <a:cxnLst/>
              <a:rect l="l" t="t" r="r" b="b"/>
              <a:pathLst>
                <a:path w="279400" h="279400">
                  <a:moveTo>
                    <a:pt x="27940" y="0"/>
                  </a:moveTo>
                  <a:lnTo>
                    <a:pt x="251460" y="0"/>
                  </a:lnTo>
                  <a:cubicBezTo>
                    <a:pt x="258870" y="0"/>
                    <a:pt x="265977" y="2944"/>
                    <a:pt x="271217" y="8183"/>
                  </a:cubicBezTo>
                  <a:cubicBezTo>
                    <a:pt x="276456" y="13423"/>
                    <a:pt x="279400" y="20530"/>
                    <a:pt x="279400" y="27940"/>
                  </a:cubicBezTo>
                  <a:lnTo>
                    <a:pt x="279400" y="251460"/>
                  </a:lnTo>
                  <a:cubicBezTo>
                    <a:pt x="279400" y="258870"/>
                    <a:pt x="276456" y="265977"/>
                    <a:pt x="271217" y="271217"/>
                  </a:cubicBezTo>
                  <a:cubicBezTo>
                    <a:pt x="265977" y="276456"/>
                    <a:pt x="258870" y="279400"/>
                    <a:pt x="251460" y="279400"/>
                  </a:cubicBezTo>
                  <a:lnTo>
                    <a:pt x="27940" y="279400"/>
                  </a:lnTo>
                  <a:cubicBezTo>
                    <a:pt x="20530" y="279400"/>
                    <a:pt x="13423" y="276456"/>
                    <a:pt x="8183" y="271217"/>
                  </a:cubicBezTo>
                  <a:cubicBezTo>
                    <a:pt x="2944" y="265977"/>
                    <a:pt x="0" y="258870"/>
                    <a:pt x="0" y="251460"/>
                  </a:cubicBezTo>
                  <a:lnTo>
                    <a:pt x="0" y="27940"/>
                  </a:lnTo>
                  <a:cubicBezTo>
                    <a:pt x="0" y="12509"/>
                    <a:pt x="12509" y="0"/>
                    <a:pt x="27940" y="0"/>
                  </a:cubicBezTo>
                  <a:close/>
                </a:path>
              </a:pathLst>
            </a:custGeom>
            <a:solidFill>
              <a:srgbClr val="FFFFFF"/>
            </a:solidFill>
            <a:ln w="19050" cap="sq">
              <a:solidFill>
                <a:srgbClr val="9CA3AF"/>
              </a:solidFill>
              <a:prstDash val="solid"/>
              <a:miter/>
            </a:ln>
          </p:spPr>
          <p:txBody>
            <a:bodyPr/>
            <a:lstStyle/>
            <a:p>
              <a:endParaRPr lang="en-GB"/>
            </a:p>
          </p:txBody>
        </p:sp>
        <p:sp>
          <p:nvSpPr>
            <p:cNvPr id="142" name="TextBox 142"/>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sp>
        <p:nvSpPr>
          <p:cNvPr id="143" name="TextBox 143"/>
          <p:cNvSpPr txBox="1"/>
          <p:nvPr/>
        </p:nvSpPr>
        <p:spPr>
          <a:xfrm>
            <a:off x="1019913" y="9610725"/>
            <a:ext cx="11430000" cy="198120"/>
          </a:xfrm>
          <a:prstGeom prst="rect">
            <a:avLst/>
          </a:prstGeom>
        </p:spPr>
        <p:txBody>
          <a:bodyPr lIns="0" tIns="0" rIns="0" bIns="0" rtlCol="0" anchor="t">
            <a:spAutoFit/>
          </a:bodyPr>
          <a:lstStyle/>
          <a:p>
            <a:pPr algn="l">
              <a:lnSpc>
                <a:spcPts val="1679"/>
              </a:lnSpc>
            </a:pPr>
            <a:r>
              <a:rPr lang="en-US" sz="1200">
                <a:solidFill>
                  <a:srgbClr val="9CA3AF"/>
                </a:solidFill>
                <a:latin typeface="Open Sans"/>
                <a:ea typeface="Open Sans"/>
                <a:cs typeface="Open Sans"/>
                <a:sym typeface="Open Sans"/>
              </a:rPr>
              <a:t>My strongest area: _______________________________     Greatest opportunity for development: _______________________________</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957D8-4DE0-37EF-1EBD-1D4977EBA2A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64D8943-6378-06AF-29CE-9F9A4179BA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59435" y="215453"/>
            <a:ext cx="5017929" cy="1295573"/>
          </a:xfrm>
          <a:prstGeom prst="rect">
            <a:avLst/>
          </a:prstGeom>
        </p:spPr>
      </p:pic>
      <p:sp>
        <p:nvSpPr>
          <p:cNvPr id="5" name="TextBox 4">
            <a:extLst>
              <a:ext uri="{FF2B5EF4-FFF2-40B4-BE49-F238E27FC236}">
                <a16:creationId xmlns:a16="http://schemas.microsoft.com/office/drawing/2014/main" id="{EBE5FB57-9216-BEA1-2638-CD9FABA8D911}"/>
              </a:ext>
            </a:extLst>
          </p:cNvPr>
          <p:cNvSpPr txBox="1"/>
          <p:nvPr/>
        </p:nvSpPr>
        <p:spPr>
          <a:xfrm>
            <a:off x="1447800" y="1882450"/>
            <a:ext cx="8915400" cy="1723549"/>
          </a:xfrm>
          <a:prstGeom prst="rect">
            <a:avLst/>
          </a:prstGeom>
          <a:noFill/>
        </p:spPr>
        <p:txBody>
          <a:bodyPr wrap="square">
            <a:spAutoFit/>
          </a:bodyPr>
          <a:lstStyle/>
          <a:p>
            <a:pPr lvl="0">
              <a:lnSpc>
                <a:spcPts val="2468"/>
              </a:lnSpc>
            </a:pPr>
            <a:r>
              <a:rPr lang="en-US" sz="3200">
                <a:solidFill>
                  <a:srgbClr val="374151"/>
                </a:solidFill>
                <a:ea typeface="Open Sans"/>
                <a:cs typeface="Open Sans"/>
                <a:sym typeface="Open Sans"/>
              </a:rPr>
              <a:t>True progression in careers learning means learners are building on what they already know, understand, and can do. It is about deepening knowledge, developing skills, and growing career readiness over time -  not simply adding more events to a calendar.</a:t>
            </a:r>
          </a:p>
        </p:txBody>
      </p:sp>
      <p:sp>
        <p:nvSpPr>
          <p:cNvPr id="7" name="TextBox 6">
            <a:extLst>
              <a:ext uri="{FF2B5EF4-FFF2-40B4-BE49-F238E27FC236}">
                <a16:creationId xmlns:a16="http://schemas.microsoft.com/office/drawing/2014/main" id="{C10481AE-4DDB-ECA2-79F1-36FB941C662E}"/>
              </a:ext>
            </a:extLst>
          </p:cNvPr>
          <p:cNvSpPr txBox="1"/>
          <p:nvPr/>
        </p:nvSpPr>
        <p:spPr>
          <a:xfrm>
            <a:off x="1600200" y="4305300"/>
            <a:ext cx="15621000" cy="1323439"/>
          </a:xfrm>
          <a:prstGeom prst="rect">
            <a:avLst/>
          </a:prstGeom>
          <a:noFill/>
        </p:spPr>
        <p:txBody>
          <a:bodyPr wrap="square" rtlCol="0">
            <a:spAutoFit/>
          </a:bodyPr>
          <a:lstStyle/>
          <a:p>
            <a:r>
              <a:rPr lang="en-GB" sz="4000">
                <a:solidFill>
                  <a:schemeClr val="tx1">
                    <a:lumMod val="50000"/>
                  </a:schemeClr>
                </a:solidFill>
              </a:rPr>
              <a:t>Which areas in your current provision is an area of strength and where are the gaps?</a:t>
            </a:r>
          </a:p>
        </p:txBody>
      </p:sp>
      <p:sp>
        <p:nvSpPr>
          <p:cNvPr id="9" name="TextBox 8">
            <a:extLst>
              <a:ext uri="{FF2B5EF4-FFF2-40B4-BE49-F238E27FC236}">
                <a16:creationId xmlns:a16="http://schemas.microsoft.com/office/drawing/2014/main" id="{F62D2A61-F6E4-C877-6368-284FFD41D96F}"/>
              </a:ext>
            </a:extLst>
          </p:cNvPr>
          <p:cNvSpPr txBox="1"/>
          <p:nvPr/>
        </p:nvSpPr>
        <p:spPr>
          <a:xfrm>
            <a:off x="1447800" y="647700"/>
            <a:ext cx="9144000" cy="661720"/>
          </a:xfrm>
          <a:prstGeom prst="rect">
            <a:avLst/>
          </a:prstGeom>
          <a:noFill/>
        </p:spPr>
        <p:txBody>
          <a:bodyPr wrap="square" rtlCol="0">
            <a:spAutoFit/>
          </a:bodyPr>
          <a:lstStyle/>
          <a:p>
            <a:r>
              <a:rPr lang="en-GB" sz="3700">
                <a:solidFill>
                  <a:schemeClr val="tx1">
                    <a:lumMod val="50000"/>
                  </a:schemeClr>
                </a:solidFill>
                <a:latin typeface="Inter Bold" panose="020B0604020202020204" charset="0"/>
                <a:ea typeface="Inter Bold" panose="020B0604020202020204" charset="0"/>
              </a:rPr>
              <a:t>What does progression look like?</a:t>
            </a:r>
          </a:p>
        </p:txBody>
      </p:sp>
    </p:spTree>
    <p:extLst>
      <p:ext uri="{BB962C8B-B14F-4D97-AF65-F5344CB8AC3E}">
        <p14:creationId xmlns:p14="http://schemas.microsoft.com/office/powerpoint/2010/main" val="1837907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
        <p:cNvGrpSpPr/>
        <p:nvPr/>
      </p:nvGrpSpPr>
      <p:grpSpPr>
        <a:xfrm>
          <a:off x="0" y="0"/>
          <a:ext cx="0" cy="0"/>
          <a:chOff x="0" y="0"/>
          <a:chExt cx="0" cy="0"/>
        </a:xfrm>
      </p:grpSpPr>
      <p:sp>
        <p:nvSpPr>
          <p:cNvPr id="2" name="TextBox 2"/>
          <p:cNvSpPr txBox="1"/>
          <p:nvPr/>
        </p:nvSpPr>
        <p:spPr>
          <a:xfrm>
            <a:off x="1004636" y="1113421"/>
            <a:ext cx="8063868" cy="609600"/>
          </a:xfrm>
          <a:prstGeom prst="rect">
            <a:avLst/>
          </a:prstGeom>
        </p:spPr>
        <p:txBody>
          <a:bodyPr lIns="0" tIns="0" rIns="0" bIns="0" rtlCol="0" anchor="t">
            <a:spAutoFit/>
          </a:bodyPr>
          <a:lstStyle/>
          <a:p>
            <a:pPr marL="0" lvl="0" indent="0" algn="l">
              <a:lnSpc>
                <a:spcPts val="4856"/>
              </a:lnSpc>
            </a:pPr>
            <a:r>
              <a:rPr lang="en-US" sz="4047" b="1">
                <a:solidFill>
                  <a:srgbClr val="111827"/>
                </a:solidFill>
                <a:latin typeface="Inter Bold"/>
                <a:ea typeface="Inter Bold"/>
                <a:cs typeface="Inter Bold"/>
                <a:sym typeface="Inter Bold"/>
              </a:rPr>
              <a:t>Define Your Learner Outcomes.</a:t>
            </a:r>
          </a:p>
        </p:txBody>
      </p:sp>
      <p:sp>
        <p:nvSpPr>
          <p:cNvPr id="3" name="TextBox 3"/>
          <p:cNvSpPr txBox="1"/>
          <p:nvPr/>
        </p:nvSpPr>
        <p:spPr>
          <a:xfrm>
            <a:off x="1028700" y="755296"/>
            <a:ext cx="2189036" cy="220980"/>
          </a:xfrm>
          <a:prstGeom prst="rect">
            <a:avLst/>
          </a:prstGeom>
        </p:spPr>
        <p:txBody>
          <a:bodyPr lIns="0" tIns="0" rIns="0" bIns="0" rtlCol="0" anchor="t">
            <a:spAutoFit/>
          </a:bodyPr>
          <a:lstStyle/>
          <a:p>
            <a:pPr marL="0" lvl="0" indent="0" algn="l">
              <a:lnSpc>
                <a:spcPts val="1800"/>
              </a:lnSpc>
            </a:pPr>
            <a:r>
              <a:rPr lang="en-US" sz="1200" b="1" spc="96">
                <a:solidFill>
                  <a:srgbClr val="6B7280"/>
                </a:solidFill>
                <a:latin typeface="Open Sans Bold"/>
                <a:ea typeface="Open Sans Bold"/>
                <a:cs typeface="Open Sans Bold"/>
                <a:sym typeface="Open Sans Bold"/>
              </a:rPr>
              <a:t>ACTIVITY 2</a:t>
            </a:r>
          </a:p>
        </p:txBody>
      </p:sp>
      <p:sp>
        <p:nvSpPr>
          <p:cNvPr id="4" name="TextBox 4"/>
          <p:cNvSpPr txBox="1"/>
          <p:nvPr/>
        </p:nvSpPr>
        <p:spPr>
          <a:xfrm>
            <a:off x="1004636" y="1812992"/>
            <a:ext cx="16708129" cy="1756571"/>
          </a:xfrm>
          <a:prstGeom prst="rect">
            <a:avLst/>
          </a:prstGeom>
        </p:spPr>
        <p:txBody>
          <a:bodyPr lIns="0" tIns="0" rIns="0" bIns="0" rtlCol="0" anchor="t">
            <a:spAutoFit/>
          </a:bodyPr>
          <a:lstStyle/>
          <a:p>
            <a:pPr marL="0" lvl="0" indent="0" algn="l">
              <a:lnSpc>
                <a:spcPts val="2771"/>
              </a:lnSpc>
              <a:spcBef>
                <a:spcPct val="0"/>
              </a:spcBef>
            </a:pPr>
            <a:r>
              <a:rPr lang="en-US" sz="2400" u="none" strike="noStrike">
                <a:latin typeface="Open Sans"/>
                <a:ea typeface="Open Sans"/>
                <a:cs typeface="Open Sans"/>
                <a:sym typeface="Open Sans"/>
              </a:rPr>
              <a:t>What should learners know, understand, and be able to do? Use the sections below to map your intended learner outcomes. Think about the knowledge, understanding, and skills you want learners to have developed by the end of each stage of their careers learning journey.  Does this reflect FSQ results? Evidence of Impact: What will you measure and how?</a:t>
            </a:r>
          </a:p>
          <a:p>
            <a:pPr marL="0" lvl="0" indent="0" algn="l">
              <a:lnSpc>
                <a:spcPts val="2771"/>
              </a:lnSpc>
              <a:spcBef>
                <a:spcPct val="0"/>
              </a:spcBef>
            </a:pPr>
            <a:endParaRPr lang="en-US" sz="1539" u="none" strike="noStrike">
              <a:solidFill>
                <a:srgbClr val="374151"/>
              </a:solidFill>
              <a:latin typeface="Open Sans"/>
              <a:ea typeface="Open Sans"/>
              <a:cs typeface="Open Sans"/>
              <a:sym typeface="Open Sans"/>
            </a:endParaRPr>
          </a:p>
        </p:txBody>
      </p:sp>
      <p:sp>
        <p:nvSpPr>
          <p:cNvPr id="6" name="TextBox 6"/>
          <p:cNvSpPr txBox="1"/>
          <p:nvPr/>
        </p:nvSpPr>
        <p:spPr>
          <a:xfrm>
            <a:off x="1028700" y="3352800"/>
            <a:ext cx="3810000" cy="240665"/>
          </a:xfrm>
          <a:prstGeom prst="rect">
            <a:avLst/>
          </a:prstGeom>
        </p:spPr>
        <p:txBody>
          <a:bodyPr lIns="0" tIns="0" rIns="0" bIns="0" rtlCol="0" anchor="t">
            <a:spAutoFit/>
          </a:bodyPr>
          <a:lstStyle/>
          <a:p>
            <a:pPr algn="l">
              <a:lnSpc>
                <a:spcPts val="1960"/>
              </a:lnSpc>
            </a:pPr>
            <a:r>
              <a:rPr lang="en-US" sz="1400" b="1">
                <a:solidFill>
                  <a:srgbClr val="111827"/>
                </a:solidFill>
                <a:latin typeface="Open Sans Bold"/>
                <a:ea typeface="Open Sans Bold"/>
                <a:cs typeface="Open Sans Bold"/>
                <a:sym typeface="Open Sans Bold"/>
              </a:rPr>
              <a:t>End of Year 8</a:t>
            </a:r>
          </a:p>
        </p:txBody>
      </p:sp>
      <p:grpSp>
        <p:nvGrpSpPr>
          <p:cNvPr id="7" name="Group 7"/>
          <p:cNvGrpSpPr/>
          <p:nvPr/>
        </p:nvGrpSpPr>
        <p:grpSpPr>
          <a:xfrm>
            <a:off x="1028700" y="3667125"/>
            <a:ext cx="16230600" cy="342900"/>
            <a:chOff x="0" y="0"/>
            <a:chExt cx="21640800" cy="457200"/>
          </a:xfrm>
        </p:grpSpPr>
        <p:sp>
          <p:nvSpPr>
            <p:cNvPr id="8" name="Freeform 8"/>
            <p:cNvSpPr/>
            <p:nvPr/>
          </p:nvSpPr>
          <p:spPr>
            <a:xfrm>
              <a:off x="0" y="0"/>
              <a:ext cx="21640800" cy="457200"/>
            </a:xfrm>
            <a:custGeom>
              <a:avLst/>
              <a:gdLst/>
              <a:ahLst/>
              <a:cxnLst/>
              <a:rect l="l" t="t" r="r" b="b"/>
              <a:pathLst>
                <a:path w="21640800" h="457200">
                  <a:moveTo>
                    <a:pt x="0" y="0"/>
                  </a:moveTo>
                  <a:lnTo>
                    <a:pt x="21640800" y="0"/>
                  </a:lnTo>
                  <a:lnTo>
                    <a:pt x="21640800" y="457200"/>
                  </a:lnTo>
                  <a:lnTo>
                    <a:pt x="0" y="457200"/>
                  </a:lnTo>
                  <a:close/>
                </a:path>
              </a:pathLst>
            </a:custGeom>
            <a:noFill/>
          </p:spPr>
          <p:txBody>
            <a:bodyPr/>
            <a:lstStyle/>
            <a:p>
              <a:endParaRPr lang="en-GB">
                <a:solidFill>
                  <a:srgbClr val="00797B"/>
                </a:solidFill>
              </a:endParaRPr>
            </a:p>
          </p:txBody>
        </p:sp>
        <p:sp>
          <p:nvSpPr>
            <p:cNvPr id="9" name="TextBox 9"/>
            <p:cNvSpPr txBox="1"/>
            <p:nvPr/>
          </p:nvSpPr>
          <p:spPr>
            <a:xfrm>
              <a:off x="0" y="-38100"/>
              <a:ext cx="21640800" cy="495300"/>
            </a:xfrm>
            <a:prstGeom prst="rect">
              <a:avLst/>
            </a:prstGeom>
          </p:spPr>
          <p:txBody>
            <a:bodyPr lIns="50800" tIns="50800" rIns="50800" bIns="50800" rtlCol="0" anchor="ctr"/>
            <a:lstStyle/>
            <a:p>
              <a:pPr algn="l">
                <a:lnSpc>
                  <a:spcPts val="1679"/>
                </a:lnSpc>
              </a:pPr>
              <a:endParaRPr/>
            </a:p>
          </p:txBody>
        </p:sp>
      </p:grpSp>
      <p:sp>
        <p:nvSpPr>
          <p:cNvPr id="10" name="TextBox 10"/>
          <p:cNvSpPr txBox="1"/>
          <p:nvPr/>
        </p:nvSpPr>
        <p:spPr>
          <a:xfrm>
            <a:off x="1028700" y="3619500"/>
            <a:ext cx="5410200" cy="389217"/>
          </a:xfrm>
          <a:prstGeom prst="rect">
            <a:avLst/>
          </a:prstGeom>
          <a:solidFill>
            <a:srgbClr val="F9FAFB"/>
          </a:solidFill>
        </p:spPr>
        <p:txBody>
          <a:bodyPr lIns="0" tIns="0" rIns="0" bIns="0" rtlCol="0" anchor="t">
            <a:spAutoFit/>
          </a:bodyPr>
          <a:lstStyle/>
          <a:p>
            <a:pPr marL="0" lvl="0" indent="0" algn="ctr">
              <a:lnSpc>
                <a:spcPts val="3222"/>
              </a:lnSpc>
              <a:spcBef>
                <a:spcPct val="0"/>
              </a:spcBef>
            </a:pPr>
            <a:r>
              <a:rPr lang="en-US" sz="2301" b="1" u="none" strike="noStrike">
                <a:solidFill>
                  <a:srgbClr val="00797B"/>
                </a:solidFill>
                <a:latin typeface="Open Sans Bold"/>
                <a:ea typeface="Open Sans Bold"/>
                <a:cs typeface="Open Sans Bold"/>
                <a:sym typeface="Open Sans Bold"/>
              </a:rPr>
              <a:t>Know and Understand</a:t>
            </a:r>
          </a:p>
        </p:txBody>
      </p:sp>
      <p:sp>
        <p:nvSpPr>
          <p:cNvPr id="11" name="TextBox 11"/>
          <p:cNvSpPr txBox="1"/>
          <p:nvPr/>
        </p:nvSpPr>
        <p:spPr>
          <a:xfrm>
            <a:off x="6438900" y="3619500"/>
            <a:ext cx="5410200" cy="389217"/>
          </a:xfrm>
          <a:prstGeom prst="rect">
            <a:avLst/>
          </a:prstGeom>
        </p:spPr>
        <p:txBody>
          <a:bodyPr lIns="0" tIns="0" rIns="0" bIns="0" rtlCol="0" anchor="t">
            <a:spAutoFit/>
          </a:bodyPr>
          <a:lstStyle/>
          <a:p>
            <a:pPr marL="0" lvl="0" indent="0" algn="ctr">
              <a:lnSpc>
                <a:spcPts val="3222"/>
              </a:lnSpc>
              <a:spcBef>
                <a:spcPct val="0"/>
              </a:spcBef>
            </a:pPr>
            <a:r>
              <a:rPr lang="en-US" sz="2301" b="1" u="none" strike="noStrike">
                <a:solidFill>
                  <a:srgbClr val="00797B"/>
                </a:solidFill>
                <a:latin typeface="Open Sans Bold"/>
                <a:ea typeface="Open Sans Bold"/>
                <a:cs typeface="Open Sans Bold"/>
                <a:sym typeface="Open Sans Bold"/>
              </a:rPr>
              <a:t>Skills Developed</a:t>
            </a:r>
          </a:p>
        </p:txBody>
      </p:sp>
      <p:sp>
        <p:nvSpPr>
          <p:cNvPr id="12" name="TextBox 12"/>
          <p:cNvSpPr txBox="1"/>
          <p:nvPr/>
        </p:nvSpPr>
        <p:spPr>
          <a:xfrm>
            <a:off x="11849100" y="3619500"/>
            <a:ext cx="5410200" cy="389217"/>
          </a:xfrm>
          <a:prstGeom prst="rect">
            <a:avLst/>
          </a:prstGeom>
        </p:spPr>
        <p:txBody>
          <a:bodyPr lIns="0" tIns="0" rIns="0" bIns="0" rtlCol="0" anchor="t">
            <a:spAutoFit/>
          </a:bodyPr>
          <a:lstStyle/>
          <a:p>
            <a:pPr algn="ctr">
              <a:lnSpc>
                <a:spcPts val="3222"/>
              </a:lnSpc>
            </a:pPr>
            <a:r>
              <a:rPr lang="en-US" sz="2301" b="1">
                <a:solidFill>
                  <a:srgbClr val="00797B"/>
                </a:solidFill>
                <a:latin typeface="Open Sans Bold"/>
                <a:ea typeface="Open Sans Bold"/>
                <a:cs typeface="Open Sans Bold"/>
                <a:sym typeface="Open Sans Bold"/>
              </a:rPr>
              <a:t>Be Able To</a:t>
            </a:r>
          </a:p>
        </p:txBody>
      </p:sp>
      <p:sp>
        <p:nvSpPr>
          <p:cNvPr id="13" name="AutoShape 13"/>
          <p:cNvSpPr/>
          <p:nvPr/>
        </p:nvSpPr>
        <p:spPr>
          <a:xfrm>
            <a:off x="1028700" y="3667125"/>
            <a:ext cx="16230600" cy="0"/>
          </a:xfrm>
          <a:prstGeom prst="line">
            <a:avLst/>
          </a:prstGeom>
          <a:ln w="9525" cap="flat">
            <a:solidFill>
              <a:srgbClr val="D1D5DB"/>
            </a:solidFill>
            <a:prstDash val="solid"/>
            <a:headEnd type="none" w="sm" len="sm"/>
            <a:tailEnd type="none" w="sm" len="sm"/>
          </a:ln>
        </p:spPr>
        <p:txBody>
          <a:bodyPr/>
          <a:lstStyle/>
          <a:p>
            <a:endParaRPr lang="en-GB"/>
          </a:p>
        </p:txBody>
      </p:sp>
      <p:sp>
        <p:nvSpPr>
          <p:cNvPr id="14" name="AutoShape 14"/>
          <p:cNvSpPr/>
          <p:nvPr/>
        </p:nvSpPr>
        <p:spPr>
          <a:xfrm>
            <a:off x="1028700" y="4152900"/>
            <a:ext cx="16230600" cy="0"/>
          </a:xfrm>
          <a:prstGeom prst="line">
            <a:avLst/>
          </a:prstGeom>
          <a:ln w="9525" cap="flat">
            <a:solidFill>
              <a:srgbClr val="D1D5DB"/>
            </a:solidFill>
            <a:prstDash val="solid"/>
            <a:headEnd type="none" w="sm" len="sm"/>
            <a:tailEnd type="none" w="sm" len="sm"/>
          </a:ln>
        </p:spPr>
        <p:txBody>
          <a:bodyPr/>
          <a:lstStyle/>
          <a:p>
            <a:endParaRPr lang="en-GB"/>
          </a:p>
        </p:txBody>
      </p:sp>
      <p:sp>
        <p:nvSpPr>
          <p:cNvPr id="15" name="AutoShape 15"/>
          <p:cNvSpPr/>
          <p:nvPr/>
        </p:nvSpPr>
        <p:spPr>
          <a:xfrm>
            <a:off x="1028700" y="4610100"/>
            <a:ext cx="16230600" cy="0"/>
          </a:xfrm>
          <a:prstGeom prst="line">
            <a:avLst/>
          </a:prstGeom>
          <a:ln w="9525" cap="flat">
            <a:solidFill>
              <a:srgbClr val="D1D5DB"/>
            </a:solidFill>
            <a:prstDash val="solid"/>
            <a:headEnd type="none" w="sm" len="sm"/>
            <a:tailEnd type="none" w="sm" len="sm"/>
          </a:ln>
        </p:spPr>
        <p:txBody>
          <a:bodyPr/>
          <a:lstStyle/>
          <a:p>
            <a:endParaRPr lang="en-GB"/>
          </a:p>
        </p:txBody>
      </p:sp>
      <p:sp>
        <p:nvSpPr>
          <p:cNvPr id="16" name="AutoShape 16"/>
          <p:cNvSpPr/>
          <p:nvPr/>
        </p:nvSpPr>
        <p:spPr>
          <a:xfrm>
            <a:off x="1028700" y="5153025"/>
            <a:ext cx="16230600" cy="0"/>
          </a:xfrm>
          <a:prstGeom prst="line">
            <a:avLst/>
          </a:prstGeom>
          <a:ln w="9525" cap="flat">
            <a:solidFill>
              <a:srgbClr val="D1D5DB"/>
            </a:solidFill>
            <a:prstDash val="solid"/>
            <a:headEnd type="none" w="sm" len="sm"/>
            <a:tailEnd type="none" w="sm" len="sm"/>
          </a:ln>
        </p:spPr>
        <p:txBody>
          <a:bodyPr/>
          <a:lstStyle/>
          <a:p>
            <a:endParaRPr lang="en-GB"/>
          </a:p>
        </p:txBody>
      </p:sp>
      <p:sp>
        <p:nvSpPr>
          <p:cNvPr id="17" name="AutoShape 17"/>
          <p:cNvSpPr/>
          <p:nvPr/>
        </p:nvSpPr>
        <p:spPr>
          <a:xfrm>
            <a:off x="1028700" y="5153025"/>
            <a:ext cx="16230600" cy="0"/>
          </a:xfrm>
          <a:prstGeom prst="line">
            <a:avLst/>
          </a:prstGeom>
          <a:ln w="9525" cap="flat">
            <a:solidFill>
              <a:srgbClr val="D1D5DB"/>
            </a:solidFill>
            <a:prstDash val="solid"/>
            <a:headEnd type="none" w="sm" len="sm"/>
            <a:tailEnd type="none" w="sm" len="sm"/>
          </a:ln>
        </p:spPr>
        <p:txBody>
          <a:bodyPr/>
          <a:lstStyle/>
          <a:p>
            <a:endParaRPr lang="en-GB"/>
          </a:p>
        </p:txBody>
      </p:sp>
      <p:sp>
        <p:nvSpPr>
          <p:cNvPr id="18" name="AutoShape 18"/>
          <p:cNvSpPr/>
          <p:nvPr/>
        </p:nvSpPr>
        <p:spPr>
          <a:xfrm>
            <a:off x="1028700" y="3667125"/>
            <a:ext cx="0" cy="1485900"/>
          </a:xfrm>
          <a:prstGeom prst="line">
            <a:avLst/>
          </a:prstGeom>
          <a:ln w="9525" cap="flat">
            <a:solidFill>
              <a:srgbClr val="D1D5DB"/>
            </a:solidFill>
            <a:prstDash val="solid"/>
            <a:headEnd type="none" w="sm" len="sm"/>
            <a:tailEnd type="none" w="sm" len="sm"/>
          </a:ln>
        </p:spPr>
        <p:txBody>
          <a:bodyPr/>
          <a:lstStyle/>
          <a:p>
            <a:endParaRPr lang="en-GB"/>
          </a:p>
        </p:txBody>
      </p:sp>
      <p:sp>
        <p:nvSpPr>
          <p:cNvPr id="19" name="AutoShape 19"/>
          <p:cNvSpPr/>
          <p:nvPr/>
        </p:nvSpPr>
        <p:spPr>
          <a:xfrm>
            <a:off x="6438900" y="3667125"/>
            <a:ext cx="0" cy="1485900"/>
          </a:xfrm>
          <a:prstGeom prst="line">
            <a:avLst/>
          </a:prstGeom>
          <a:ln w="9525" cap="flat">
            <a:solidFill>
              <a:srgbClr val="D1D5DB"/>
            </a:solidFill>
            <a:prstDash val="solid"/>
            <a:headEnd type="none" w="sm" len="sm"/>
            <a:tailEnd type="none" w="sm" len="sm"/>
          </a:ln>
        </p:spPr>
        <p:txBody>
          <a:bodyPr/>
          <a:lstStyle/>
          <a:p>
            <a:endParaRPr lang="en-GB"/>
          </a:p>
        </p:txBody>
      </p:sp>
      <p:sp>
        <p:nvSpPr>
          <p:cNvPr id="20" name="AutoShape 20"/>
          <p:cNvSpPr/>
          <p:nvPr/>
        </p:nvSpPr>
        <p:spPr>
          <a:xfrm>
            <a:off x="11849100" y="3667125"/>
            <a:ext cx="0" cy="1485900"/>
          </a:xfrm>
          <a:prstGeom prst="line">
            <a:avLst/>
          </a:prstGeom>
          <a:ln w="9525" cap="flat">
            <a:solidFill>
              <a:srgbClr val="D1D5DB"/>
            </a:solidFill>
            <a:prstDash val="solid"/>
            <a:headEnd type="none" w="sm" len="sm"/>
            <a:tailEnd type="none" w="sm" len="sm"/>
          </a:ln>
        </p:spPr>
        <p:txBody>
          <a:bodyPr/>
          <a:lstStyle/>
          <a:p>
            <a:endParaRPr lang="en-GB"/>
          </a:p>
        </p:txBody>
      </p:sp>
      <p:sp>
        <p:nvSpPr>
          <p:cNvPr id="21" name="AutoShape 21"/>
          <p:cNvSpPr/>
          <p:nvPr/>
        </p:nvSpPr>
        <p:spPr>
          <a:xfrm>
            <a:off x="17259300" y="3667125"/>
            <a:ext cx="0" cy="1485900"/>
          </a:xfrm>
          <a:prstGeom prst="line">
            <a:avLst/>
          </a:prstGeom>
          <a:ln w="9525" cap="flat">
            <a:solidFill>
              <a:srgbClr val="D1D5DB"/>
            </a:solidFill>
            <a:prstDash val="solid"/>
            <a:headEnd type="none" w="sm" len="sm"/>
            <a:tailEnd type="none" w="sm" len="sm"/>
          </a:ln>
        </p:spPr>
        <p:txBody>
          <a:bodyPr/>
          <a:lstStyle/>
          <a:p>
            <a:endParaRPr lang="en-GB"/>
          </a:p>
        </p:txBody>
      </p:sp>
      <p:sp>
        <p:nvSpPr>
          <p:cNvPr id="22" name="TextBox 22"/>
          <p:cNvSpPr txBox="1"/>
          <p:nvPr/>
        </p:nvSpPr>
        <p:spPr>
          <a:xfrm>
            <a:off x="1028700" y="5638800"/>
            <a:ext cx="3810000" cy="240665"/>
          </a:xfrm>
          <a:prstGeom prst="rect">
            <a:avLst/>
          </a:prstGeom>
        </p:spPr>
        <p:txBody>
          <a:bodyPr lIns="0" tIns="0" rIns="0" bIns="0" rtlCol="0" anchor="t">
            <a:spAutoFit/>
          </a:bodyPr>
          <a:lstStyle/>
          <a:p>
            <a:pPr algn="l">
              <a:lnSpc>
                <a:spcPts val="1960"/>
              </a:lnSpc>
            </a:pPr>
            <a:r>
              <a:rPr lang="en-US" sz="1400" b="1">
                <a:solidFill>
                  <a:srgbClr val="111827"/>
                </a:solidFill>
                <a:latin typeface="Open Sans Bold"/>
                <a:ea typeface="Open Sans Bold"/>
                <a:cs typeface="Open Sans Bold"/>
                <a:sym typeface="Open Sans Bold"/>
              </a:rPr>
              <a:t>End of Year 11</a:t>
            </a:r>
          </a:p>
        </p:txBody>
      </p:sp>
      <p:grpSp>
        <p:nvGrpSpPr>
          <p:cNvPr id="23" name="Group 23"/>
          <p:cNvGrpSpPr/>
          <p:nvPr/>
        </p:nvGrpSpPr>
        <p:grpSpPr>
          <a:xfrm>
            <a:off x="1028700" y="5953125"/>
            <a:ext cx="16230600" cy="342900"/>
            <a:chOff x="0" y="0"/>
            <a:chExt cx="21640800" cy="457200"/>
          </a:xfrm>
          <a:noFill/>
        </p:grpSpPr>
        <p:sp>
          <p:nvSpPr>
            <p:cNvPr id="24" name="Freeform 24"/>
            <p:cNvSpPr/>
            <p:nvPr/>
          </p:nvSpPr>
          <p:spPr>
            <a:xfrm>
              <a:off x="0" y="0"/>
              <a:ext cx="21640800" cy="457200"/>
            </a:xfrm>
            <a:custGeom>
              <a:avLst/>
              <a:gdLst/>
              <a:ahLst/>
              <a:cxnLst/>
              <a:rect l="l" t="t" r="r" b="b"/>
              <a:pathLst>
                <a:path w="21640800" h="457200">
                  <a:moveTo>
                    <a:pt x="0" y="0"/>
                  </a:moveTo>
                  <a:lnTo>
                    <a:pt x="21640800" y="0"/>
                  </a:lnTo>
                  <a:lnTo>
                    <a:pt x="21640800" y="457200"/>
                  </a:lnTo>
                  <a:lnTo>
                    <a:pt x="0" y="457200"/>
                  </a:lnTo>
                  <a:close/>
                </a:path>
              </a:pathLst>
            </a:custGeom>
            <a:grpFill/>
          </p:spPr>
          <p:txBody>
            <a:bodyPr/>
            <a:lstStyle/>
            <a:p>
              <a:endParaRPr lang="en-GB"/>
            </a:p>
          </p:txBody>
        </p:sp>
        <p:sp>
          <p:nvSpPr>
            <p:cNvPr id="25" name="TextBox 25"/>
            <p:cNvSpPr txBox="1"/>
            <p:nvPr/>
          </p:nvSpPr>
          <p:spPr>
            <a:xfrm>
              <a:off x="0" y="-38100"/>
              <a:ext cx="21640800" cy="495300"/>
            </a:xfrm>
            <a:prstGeom prst="rect">
              <a:avLst/>
            </a:prstGeom>
            <a:grpFill/>
          </p:spPr>
          <p:txBody>
            <a:bodyPr lIns="50800" tIns="50800" rIns="50800" bIns="50800" rtlCol="0" anchor="ctr"/>
            <a:lstStyle/>
            <a:p>
              <a:pPr algn="l">
                <a:lnSpc>
                  <a:spcPts val="1679"/>
                </a:lnSpc>
              </a:pPr>
              <a:endParaRPr/>
            </a:p>
          </p:txBody>
        </p:sp>
      </p:grpSp>
      <p:sp>
        <p:nvSpPr>
          <p:cNvPr id="26" name="TextBox 26"/>
          <p:cNvSpPr txBox="1"/>
          <p:nvPr/>
        </p:nvSpPr>
        <p:spPr>
          <a:xfrm>
            <a:off x="1028700" y="5905500"/>
            <a:ext cx="5410200" cy="389217"/>
          </a:xfrm>
          <a:prstGeom prst="rect">
            <a:avLst/>
          </a:prstGeom>
        </p:spPr>
        <p:txBody>
          <a:bodyPr lIns="0" tIns="0" rIns="0" bIns="0" rtlCol="0" anchor="t">
            <a:spAutoFit/>
          </a:bodyPr>
          <a:lstStyle/>
          <a:p>
            <a:pPr marL="0" lvl="0" indent="0" algn="ctr">
              <a:lnSpc>
                <a:spcPts val="3222"/>
              </a:lnSpc>
              <a:spcBef>
                <a:spcPct val="0"/>
              </a:spcBef>
            </a:pPr>
            <a:r>
              <a:rPr lang="en-US" sz="2301" b="1" u="none" strike="noStrike">
                <a:solidFill>
                  <a:srgbClr val="00797B"/>
                </a:solidFill>
                <a:latin typeface="Open Sans Bold"/>
                <a:ea typeface="Open Sans Bold"/>
                <a:cs typeface="Open Sans Bold"/>
                <a:sym typeface="Open Sans Bold"/>
              </a:rPr>
              <a:t>Know and Understand</a:t>
            </a:r>
          </a:p>
        </p:txBody>
      </p:sp>
      <p:sp>
        <p:nvSpPr>
          <p:cNvPr id="27" name="TextBox 27"/>
          <p:cNvSpPr txBox="1"/>
          <p:nvPr/>
        </p:nvSpPr>
        <p:spPr>
          <a:xfrm>
            <a:off x="6438900" y="5905500"/>
            <a:ext cx="5410200" cy="389217"/>
          </a:xfrm>
          <a:prstGeom prst="rect">
            <a:avLst/>
          </a:prstGeom>
        </p:spPr>
        <p:txBody>
          <a:bodyPr lIns="0" tIns="0" rIns="0" bIns="0" rtlCol="0" anchor="t">
            <a:spAutoFit/>
          </a:bodyPr>
          <a:lstStyle/>
          <a:p>
            <a:pPr marL="0" lvl="0" indent="0" algn="ctr">
              <a:lnSpc>
                <a:spcPts val="3222"/>
              </a:lnSpc>
              <a:spcBef>
                <a:spcPct val="0"/>
              </a:spcBef>
            </a:pPr>
            <a:r>
              <a:rPr lang="en-US" sz="2301" b="1" u="none" strike="noStrike">
                <a:solidFill>
                  <a:srgbClr val="00797B"/>
                </a:solidFill>
                <a:latin typeface="Open Sans Bold"/>
                <a:ea typeface="Open Sans Bold"/>
                <a:cs typeface="Open Sans Bold"/>
                <a:sym typeface="Open Sans Bold"/>
              </a:rPr>
              <a:t>Skills Developed</a:t>
            </a:r>
          </a:p>
        </p:txBody>
      </p:sp>
      <p:sp>
        <p:nvSpPr>
          <p:cNvPr id="28" name="TextBox 28"/>
          <p:cNvSpPr txBox="1"/>
          <p:nvPr/>
        </p:nvSpPr>
        <p:spPr>
          <a:xfrm>
            <a:off x="11849100" y="5905500"/>
            <a:ext cx="5410200" cy="389217"/>
          </a:xfrm>
          <a:prstGeom prst="rect">
            <a:avLst/>
          </a:prstGeom>
        </p:spPr>
        <p:txBody>
          <a:bodyPr lIns="0" tIns="0" rIns="0" bIns="0" rtlCol="0" anchor="t">
            <a:spAutoFit/>
          </a:bodyPr>
          <a:lstStyle/>
          <a:p>
            <a:pPr algn="ctr">
              <a:lnSpc>
                <a:spcPts val="3222"/>
              </a:lnSpc>
            </a:pPr>
            <a:r>
              <a:rPr lang="en-US" sz="2301" b="1">
                <a:solidFill>
                  <a:srgbClr val="00797B"/>
                </a:solidFill>
                <a:latin typeface="Open Sans Bold"/>
                <a:ea typeface="Open Sans Bold"/>
                <a:cs typeface="Open Sans Bold"/>
                <a:sym typeface="Open Sans Bold"/>
              </a:rPr>
              <a:t>Be Able To</a:t>
            </a:r>
          </a:p>
        </p:txBody>
      </p:sp>
      <p:sp>
        <p:nvSpPr>
          <p:cNvPr id="30" name="AutoShape 30"/>
          <p:cNvSpPr/>
          <p:nvPr/>
        </p:nvSpPr>
        <p:spPr>
          <a:xfrm>
            <a:off x="1028700" y="6296025"/>
            <a:ext cx="16230600" cy="0"/>
          </a:xfrm>
          <a:prstGeom prst="line">
            <a:avLst/>
          </a:prstGeom>
          <a:ln w="9525" cap="flat">
            <a:solidFill>
              <a:srgbClr val="D1D5DB"/>
            </a:solidFill>
            <a:prstDash val="solid"/>
            <a:headEnd type="none" w="sm" len="sm"/>
            <a:tailEnd type="none" w="sm" len="sm"/>
          </a:ln>
        </p:spPr>
        <p:txBody>
          <a:bodyPr/>
          <a:lstStyle/>
          <a:p>
            <a:endParaRPr lang="en-GB"/>
          </a:p>
        </p:txBody>
      </p:sp>
      <p:sp>
        <p:nvSpPr>
          <p:cNvPr id="31" name="AutoShape 31"/>
          <p:cNvSpPr/>
          <p:nvPr/>
        </p:nvSpPr>
        <p:spPr>
          <a:xfrm>
            <a:off x="1028700" y="6677025"/>
            <a:ext cx="16230600" cy="0"/>
          </a:xfrm>
          <a:prstGeom prst="line">
            <a:avLst/>
          </a:prstGeom>
          <a:ln w="9525" cap="flat">
            <a:solidFill>
              <a:srgbClr val="D1D5DB"/>
            </a:solidFill>
            <a:prstDash val="solid"/>
            <a:headEnd type="none" w="sm" len="sm"/>
            <a:tailEnd type="none" w="sm" len="sm"/>
          </a:ln>
        </p:spPr>
        <p:txBody>
          <a:bodyPr/>
          <a:lstStyle/>
          <a:p>
            <a:endParaRPr lang="en-GB"/>
          </a:p>
        </p:txBody>
      </p:sp>
      <p:sp>
        <p:nvSpPr>
          <p:cNvPr id="32" name="AutoShape 32"/>
          <p:cNvSpPr/>
          <p:nvPr/>
        </p:nvSpPr>
        <p:spPr>
          <a:xfrm>
            <a:off x="1028700" y="7058025"/>
            <a:ext cx="16230600" cy="0"/>
          </a:xfrm>
          <a:prstGeom prst="line">
            <a:avLst/>
          </a:prstGeom>
          <a:ln w="9525" cap="flat">
            <a:solidFill>
              <a:srgbClr val="D1D5DB"/>
            </a:solidFill>
            <a:prstDash val="solid"/>
            <a:headEnd type="none" w="sm" len="sm"/>
            <a:tailEnd type="none" w="sm" len="sm"/>
          </a:ln>
        </p:spPr>
        <p:txBody>
          <a:bodyPr/>
          <a:lstStyle/>
          <a:p>
            <a:endParaRPr lang="en-GB"/>
          </a:p>
        </p:txBody>
      </p:sp>
      <p:sp>
        <p:nvSpPr>
          <p:cNvPr id="33" name="AutoShape 33"/>
          <p:cNvSpPr/>
          <p:nvPr/>
        </p:nvSpPr>
        <p:spPr>
          <a:xfrm>
            <a:off x="1028700" y="7439025"/>
            <a:ext cx="16230600" cy="0"/>
          </a:xfrm>
          <a:prstGeom prst="line">
            <a:avLst/>
          </a:prstGeom>
          <a:ln w="9525" cap="flat">
            <a:solidFill>
              <a:srgbClr val="D1D5DB"/>
            </a:solidFill>
            <a:prstDash val="solid"/>
            <a:headEnd type="none" w="sm" len="sm"/>
            <a:tailEnd type="none" w="sm" len="sm"/>
          </a:ln>
        </p:spPr>
        <p:txBody>
          <a:bodyPr/>
          <a:lstStyle/>
          <a:p>
            <a:endParaRPr lang="en-GB"/>
          </a:p>
        </p:txBody>
      </p:sp>
      <p:sp>
        <p:nvSpPr>
          <p:cNvPr id="34" name="AutoShape 34"/>
          <p:cNvSpPr/>
          <p:nvPr/>
        </p:nvSpPr>
        <p:spPr>
          <a:xfrm>
            <a:off x="1028700" y="7439025"/>
            <a:ext cx="16230600" cy="0"/>
          </a:xfrm>
          <a:prstGeom prst="line">
            <a:avLst/>
          </a:prstGeom>
          <a:ln w="9525" cap="flat">
            <a:solidFill>
              <a:srgbClr val="D1D5DB"/>
            </a:solidFill>
            <a:prstDash val="solid"/>
            <a:headEnd type="none" w="sm" len="sm"/>
            <a:tailEnd type="none" w="sm" len="sm"/>
          </a:ln>
        </p:spPr>
        <p:txBody>
          <a:bodyPr/>
          <a:lstStyle/>
          <a:p>
            <a:endParaRPr lang="en-GB"/>
          </a:p>
        </p:txBody>
      </p:sp>
      <p:sp>
        <p:nvSpPr>
          <p:cNvPr id="35" name="AutoShape 35"/>
          <p:cNvSpPr/>
          <p:nvPr/>
        </p:nvSpPr>
        <p:spPr>
          <a:xfrm>
            <a:off x="1028700" y="5953125"/>
            <a:ext cx="0" cy="1485900"/>
          </a:xfrm>
          <a:prstGeom prst="line">
            <a:avLst/>
          </a:prstGeom>
          <a:ln w="9525" cap="flat">
            <a:solidFill>
              <a:srgbClr val="D1D5DB"/>
            </a:solidFill>
            <a:prstDash val="solid"/>
            <a:headEnd type="none" w="sm" len="sm"/>
            <a:tailEnd type="none" w="sm" len="sm"/>
          </a:ln>
        </p:spPr>
        <p:txBody>
          <a:bodyPr/>
          <a:lstStyle/>
          <a:p>
            <a:endParaRPr lang="en-GB"/>
          </a:p>
        </p:txBody>
      </p:sp>
      <p:sp>
        <p:nvSpPr>
          <p:cNvPr id="36" name="AutoShape 36"/>
          <p:cNvSpPr/>
          <p:nvPr/>
        </p:nvSpPr>
        <p:spPr>
          <a:xfrm>
            <a:off x="6438900" y="5953125"/>
            <a:ext cx="0" cy="1485900"/>
          </a:xfrm>
          <a:prstGeom prst="line">
            <a:avLst/>
          </a:prstGeom>
          <a:ln w="9525" cap="flat">
            <a:solidFill>
              <a:srgbClr val="D1D5DB"/>
            </a:solidFill>
            <a:prstDash val="solid"/>
            <a:headEnd type="none" w="sm" len="sm"/>
            <a:tailEnd type="none" w="sm" len="sm"/>
          </a:ln>
        </p:spPr>
        <p:txBody>
          <a:bodyPr/>
          <a:lstStyle/>
          <a:p>
            <a:endParaRPr lang="en-GB"/>
          </a:p>
        </p:txBody>
      </p:sp>
      <p:sp>
        <p:nvSpPr>
          <p:cNvPr id="37" name="AutoShape 37"/>
          <p:cNvSpPr/>
          <p:nvPr/>
        </p:nvSpPr>
        <p:spPr>
          <a:xfrm>
            <a:off x="11849100" y="5953125"/>
            <a:ext cx="0" cy="1485900"/>
          </a:xfrm>
          <a:prstGeom prst="line">
            <a:avLst/>
          </a:prstGeom>
          <a:ln w="9525" cap="flat">
            <a:solidFill>
              <a:srgbClr val="D1D5DB"/>
            </a:solidFill>
            <a:prstDash val="solid"/>
            <a:headEnd type="none" w="sm" len="sm"/>
            <a:tailEnd type="none" w="sm" len="sm"/>
          </a:ln>
        </p:spPr>
        <p:txBody>
          <a:bodyPr/>
          <a:lstStyle/>
          <a:p>
            <a:endParaRPr lang="en-GB"/>
          </a:p>
        </p:txBody>
      </p:sp>
      <p:sp>
        <p:nvSpPr>
          <p:cNvPr id="38" name="AutoShape 38"/>
          <p:cNvSpPr/>
          <p:nvPr/>
        </p:nvSpPr>
        <p:spPr>
          <a:xfrm>
            <a:off x="17259300" y="5953125"/>
            <a:ext cx="0" cy="1485900"/>
          </a:xfrm>
          <a:prstGeom prst="line">
            <a:avLst/>
          </a:prstGeom>
          <a:ln w="9525" cap="flat">
            <a:solidFill>
              <a:srgbClr val="D1D5DB"/>
            </a:solidFill>
            <a:prstDash val="solid"/>
            <a:headEnd type="none" w="sm" len="sm"/>
            <a:tailEnd type="none" w="sm" len="sm"/>
          </a:ln>
        </p:spPr>
        <p:txBody>
          <a:bodyPr/>
          <a:lstStyle/>
          <a:p>
            <a:endParaRPr lang="en-GB"/>
          </a:p>
        </p:txBody>
      </p:sp>
      <p:sp>
        <p:nvSpPr>
          <p:cNvPr id="39" name="TextBox 39"/>
          <p:cNvSpPr txBox="1"/>
          <p:nvPr/>
        </p:nvSpPr>
        <p:spPr>
          <a:xfrm>
            <a:off x="1028700" y="7924800"/>
            <a:ext cx="3810000" cy="240665"/>
          </a:xfrm>
          <a:prstGeom prst="rect">
            <a:avLst/>
          </a:prstGeom>
        </p:spPr>
        <p:txBody>
          <a:bodyPr lIns="0" tIns="0" rIns="0" bIns="0" rtlCol="0" anchor="t">
            <a:spAutoFit/>
          </a:bodyPr>
          <a:lstStyle/>
          <a:p>
            <a:pPr algn="l">
              <a:lnSpc>
                <a:spcPts val="1960"/>
              </a:lnSpc>
            </a:pPr>
            <a:r>
              <a:rPr lang="en-US" sz="1400" b="1">
                <a:solidFill>
                  <a:srgbClr val="111827"/>
                </a:solidFill>
                <a:latin typeface="Open Sans Bold"/>
                <a:ea typeface="Open Sans Bold"/>
                <a:cs typeface="Open Sans Bold"/>
                <a:sym typeface="Open Sans Bold"/>
              </a:rPr>
              <a:t>End of Year 13</a:t>
            </a:r>
          </a:p>
        </p:txBody>
      </p:sp>
      <p:grpSp>
        <p:nvGrpSpPr>
          <p:cNvPr id="40" name="Group 40"/>
          <p:cNvGrpSpPr/>
          <p:nvPr/>
        </p:nvGrpSpPr>
        <p:grpSpPr>
          <a:xfrm>
            <a:off x="1028700" y="8239125"/>
            <a:ext cx="16230600" cy="342900"/>
            <a:chOff x="0" y="0"/>
            <a:chExt cx="21640800" cy="457200"/>
          </a:xfrm>
          <a:noFill/>
        </p:grpSpPr>
        <p:sp>
          <p:nvSpPr>
            <p:cNvPr id="41" name="Freeform 41"/>
            <p:cNvSpPr/>
            <p:nvPr/>
          </p:nvSpPr>
          <p:spPr>
            <a:xfrm>
              <a:off x="0" y="0"/>
              <a:ext cx="21640800" cy="457200"/>
            </a:xfrm>
            <a:custGeom>
              <a:avLst/>
              <a:gdLst/>
              <a:ahLst/>
              <a:cxnLst/>
              <a:rect l="l" t="t" r="r" b="b"/>
              <a:pathLst>
                <a:path w="21640800" h="457200">
                  <a:moveTo>
                    <a:pt x="0" y="0"/>
                  </a:moveTo>
                  <a:lnTo>
                    <a:pt x="21640800" y="0"/>
                  </a:lnTo>
                  <a:lnTo>
                    <a:pt x="21640800" y="457200"/>
                  </a:lnTo>
                  <a:lnTo>
                    <a:pt x="0" y="457200"/>
                  </a:lnTo>
                  <a:close/>
                </a:path>
              </a:pathLst>
            </a:custGeom>
            <a:grpFill/>
          </p:spPr>
          <p:txBody>
            <a:bodyPr/>
            <a:lstStyle/>
            <a:p>
              <a:endParaRPr lang="en-GB"/>
            </a:p>
          </p:txBody>
        </p:sp>
        <p:sp>
          <p:nvSpPr>
            <p:cNvPr id="42" name="TextBox 42"/>
            <p:cNvSpPr txBox="1"/>
            <p:nvPr/>
          </p:nvSpPr>
          <p:spPr>
            <a:xfrm>
              <a:off x="0" y="-38100"/>
              <a:ext cx="21640800" cy="495300"/>
            </a:xfrm>
            <a:prstGeom prst="rect">
              <a:avLst/>
            </a:prstGeom>
            <a:grpFill/>
          </p:spPr>
          <p:txBody>
            <a:bodyPr lIns="50800" tIns="50800" rIns="50800" bIns="50800" rtlCol="0" anchor="ctr"/>
            <a:lstStyle/>
            <a:p>
              <a:pPr algn="l">
                <a:lnSpc>
                  <a:spcPts val="1679"/>
                </a:lnSpc>
              </a:pPr>
              <a:endParaRPr/>
            </a:p>
          </p:txBody>
        </p:sp>
      </p:grpSp>
      <p:sp>
        <p:nvSpPr>
          <p:cNvPr id="43" name="TextBox 43"/>
          <p:cNvSpPr txBox="1"/>
          <p:nvPr/>
        </p:nvSpPr>
        <p:spPr>
          <a:xfrm>
            <a:off x="1028700" y="8191500"/>
            <a:ext cx="5410200" cy="389217"/>
          </a:xfrm>
          <a:prstGeom prst="rect">
            <a:avLst/>
          </a:prstGeom>
        </p:spPr>
        <p:txBody>
          <a:bodyPr lIns="0" tIns="0" rIns="0" bIns="0" rtlCol="0" anchor="t">
            <a:spAutoFit/>
          </a:bodyPr>
          <a:lstStyle/>
          <a:p>
            <a:pPr marL="0" lvl="0" indent="0" algn="ctr">
              <a:lnSpc>
                <a:spcPts val="3222"/>
              </a:lnSpc>
              <a:spcBef>
                <a:spcPct val="0"/>
              </a:spcBef>
            </a:pPr>
            <a:r>
              <a:rPr lang="en-US" sz="2301" b="1" u="none" strike="noStrike">
                <a:solidFill>
                  <a:srgbClr val="00797B"/>
                </a:solidFill>
                <a:latin typeface="Open Sans Bold"/>
                <a:ea typeface="Open Sans Bold"/>
                <a:cs typeface="Open Sans Bold"/>
                <a:sym typeface="Open Sans Bold"/>
              </a:rPr>
              <a:t>Know and Understand</a:t>
            </a:r>
          </a:p>
        </p:txBody>
      </p:sp>
      <p:sp>
        <p:nvSpPr>
          <p:cNvPr id="44" name="TextBox 44"/>
          <p:cNvSpPr txBox="1"/>
          <p:nvPr/>
        </p:nvSpPr>
        <p:spPr>
          <a:xfrm>
            <a:off x="6438900" y="8191500"/>
            <a:ext cx="5410200" cy="389217"/>
          </a:xfrm>
          <a:prstGeom prst="rect">
            <a:avLst/>
          </a:prstGeom>
        </p:spPr>
        <p:txBody>
          <a:bodyPr lIns="0" tIns="0" rIns="0" bIns="0" rtlCol="0" anchor="t">
            <a:spAutoFit/>
          </a:bodyPr>
          <a:lstStyle/>
          <a:p>
            <a:pPr marL="0" lvl="0" indent="0" algn="ctr">
              <a:lnSpc>
                <a:spcPts val="3222"/>
              </a:lnSpc>
              <a:spcBef>
                <a:spcPct val="0"/>
              </a:spcBef>
            </a:pPr>
            <a:r>
              <a:rPr lang="en-US" sz="2301" b="1" u="none" strike="noStrike">
                <a:solidFill>
                  <a:srgbClr val="00797B"/>
                </a:solidFill>
                <a:latin typeface="Open Sans Bold"/>
                <a:ea typeface="Open Sans Bold"/>
                <a:cs typeface="Open Sans Bold"/>
                <a:sym typeface="Open Sans Bold"/>
              </a:rPr>
              <a:t>Skills Developed</a:t>
            </a:r>
          </a:p>
        </p:txBody>
      </p:sp>
      <p:sp>
        <p:nvSpPr>
          <p:cNvPr id="45" name="TextBox 45"/>
          <p:cNvSpPr txBox="1"/>
          <p:nvPr/>
        </p:nvSpPr>
        <p:spPr>
          <a:xfrm>
            <a:off x="11849100" y="8191500"/>
            <a:ext cx="5410200" cy="389217"/>
          </a:xfrm>
          <a:prstGeom prst="rect">
            <a:avLst/>
          </a:prstGeom>
        </p:spPr>
        <p:txBody>
          <a:bodyPr lIns="0" tIns="0" rIns="0" bIns="0" rtlCol="0" anchor="t">
            <a:spAutoFit/>
          </a:bodyPr>
          <a:lstStyle/>
          <a:p>
            <a:pPr algn="ctr">
              <a:lnSpc>
                <a:spcPts val="3222"/>
              </a:lnSpc>
            </a:pPr>
            <a:r>
              <a:rPr lang="en-US" sz="2301" b="1">
                <a:solidFill>
                  <a:srgbClr val="00797B"/>
                </a:solidFill>
                <a:latin typeface="Open Sans Bold"/>
                <a:ea typeface="Open Sans Bold"/>
                <a:cs typeface="Open Sans Bold"/>
                <a:sym typeface="Open Sans Bold"/>
              </a:rPr>
              <a:t>Be Able To</a:t>
            </a:r>
          </a:p>
        </p:txBody>
      </p:sp>
      <p:sp>
        <p:nvSpPr>
          <p:cNvPr id="46" name="AutoShape 46"/>
          <p:cNvSpPr/>
          <p:nvPr/>
        </p:nvSpPr>
        <p:spPr>
          <a:xfrm>
            <a:off x="1028700" y="8210550"/>
            <a:ext cx="16230600" cy="0"/>
          </a:xfrm>
          <a:prstGeom prst="line">
            <a:avLst/>
          </a:prstGeom>
          <a:ln w="9525" cap="flat">
            <a:solidFill>
              <a:schemeClr val="bg1"/>
            </a:solidFill>
            <a:prstDash val="solid"/>
            <a:headEnd type="none" w="sm" len="sm"/>
            <a:tailEnd type="none" w="sm" len="sm"/>
          </a:ln>
        </p:spPr>
        <p:txBody>
          <a:bodyPr/>
          <a:lstStyle/>
          <a:p>
            <a:endParaRPr lang="en-GB"/>
          </a:p>
        </p:txBody>
      </p:sp>
      <p:sp>
        <p:nvSpPr>
          <p:cNvPr id="47" name="AutoShape 47"/>
          <p:cNvSpPr/>
          <p:nvPr/>
        </p:nvSpPr>
        <p:spPr>
          <a:xfrm>
            <a:off x="1028700" y="8582025"/>
            <a:ext cx="16230600" cy="0"/>
          </a:xfrm>
          <a:prstGeom prst="line">
            <a:avLst/>
          </a:prstGeom>
          <a:ln w="9525" cap="flat">
            <a:solidFill>
              <a:srgbClr val="FFFFFF"/>
            </a:solidFill>
            <a:prstDash val="solid"/>
            <a:headEnd type="none" w="sm" len="sm"/>
            <a:tailEnd type="none" w="sm" len="sm"/>
          </a:ln>
        </p:spPr>
        <p:txBody>
          <a:bodyPr/>
          <a:lstStyle/>
          <a:p>
            <a:endParaRPr lang="en-GB"/>
          </a:p>
        </p:txBody>
      </p:sp>
      <p:sp>
        <p:nvSpPr>
          <p:cNvPr id="48" name="AutoShape 48"/>
          <p:cNvSpPr/>
          <p:nvPr/>
        </p:nvSpPr>
        <p:spPr>
          <a:xfrm>
            <a:off x="1004636" y="8801100"/>
            <a:ext cx="16230600" cy="0"/>
          </a:xfrm>
          <a:prstGeom prst="line">
            <a:avLst/>
          </a:prstGeom>
          <a:ln w="9525" cap="flat">
            <a:solidFill>
              <a:srgbClr val="D1D5DB"/>
            </a:solidFill>
            <a:prstDash val="solid"/>
            <a:headEnd type="none" w="sm" len="sm"/>
            <a:tailEnd type="none" w="sm" len="sm"/>
          </a:ln>
        </p:spPr>
        <p:txBody>
          <a:bodyPr/>
          <a:lstStyle/>
          <a:p>
            <a:endParaRPr lang="en-GB"/>
          </a:p>
        </p:txBody>
      </p:sp>
      <p:sp>
        <p:nvSpPr>
          <p:cNvPr id="49" name="AutoShape 49"/>
          <p:cNvSpPr/>
          <p:nvPr/>
        </p:nvSpPr>
        <p:spPr>
          <a:xfrm>
            <a:off x="1028700" y="9344025"/>
            <a:ext cx="16230600" cy="0"/>
          </a:xfrm>
          <a:prstGeom prst="line">
            <a:avLst/>
          </a:prstGeom>
          <a:ln w="9525" cap="flat">
            <a:solidFill>
              <a:srgbClr val="D1D5DB"/>
            </a:solidFill>
            <a:prstDash val="solid"/>
            <a:headEnd type="none" w="sm" len="sm"/>
            <a:tailEnd type="none" w="sm" len="sm"/>
          </a:ln>
        </p:spPr>
        <p:txBody>
          <a:bodyPr/>
          <a:lstStyle/>
          <a:p>
            <a:endParaRPr lang="en-GB"/>
          </a:p>
        </p:txBody>
      </p:sp>
      <p:sp>
        <p:nvSpPr>
          <p:cNvPr id="50" name="AutoShape 50"/>
          <p:cNvSpPr/>
          <p:nvPr/>
        </p:nvSpPr>
        <p:spPr>
          <a:xfrm>
            <a:off x="1028700" y="9744576"/>
            <a:ext cx="16230600" cy="0"/>
          </a:xfrm>
          <a:prstGeom prst="line">
            <a:avLst/>
          </a:prstGeom>
          <a:ln w="9525" cap="flat">
            <a:solidFill>
              <a:srgbClr val="D1D5DB"/>
            </a:solidFill>
            <a:prstDash val="solid"/>
            <a:headEnd type="none" w="sm" len="sm"/>
            <a:tailEnd type="none" w="sm" len="sm"/>
          </a:ln>
        </p:spPr>
        <p:txBody>
          <a:bodyPr/>
          <a:lstStyle/>
          <a:p>
            <a:endParaRPr lang="en-GB"/>
          </a:p>
        </p:txBody>
      </p:sp>
      <p:sp>
        <p:nvSpPr>
          <p:cNvPr id="51" name="AutoShape 51"/>
          <p:cNvSpPr/>
          <p:nvPr/>
        </p:nvSpPr>
        <p:spPr>
          <a:xfrm>
            <a:off x="1028700" y="8191500"/>
            <a:ext cx="16230600" cy="0"/>
          </a:xfrm>
          <a:prstGeom prst="line">
            <a:avLst/>
          </a:prstGeom>
          <a:ln w="9525" cap="flat">
            <a:solidFill>
              <a:srgbClr val="D1D5DB"/>
            </a:solidFill>
            <a:prstDash val="solid"/>
            <a:headEnd type="none" w="sm" len="sm"/>
            <a:tailEnd type="none" w="sm" len="sm"/>
          </a:ln>
        </p:spPr>
        <p:txBody>
          <a:bodyPr/>
          <a:lstStyle/>
          <a:p>
            <a:endParaRPr lang="en-GB"/>
          </a:p>
        </p:txBody>
      </p:sp>
      <p:sp>
        <p:nvSpPr>
          <p:cNvPr id="52" name="AutoShape 52"/>
          <p:cNvSpPr/>
          <p:nvPr/>
        </p:nvSpPr>
        <p:spPr>
          <a:xfrm>
            <a:off x="1028700" y="8239125"/>
            <a:ext cx="0" cy="1485900"/>
          </a:xfrm>
          <a:prstGeom prst="line">
            <a:avLst/>
          </a:prstGeom>
          <a:ln w="9525" cap="flat">
            <a:solidFill>
              <a:srgbClr val="D1D5DB"/>
            </a:solidFill>
            <a:prstDash val="solid"/>
            <a:headEnd type="none" w="sm" len="sm"/>
            <a:tailEnd type="none" w="sm" len="sm"/>
          </a:ln>
        </p:spPr>
        <p:txBody>
          <a:bodyPr/>
          <a:lstStyle/>
          <a:p>
            <a:endParaRPr lang="en-GB"/>
          </a:p>
        </p:txBody>
      </p:sp>
      <p:sp>
        <p:nvSpPr>
          <p:cNvPr id="53" name="AutoShape 53"/>
          <p:cNvSpPr/>
          <p:nvPr/>
        </p:nvSpPr>
        <p:spPr>
          <a:xfrm>
            <a:off x="6438900" y="8239125"/>
            <a:ext cx="0" cy="1485900"/>
          </a:xfrm>
          <a:prstGeom prst="line">
            <a:avLst/>
          </a:prstGeom>
          <a:ln w="9525" cap="flat">
            <a:solidFill>
              <a:srgbClr val="D1D5DB"/>
            </a:solidFill>
            <a:prstDash val="solid"/>
            <a:headEnd type="none" w="sm" len="sm"/>
            <a:tailEnd type="none" w="sm" len="sm"/>
          </a:ln>
        </p:spPr>
        <p:txBody>
          <a:bodyPr/>
          <a:lstStyle/>
          <a:p>
            <a:endParaRPr lang="en-GB"/>
          </a:p>
        </p:txBody>
      </p:sp>
      <p:sp>
        <p:nvSpPr>
          <p:cNvPr id="54" name="AutoShape 54"/>
          <p:cNvSpPr/>
          <p:nvPr/>
        </p:nvSpPr>
        <p:spPr>
          <a:xfrm>
            <a:off x="11849100" y="8239125"/>
            <a:ext cx="0" cy="1485900"/>
          </a:xfrm>
          <a:prstGeom prst="line">
            <a:avLst/>
          </a:prstGeom>
          <a:ln w="9525" cap="flat">
            <a:solidFill>
              <a:srgbClr val="D1D5DB"/>
            </a:solidFill>
            <a:prstDash val="solid"/>
            <a:headEnd type="none" w="sm" len="sm"/>
            <a:tailEnd type="none" w="sm" len="sm"/>
          </a:ln>
        </p:spPr>
        <p:txBody>
          <a:bodyPr/>
          <a:lstStyle/>
          <a:p>
            <a:endParaRPr lang="en-GB"/>
          </a:p>
        </p:txBody>
      </p:sp>
      <p:sp>
        <p:nvSpPr>
          <p:cNvPr id="55" name="AutoShape 55"/>
          <p:cNvSpPr/>
          <p:nvPr/>
        </p:nvSpPr>
        <p:spPr>
          <a:xfrm>
            <a:off x="17259300" y="8239125"/>
            <a:ext cx="0" cy="1485900"/>
          </a:xfrm>
          <a:prstGeom prst="line">
            <a:avLst/>
          </a:prstGeom>
          <a:ln w="9525" cap="flat">
            <a:solidFill>
              <a:srgbClr val="D1D5DB"/>
            </a:solidFill>
            <a:prstDash val="solid"/>
            <a:headEnd type="none" w="sm" len="sm"/>
            <a:tailEnd type="none" w="sm" len="sm"/>
          </a:ln>
        </p:spPr>
        <p:txBody>
          <a:bodyPr/>
          <a:lstStyle/>
          <a:p>
            <a:endParaRPr lang="en-GB"/>
          </a:p>
        </p:txBody>
      </p:sp>
      <p:sp>
        <p:nvSpPr>
          <p:cNvPr id="57" name="AutoShape 13">
            <a:extLst>
              <a:ext uri="{FF2B5EF4-FFF2-40B4-BE49-F238E27FC236}">
                <a16:creationId xmlns:a16="http://schemas.microsoft.com/office/drawing/2014/main" id="{2E2CDB8D-D27F-368E-AB2F-308677F07C2E}"/>
              </a:ext>
            </a:extLst>
          </p:cNvPr>
          <p:cNvSpPr/>
          <p:nvPr/>
        </p:nvSpPr>
        <p:spPr>
          <a:xfrm>
            <a:off x="1028700" y="5953125"/>
            <a:ext cx="16230600" cy="0"/>
          </a:xfrm>
          <a:prstGeom prst="line">
            <a:avLst/>
          </a:prstGeom>
          <a:ln w="9525" cap="flat">
            <a:solidFill>
              <a:srgbClr val="D1D5DB"/>
            </a:solidFill>
            <a:prstDash val="solid"/>
            <a:headEnd type="none" w="sm" len="sm"/>
            <a:tailEnd type="none" w="sm" len="sm"/>
          </a:ln>
        </p:spPr>
        <p:txBody>
          <a:bodyPr/>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
        <p:cNvGrpSpPr/>
        <p:nvPr/>
      </p:nvGrpSpPr>
      <p:grpSpPr>
        <a:xfrm>
          <a:off x="0" y="0"/>
          <a:ext cx="0" cy="0"/>
          <a:chOff x="0" y="0"/>
          <a:chExt cx="0" cy="0"/>
        </a:xfrm>
      </p:grpSpPr>
      <p:sp>
        <p:nvSpPr>
          <p:cNvPr id="2" name="TextBox 2"/>
          <p:cNvSpPr txBox="1"/>
          <p:nvPr/>
        </p:nvSpPr>
        <p:spPr>
          <a:xfrm>
            <a:off x="1192529" y="1181100"/>
            <a:ext cx="16771850" cy="4109971"/>
          </a:xfrm>
          <a:prstGeom prst="rect">
            <a:avLst/>
          </a:prstGeom>
        </p:spPr>
        <p:txBody>
          <a:bodyPr wrap="square" lIns="0" tIns="0" rIns="0" bIns="0" rtlCol="0" anchor="t">
            <a:spAutoFit/>
          </a:bodyPr>
          <a:lstStyle/>
          <a:p>
            <a:pPr lvl="0">
              <a:lnSpc>
                <a:spcPts val="2545"/>
              </a:lnSpc>
            </a:pPr>
            <a:r>
              <a:rPr lang="en-US" sz="3600" b="1">
                <a:solidFill>
                  <a:schemeClr val="tx1">
                    <a:lumMod val="50000"/>
                  </a:schemeClr>
                </a:solidFill>
                <a:ea typeface="Inter Bold"/>
                <a:cs typeface="Inter Bold"/>
                <a:sym typeface="Inter Bold"/>
              </a:rPr>
              <a:t>Employer Encounters Reflection.</a:t>
            </a:r>
            <a:r>
              <a:rPr lang="en-US" sz="3600">
                <a:solidFill>
                  <a:schemeClr val="tx1">
                    <a:lumMod val="50000"/>
                  </a:schemeClr>
                </a:solidFill>
                <a:ea typeface="Open Sans"/>
                <a:cs typeface="Open Sans"/>
                <a:sym typeface="Open Sans"/>
              </a:rPr>
              <a:t> </a:t>
            </a:r>
          </a:p>
          <a:p>
            <a:pPr lvl="0">
              <a:lnSpc>
                <a:spcPts val="2545"/>
              </a:lnSpc>
            </a:pPr>
            <a:endParaRPr lang="en-US" sz="3600">
              <a:solidFill>
                <a:schemeClr val="tx1">
                  <a:lumMod val="50000"/>
                </a:schemeClr>
              </a:solidFill>
              <a:ea typeface="Open Sans"/>
              <a:cs typeface="Open Sans"/>
              <a:sym typeface="Open Sans"/>
            </a:endParaRPr>
          </a:p>
          <a:p>
            <a:pPr lvl="0">
              <a:lnSpc>
                <a:spcPct val="150000"/>
              </a:lnSpc>
              <a:spcAft>
                <a:spcPts val="600"/>
              </a:spcAft>
            </a:pPr>
            <a:r>
              <a:rPr lang="en-US" sz="3200">
                <a:solidFill>
                  <a:schemeClr val="tx1">
                    <a:lumMod val="50000"/>
                  </a:schemeClr>
                </a:solidFill>
                <a:ea typeface="Open Sans"/>
                <a:cs typeface="Open Sans"/>
                <a:sym typeface="Open Sans"/>
              </a:rPr>
              <a:t>Reflective question: What is currently missing from our progression? Consider which phases are well developed and which need strengthening. Are employer encounters sequenced deliberately, or delivered as one-off events? </a:t>
            </a:r>
          </a:p>
          <a:p>
            <a:pPr lvl="0">
              <a:lnSpc>
                <a:spcPct val="150000"/>
              </a:lnSpc>
            </a:pPr>
            <a:r>
              <a:rPr lang="en-US" sz="3200">
                <a:solidFill>
                  <a:schemeClr val="tx1">
                    <a:lumMod val="50000"/>
                  </a:schemeClr>
                </a:solidFill>
                <a:ea typeface="Open Sans"/>
                <a:cs typeface="Open Sans"/>
                <a:sym typeface="Open Sans"/>
              </a:rPr>
              <a:t>Use this model to identify gaps and plan a more coherent, progressive employer engagement offer.</a:t>
            </a:r>
          </a:p>
          <a:p>
            <a:pPr marL="0" lvl="0" indent="0" algn="l">
              <a:lnSpc>
                <a:spcPts val="3559"/>
              </a:lnSpc>
            </a:pPr>
            <a:endParaRPr lang="en-US" sz="2965" b="1">
              <a:solidFill>
                <a:srgbClr val="111827"/>
              </a:solidFill>
              <a:latin typeface="Inter Bold"/>
              <a:ea typeface="Inter Bold"/>
              <a:cs typeface="Inter Bold"/>
              <a:sym typeface="Inter Bold"/>
            </a:endParaRPr>
          </a:p>
        </p:txBody>
      </p:sp>
      <p:sp>
        <p:nvSpPr>
          <p:cNvPr id="3" name="TextBox 3"/>
          <p:cNvSpPr txBox="1"/>
          <p:nvPr/>
        </p:nvSpPr>
        <p:spPr>
          <a:xfrm>
            <a:off x="1216592" y="461007"/>
            <a:ext cx="3772928" cy="212879"/>
          </a:xfrm>
          <a:prstGeom prst="rect">
            <a:avLst/>
          </a:prstGeom>
        </p:spPr>
        <p:txBody>
          <a:bodyPr lIns="0" tIns="0" rIns="0" bIns="0" rtlCol="0" anchor="t">
            <a:spAutoFit/>
          </a:bodyPr>
          <a:lstStyle/>
          <a:p>
            <a:pPr marL="0" lvl="0" indent="0" algn="l">
              <a:lnSpc>
                <a:spcPts val="1800"/>
              </a:lnSpc>
            </a:pPr>
            <a:r>
              <a:rPr lang="en-US" sz="1200" b="1" spc="96">
                <a:solidFill>
                  <a:srgbClr val="6B7280"/>
                </a:solidFill>
                <a:latin typeface="Open Sans Bold"/>
                <a:ea typeface="Open Sans Bold"/>
                <a:cs typeface="Open Sans Bold"/>
                <a:sym typeface="Open Sans Bold"/>
              </a:rPr>
              <a:t>EMPLOYER ENCOUNTERS</a:t>
            </a:r>
          </a:p>
        </p:txBody>
      </p:sp>
      <p:sp>
        <p:nvSpPr>
          <p:cNvPr id="4" name="TextBox 4"/>
          <p:cNvSpPr txBox="1"/>
          <p:nvPr/>
        </p:nvSpPr>
        <p:spPr>
          <a:xfrm>
            <a:off x="3414539" y="5500716"/>
            <a:ext cx="12266233" cy="454420"/>
          </a:xfrm>
          <a:prstGeom prst="rect">
            <a:avLst/>
          </a:prstGeom>
        </p:spPr>
        <p:txBody>
          <a:bodyPr lIns="0" tIns="0" rIns="0" bIns="0" rtlCol="0" anchor="t">
            <a:spAutoFit/>
          </a:bodyPr>
          <a:lstStyle/>
          <a:p>
            <a:pPr marL="0" lvl="0" indent="0" algn="ctr">
              <a:lnSpc>
                <a:spcPts val="3770"/>
              </a:lnSpc>
            </a:pPr>
            <a:r>
              <a:rPr lang="en-US" sz="2800" b="1">
                <a:solidFill>
                  <a:srgbClr val="111827"/>
                </a:solidFill>
                <a:latin typeface="Inter Bold"/>
                <a:ea typeface="Inter Bold"/>
                <a:cs typeface="Inter Bold"/>
                <a:sym typeface="Inter Bold"/>
              </a:rPr>
              <a:t>A 4-phase model for meaningful, progressive employer engagement</a:t>
            </a:r>
          </a:p>
        </p:txBody>
      </p:sp>
      <p:sp>
        <p:nvSpPr>
          <p:cNvPr id="5" name="TextBox 5"/>
          <p:cNvSpPr txBox="1"/>
          <p:nvPr/>
        </p:nvSpPr>
        <p:spPr>
          <a:xfrm>
            <a:off x="1040977" y="6742272"/>
            <a:ext cx="311727" cy="306161"/>
          </a:xfrm>
          <a:prstGeom prst="rect">
            <a:avLst/>
          </a:prstGeom>
        </p:spPr>
        <p:txBody>
          <a:bodyPr lIns="0" tIns="0" rIns="0" bIns="0" rtlCol="0" anchor="t">
            <a:spAutoFit/>
          </a:bodyPr>
          <a:lstStyle/>
          <a:p>
            <a:pPr marL="0" lvl="0" indent="0" algn="l">
              <a:lnSpc>
                <a:spcPts val="2571"/>
              </a:lnSpc>
            </a:pPr>
            <a:r>
              <a:rPr lang="en-US" sz="1714" b="1">
                <a:solidFill>
                  <a:srgbClr val="00797B"/>
                </a:solidFill>
                <a:latin typeface="Inter Bold"/>
                <a:ea typeface="Inter Bold"/>
                <a:cs typeface="Inter Bold"/>
                <a:sym typeface="Inter Bold"/>
              </a:rPr>
              <a:t>01</a:t>
            </a:r>
          </a:p>
        </p:txBody>
      </p:sp>
      <p:sp>
        <p:nvSpPr>
          <p:cNvPr id="6" name="TextBox 6"/>
          <p:cNvSpPr txBox="1"/>
          <p:nvPr/>
        </p:nvSpPr>
        <p:spPr>
          <a:xfrm>
            <a:off x="1532930" y="4113709"/>
            <a:ext cx="270687" cy="306161"/>
          </a:xfrm>
          <a:prstGeom prst="rect">
            <a:avLst/>
          </a:prstGeom>
        </p:spPr>
        <p:txBody>
          <a:bodyPr lIns="0" tIns="0" rIns="0" bIns="0" rtlCol="0" anchor="t">
            <a:spAutoFit/>
          </a:bodyPr>
          <a:lstStyle/>
          <a:p>
            <a:pPr marL="0" lvl="0" indent="0" algn="l">
              <a:lnSpc>
                <a:spcPts val="2571"/>
              </a:lnSpc>
            </a:pPr>
            <a:r>
              <a:rPr lang="en-US" sz="1714">
                <a:solidFill>
                  <a:srgbClr val="9CA3AF"/>
                </a:solidFill>
                <a:latin typeface="Inter"/>
                <a:ea typeface="Inter"/>
                <a:cs typeface="Inter"/>
                <a:sym typeface="Inter"/>
              </a:rPr>
              <a:t>→</a:t>
            </a:r>
          </a:p>
        </p:txBody>
      </p:sp>
      <p:sp>
        <p:nvSpPr>
          <p:cNvPr id="7" name="TextBox 7"/>
          <p:cNvSpPr txBox="1"/>
          <p:nvPr/>
        </p:nvSpPr>
        <p:spPr>
          <a:xfrm>
            <a:off x="1004850" y="7275604"/>
            <a:ext cx="2098206" cy="280307"/>
          </a:xfrm>
          <a:prstGeom prst="rect">
            <a:avLst/>
          </a:prstGeom>
        </p:spPr>
        <p:txBody>
          <a:bodyPr lIns="0" tIns="0" rIns="0" bIns="0" rtlCol="0" anchor="t">
            <a:spAutoFit/>
          </a:bodyPr>
          <a:lstStyle/>
          <a:p>
            <a:pPr marL="0" lvl="0" indent="0" algn="l">
              <a:lnSpc>
                <a:spcPts val="2399"/>
              </a:lnSpc>
            </a:pPr>
            <a:r>
              <a:rPr lang="en-US" sz="1714" b="1">
                <a:solidFill>
                  <a:srgbClr val="111827"/>
                </a:solidFill>
                <a:latin typeface="Inter Bold"/>
                <a:ea typeface="Inter Bold"/>
                <a:cs typeface="Inter Bold"/>
                <a:sym typeface="Inter Bold"/>
              </a:rPr>
              <a:t>Introduce &amp; Inspire</a:t>
            </a:r>
          </a:p>
        </p:txBody>
      </p:sp>
      <p:sp>
        <p:nvSpPr>
          <p:cNvPr id="8" name="TextBox 8"/>
          <p:cNvSpPr txBox="1"/>
          <p:nvPr/>
        </p:nvSpPr>
        <p:spPr>
          <a:xfrm>
            <a:off x="952145" y="8013514"/>
            <a:ext cx="3746183" cy="806631"/>
          </a:xfrm>
          <a:prstGeom prst="rect">
            <a:avLst/>
          </a:prstGeom>
        </p:spPr>
        <p:txBody>
          <a:bodyPr lIns="0" tIns="0" rIns="0" bIns="0" rtlCol="0" anchor="t">
            <a:spAutoFit/>
          </a:bodyPr>
          <a:lstStyle/>
          <a:p>
            <a:pPr marL="0" lvl="0" indent="0" algn="l">
              <a:lnSpc>
                <a:spcPts val="2194"/>
              </a:lnSpc>
            </a:pPr>
            <a:r>
              <a:rPr lang="en-US" sz="1371">
                <a:solidFill>
                  <a:srgbClr val="374151"/>
                </a:solidFill>
                <a:latin typeface="Open Sans"/>
                <a:ea typeface="Open Sans"/>
                <a:cs typeface="Open Sans"/>
                <a:sym typeface="Open Sans"/>
              </a:rPr>
              <a:t>Assemblies, career talks, and role models that spark curiosity and broaden learner awareness of the world of work.</a:t>
            </a:r>
          </a:p>
        </p:txBody>
      </p:sp>
      <p:sp>
        <p:nvSpPr>
          <p:cNvPr id="9" name="TextBox 9"/>
          <p:cNvSpPr txBox="1"/>
          <p:nvPr/>
        </p:nvSpPr>
        <p:spPr>
          <a:xfrm>
            <a:off x="5105400" y="6668995"/>
            <a:ext cx="369094" cy="306161"/>
          </a:xfrm>
          <a:prstGeom prst="rect">
            <a:avLst/>
          </a:prstGeom>
        </p:spPr>
        <p:txBody>
          <a:bodyPr lIns="0" tIns="0" rIns="0" bIns="0" rtlCol="0" anchor="t">
            <a:spAutoFit/>
          </a:bodyPr>
          <a:lstStyle/>
          <a:p>
            <a:pPr marL="0" lvl="0" indent="0" algn="l">
              <a:lnSpc>
                <a:spcPts val="2571"/>
              </a:lnSpc>
            </a:pPr>
            <a:r>
              <a:rPr lang="en-US" sz="1714" b="1">
                <a:solidFill>
                  <a:srgbClr val="00797B"/>
                </a:solidFill>
                <a:latin typeface="Inter Bold"/>
                <a:ea typeface="Inter Bold"/>
                <a:cs typeface="Inter Bold"/>
                <a:sym typeface="Inter Bold"/>
              </a:rPr>
              <a:t>02</a:t>
            </a:r>
          </a:p>
        </p:txBody>
      </p:sp>
      <p:sp>
        <p:nvSpPr>
          <p:cNvPr id="10" name="TextBox 10"/>
          <p:cNvSpPr txBox="1"/>
          <p:nvPr/>
        </p:nvSpPr>
        <p:spPr>
          <a:xfrm>
            <a:off x="5804893" y="4113709"/>
            <a:ext cx="270687" cy="306161"/>
          </a:xfrm>
          <a:prstGeom prst="rect">
            <a:avLst/>
          </a:prstGeom>
        </p:spPr>
        <p:txBody>
          <a:bodyPr lIns="0" tIns="0" rIns="0" bIns="0" rtlCol="0" anchor="t">
            <a:spAutoFit/>
          </a:bodyPr>
          <a:lstStyle/>
          <a:p>
            <a:pPr marL="0" lvl="0" indent="0" algn="l">
              <a:lnSpc>
                <a:spcPts val="2571"/>
              </a:lnSpc>
            </a:pPr>
            <a:r>
              <a:rPr lang="en-US" sz="1714">
                <a:solidFill>
                  <a:srgbClr val="9CA3AF"/>
                </a:solidFill>
                <a:latin typeface="Inter"/>
                <a:ea typeface="Inter"/>
                <a:cs typeface="Inter"/>
                <a:sym typeface="Inter"/>
              </a:rPr>
              <a:t>→</a:t>
            </a:r>
          </a:p>
        </p:txBody>
      </p:sp>
      <p:sp>
        <p:nvSpPr>
          <p:cNvPr id="11" name="TextBox 11"/>
          <p:cNvSpPr txBox="1"/>
          <p:nvPr/>
        </p:nvSpPr>
        <p:spPr>
          <a:xfrm>
            <a:off x="5105400" y="7096105"/>
            <a:ext cx="2155572" cy="575582"/>
          </a:xfrm>
          <a:prstGeom prst="rect">
            <a:avLst/>
          </a:prstGeom>
        </p:spPr>
        <p:txBody>
          <a:bodyPr lIns="0" tIns="0" rIns="0" bIns="0" rtlCol="0" anchor="t">
            <a:spAutoFit/>
          </a:bodyPr>
          <a:lstStyle/>
          <a:p>
            <a:pPr marL="0" lvl="0" indent="0" algn="l">
              <a:lnSpc>
                <a:spcPts val="2399"/>
              </a:lnSpc>
              <a:spcBef>
                <a:spcPct val="0"/>
              </a:spcBef>
            </a:pPr>
            <a:r>
              <a:rPr lang="en-US" sz="1714" b="1" u="none" strike="noStrike">
                <a:solidFill>
                  <a:srgbClr val="111827"/>
                </a:solidFill>
                <a:latin typeface="Inter Bold"/>
                <a:ea typeface="Inter Bold"/>
                <a:cs typeface="Inter Bold"/>
                <a:sym typeface="Inter Bold"/>
              </a:rPr>
              <a:t>Investigate &amp; Explore</a:t>
            </a:r>
          </a:p>
        </p:txBody>
      </p:sp>
      <p:sp>
        <p:nvSpPr>
          <p:cNvPr id="12" name="TextBox 12"/>
          <p:cNvSpPr txBox="1"/>
          <p:nvPr/>
        </p:nvSpPr>
        <p:spPr>
          <a:xfrm>
            <a:off x="5105400" y="7967844"/>
            <a:ext cx="3746183" cy="806631"/>
          </a:xfrm>
          <a:prstGeom prst="rect">
            <a:avLst/>
          </a:prstGeom>
        </p:spPr>
        <p:txBody>
          <a:bodyPr lIns="0" tIns="0" rIns="0" bIns="0" rtlCol="0" anchor="t">
            <a:spAutoFit/>
          </a:bodyPr>
          <a:lstStyle/>
          <a:p>
            <a:pPr marL="0" lvl="0" indent="0" algn="l">
              <a:lnSpc>
                <a:spcPts val="2194"/>
              </a:lnSpc>
            </a:pPr>
            <a:r>
              <a:rPr lang="en-US" sz="1371">
                <a:solidFill>
                  <a:srgbClr val="374151"/>
                </a:solidFill>
                <a:latin typeface="Open Sans"/>
                <a:ea typeface="Open Sans"/>
                <a:cs typeface="Open Sans"/>
                <a:sym typeface="Open Sans"/>
              </a:rPr>
              <a:t>Speed networking, workshops, and projects that deepen understanding of sectors, roles, and workplace expectations.</a:t>
            </a:r>
          </a:p>
        </p:txBody>
      </p:sp>
      <p:sp>
        <p:nvSpPr>
          <p:cNvPr id="13" name="TextBox 13"/>
          <p:cNvSpPr txBox="1"/>
          <p:nvPr/>
        </p:nvSpPr>
        <p:spPr>
          <a:xfrm>
            <a:off x="9360674" y="6731398"/>
            <a:ext cx="373964" cy="306161"/>
          </a:xfrm>
          <a:prstGeom prst="rect">
            <a:avLst/>
          </a:prstGeom>
        </p:spPr>
        <p:txBody>
          <a:bodyPr lIns="0" tIns="0" rIns="0" bIns="0" rtlCol="0" anchor="t">
            <a:spAutoFit/>
          </a:bodyPr>
          <a:lstStyle/>
          <a:p>
            <a:pPr marL="0" lvl="0" indent="0" algn="l">
              <a:lnSpc>
                <a:spcPts val="2571"/>
              </a:lnSpc>
            </a:pPr>
            <a:r>
              <a:rPr lang="en-US" sz="1714" b="1">
                <a:solidFill>
                  <a:srgbClr val="00797B"/>
                </a:solidFill>
                <a:latin typeface="Inter Bold"/>
                <a:ea typeface="Inter Bold"/>
                <a:cs typeface="Inter Bold"/>
                <a:sym typeface="Inter Bold"/>
              </a:rPr>
              <a:t>03</a:t>
            </a:r>
          </a:p>
        </p:txBody>
      </p:sp>
      <p:sp>
        <p:nvSpPr>
          <p:cNvPr id="14" name="TextBox 14"/>
          <p:cNvSpPr txBox="1"/>
          <p:nvPr/>
        </p:nvSpPr>
        <p:spPr>
          <a:xfrm>
            <a:off x="10019705" y="4113709"/>
            <a:ext cx="270687" cy="306161"/>
          </a:xfrm>
          <a:prstGeom prst="rect">
            <a:avLst/>
          </a:prstGeom>
        </p:spPr>
        <p:txBody>
          <a:bodyPr lIns="0" tIns="0" rIns="0" bIns="0" rtlCol="0" anchor="t">
            <a:spAutoFit/>
          </a:bodyPr>
          <a:lstStyle/>
          <a:p>
            <a:pPr marL="0" lvl="0" indent="0" algn="l">
              <a:lnSpc>
                <a:spcPts val="2571"/>
              </a:lnSpc>
            </a:pPr>
            <a:r>
              <a:rPr lang="en-US" sz="1714">
                <a:solidFill>
                  <a:srgbClr val="9CA3AF"/>
                </a:solidFill>
                <a:latin typeface="Inter"/>
                <a:ea typeface="Inter"/>
                <a:cs typeface="Inter"/>
                <a:sym typeface="Inter"/>
              </a:rPr>
              <a:t>→</a:t>
            </a:r>
          </a:p>
        </p:txBody>
      </p:sp>
      <p:sp>
        <p:nvSpPr>
          <p:cNvPr id="16" name="TextBox 16"/>
          <p:cNvSpPr txBox="1"/>
          <p:nvPr/>
        </p:nvSpPr>
        <p:spPr>
          <a:xfrm>
            <a:off x="9332237" y="7073979"/>
            <a:ext cx="2160443" cy="575582"/>
          </a:xfrm>
          <a:prstGeom prst="rect">
            <a:avLst/>
          </a:prstGeom>
        </p:spPr>
        <p:txBody>
          <a:bodyPr lIns="0" tIns="0" rIns="0" bIns="0" rtlCol="0" anchor="t">
            <a:spAutoFit/>
          </a:bodyPr>
          <a:lstStyle/>
          <a:p>
            <a:pPr marL="0" lvl="0" indent="0" algn="l">
              <a:lnSpc>
                <a:spcPts val="2399"/>
              </a:lnSpc>
              <a:spcBef>
                <a:spcPct val="0"/>
              </a:spcBef>
            </a:pPr>
            <a:r>
              <a:rPr lang="en-US" sz="1714" b="1" u="none" strike="noStrike">
                <a:solidFill>
                  <a:srgbClr val="111827"/>
                </a:solidFill>
                <a:latin typeface="Inter Bold"/>
                <a:ea typeface="Inter Bold"/>
                <a:cs typeface="Inter Bold"/>
                <a:sym typeface="Inter Bold"/>
              </a:rPr>
              <a:t>Apply &amp; Demonstrate</a:t>
            </a:r>
          </a:p>
        </p:txBody>
      </p:sp>
      <p:sp>
        <p:nvSpPr>
          <p:cNvPr id="17" name="TextBox 17"/>
          <p:cNvSpPr txBox="1"/>
          <p:nvPr/>
        </p:nvSpPr>
        <p:spPr>
          <a:xfrm>
            <a:off x="9319890" y="7989285"/>
            <a:ext cx="3746183" cy="806631"/>
          </a:xfrm>
          <a:prstGeom prst="rect">
            <a:avLst/>
          </a:prstGeom>
        </p:spPr>
        <p:txBody>
          <a:bodyPr lIns="0" tIns="0" rIns="0" bIns="0" rtlCol="0" anchor="t">
            <a:spAutoFit/>
          </a:bodyPr>
          <a:lstStyle/>
          <a:p>
            <a:pPr marL="0" lvl="0" indent="0" algn="l">
              <a:lnSpc>
                <a:spcPts val="2194"/>
              </a:lnSpc>
            </a:pPr>
            <a:r>
              <a:rPr lang="en-US" sz="1371">
                <a:solidFill>
                  <a:srgbClr val="374151"/>
                </a:solidFill>
                <a:latin typeface="Open Sans"/>
                <a:ea typeface="Open Sans"/>
                <a:cs typeface="Open Sans"/>
                <a:sym typeface="Open Sans"/>
              </a:rPr>
              <a:t>Mock interviews, enterprise challenges, and work simulations that build practical skills and real-world confidence.</a:t>
            </a:r>
          </a:p>
        </p:txBody>
      </p:sp>
      <p:sp>
        <p:nvSpPr>
          <p:cNvPr id="18" name="TextBox 18"/>
          <p:cNvSpPr txBox="1"/>
          <p:nvPr/>
        </p:nvSpPr>
        <p:spPr>
          <a:xfrm>
            <a:off x="13615948" y="6750324"/>
            <a:ext cx="383165" cy="306161"/>
          </a:xfrm>
          <a:prstGeom prst="rect">
            <a:avLst/>
          </a:prstGeom>
        </p:spPr>
        <p:txBody>
          <a:bodyPr lIns="0" tIns="0" rIns="0" bIns="0" rtlCol="0" anchor="t">
            <a:spAutoFit/>
          </a:bodyPr>
          <a:lstStyle/>
          <a:p>
            <a:pPr marL="0" lvl="0" indent="0" algn="l">
              <a:lnSpc>
                <a:spcPts val="2571"/>
              </a:lnSpc>
            </a:pPr>
            <a:r>
              <a:rPr lang="en-US" sz="1714" b="1">
                <a:solidFill>
                  <a:srgbClr val="00797B"/>
                </a:solidFill>
                <a:latin typeface="Inter Bold"/>
                <a:ea typeface="Inter Bold"/>
                <a:cs typeface="Inter Bold"/>
                <a:sym typeface="Inter Bold"/>
              </a:rPr>
              <a:t>04</a:t>
            </a:r>
          </a:p>
        </p:txBody>
      </p:sp>
      <p:sp>
        <p:nvSpPr>
          <p:cNvPr id="19" name="TextBox 19"/>
          <p:cNvSpPr txBox="1"/>
          <p:nvPr/>
        </p:nvSpPr>
        <p:spPr>
          <a:xfrm>
            <a:off x="13559074" y="7178661"/>
            <a:ext cx="2169643" cy="280307"/>
          </a:xfrm>
          <a:prstGeom prst="rect">
            <a:avLst/>
          </a:prstGeom>
        </p:spPr>
        <p:txBody>
          <a:bodyPr lIns="0" tIns="0" rIns="0" bIns="0" rtlCol="0" anchor="t">
            <a:spAutoFit/>
          </a:bodyPr>
          <a:lstStyle/>
          <a:p>
            <a:pPr marL="0" lvl="0" indent="0" algn="l">
              <a:lnSpc>
                <a:spcPts val="2399"/>
              </a:lnSpc>
            </a:pPr>
            <a:r>
              <a:rPr lang="en-US" sz="1714" b="1">
                <a:solidFill>
                  <a:srgbClr val="111827"/>
                </a:solidFill>
                <a:latin typeface="Inter Bold"/>
                <a:ea typeface="Inter Bold"/>
                <a:cs typeface="Inter Bold"/>
                <a:sym typeface="Inter Bold"/>
              </a:rPr>
              <a:t>Transition &amp; Prepare</a:t>
            </a:r>
          </a:p>
        </p:txBody>
      </p:sp>
      <p:sp>
        <p:nvSpPr>
          <p:cNvPr id="20" name="TextBox 20"/>
          <p:cNvSpPr txBox="1"/>
          <p:nvPr/>
        </p:nvSpPr>
        <p:spPr>
          <a:xfrm>
            <a:off x="13584417" y="7997552"/>
            <a:ext cx="3746183" cy="806631"/>
          </a:xfrm>
          <a:prstGeom prst="rect">
            <a:avLst/>
          </a:prstGeom>
        </p:spPr>
        <p:txBody>
          <a:bodyPr lIns="0" tIns="0" rIns="0" bIns="0" rtlCol="0" anchor="t">
            <a:spAutoFit/>
          </a:bodyPr>
          <a:lstStyle/>
          <a:p>
            <a:pPr marL="0" lvl="0" indent="0" algn="l">
              <a:lnSpc>
                <a:spcPts val="2194"/>
              </a:lnSpc>
            </a:pPr>
            <a:r>
              <a:rPr lang="en-US" sz="1371">
                <a:solidFill>
                  <a:srgbClr val="374151"/>
                </a:solidFill>
                <a:latin typeface="Open Sans"/>
                <a:ea typeface="Open Sans"/>
                <a:cs typeface="Open Sans"/>
                <a:sym typeface="Open Sans"/>
              </a:rPr>
              <a:t>Recruitment workshops, mentoring, and technical pathway events that support informed decisions and successful transitions.</a:t>
            </a:r>
          </a:p>
        </p:txBody>
      </p:sp>
      <p:sp>
        <p:nvSpPr>
          <p:cNvPr id="21" name="TextBox 21"/>
          <p:cNvSpPr txBox="1"/>
          <p:nvPr/>
        </p:nvSpPr>
        <p:spPr>
          <a:xfrm>
            <a:off x="1032868" y="8050257"/>
            <a:ext cx="12675870" cy="291555"/>
          </a:xfrm>
          <a:prstGeom prst="rect">
            <a:avLst/>
          </a:prstGeom>
        </p:spPr>
        <p:txBody>
          <a:bodyPr lIns="0" tIns="0" rIns="0" bIns="0" rtlCol="0" anchor="t">
            <a:spAutoFit/>
          </a:bodyPr>
          <a:lstStyle/>
          <a:p>
            <a:pPr marL="0" lvl="0" indent="0" algn="l">
              <a:lnSpc>
                <a:spcPts val="2545"/>
              </a:lnSpc>
            </a:pPr>
            <a:endParaRPr lang="en-US" sz="1542">
              <a:solidFill>
                <a:srgbClr val="6B7280"/>
              </a:solidFill>
              <a:latin typeface="Open Sans"/>
              <a:ea typeface="Open Sans"/>
              <a:cs typeface="Open Sans"/>
              <a:sym typeface="Open Sans"/>
            </a:endParaRPr>
          </a:p>
        </p:txBody>
      </p:sp>
      <p:sp>
        <p:nvSpPr>
          <p:cNvPr id="23" name="AutoShape 23"/>
          <p:cNvSpPr/>
          <p:nvPr/>
        </p:nvSpPr>
        <p:spPr>
          <a:xfrm>
            <a:off x="878563" y="9334500"/>
            <a:ext cx="16230600" cy="0"/>
          </a:xfrm>
          <a:prstGeom prst="line">
            <a:avLst/>
          </a:prstGeom>
          <a:ln w="9525" cap="flat">
            <a:solidFill>
              <a:srgbClr val="9CA3AF"/>
            </a:solidFill>
            <a:prstDash val="solid"/>
            <a:headEnd type="none" w="sm" len="sm"/>
            <a:tailEnd type="none" w="sm" len="sm"/>
          </a:ln>
        </p:spPr>
        <p:txBody>
          <a:bodyPr/>
          <a:lstStyle/>
          <a:p>
            <a:endParaRPr lang="en-GB"/>
          </a:p>
        </p:txBody>
      </p:sp>
      <p:sp>
        <p:nvSpPr>
          <p:cNvPr id="24" name="AutoShape 24"/>
          <p:cNvSpPr/>
          <p:nvPr/>
        </p:nvSpPr>
        <p:spPr>
          <a:xfrm flipV="1">
            <a:off x="913836" y="6515100"/>
            <a:ext cx="3750350" cy="0"/>
          </a:xfrm>
          <a:prstGeom prst="line">
            <a:avLst/>
          </a:prstGeom>
          <a:ln w="38100" cap="flat">
            <a:solidFill>
              <a:srgbClr val="00797B"/>
            </a:solidFill>
            <a:prstDash val="solid"/>
            <a:headEnd type="none" w="sm" len="sm"/>
            <a:tailEnd type="none" w="sm" len="sm"/>
          </a:ln>
        </p:spPr>
        <p:txBody>
          <a:bodyPr/>
          <a:lstStyle/>
          <a:p>
            <a:endParaRPr lang="en-GB"/>
          </a:p>
        </p:txBody>
      </p:sp>
      <p:sp>
        <p:nvSpPr>
          <p:cNvPr id="25" name="AutoShape 25"/>
          <p:cNvSpPr/>
          <p:nvPr/>
        </p:nvSpPr>
        <p:spPr>
          <a:xfrm flipV="1">
            <a:off x="4930974" y="6515100"/>
            <a:ext cx="3750350" cy="0"/>
          </a:xfrm>
          <a:prstGeom prst="line">
            <a:avLst/>
          </a:prstGeom>
          <a:ln w="38100" cap="flat">
            <a:solidFill>
              <a:srgbClr val="00797B"/>
            </a:solidFill>
            <a:prstDash val="solid"/>
            <a:headEnd type="none" w="sm" len="sm"/>
            <a:tailEnd type="none" w="sm" len="sm"/>
          </a:ln>
        </p:spPr>
        <p:txBody>
          <a:bodyPr/>
          <a:lstStyle/>
          <a:p>
            <a:endParaRPr lang="en-GB"/>
          </a:p>
        </p:txBody>
      </p:sp>
      <p:sp>
        <p:nvSpPr>
          <p:cNvPr id="26" name="AutoShape 26"/>
          <p:cNvSpPr/>
          <p:nvPr/>
        </p:nvSpPr>
        <p:spPr>
          <a:xfrm flipV="1">
            <a:off x="9180283" y="6495912"/>
            <a:ext cx="3750350" cy="0"/>
          </a:xfrm>
          <a:prstGeom prst="line">
            <a:avLst/>
          </a:prstGeom>
          <a:ln w="38100" cap="flat">
            <a:solidFill>
              <a:srgbClr val="00797B"/>
            </a:solidFill>
            <a:prstDash val="solid"/>
            <a:headEnd type="none" w="sm" len="sm"/>
            <a:tailEnd type="none" w="sm" len="sm"/>
          </a:ln>
        </p:spPr>
        <p:txBody>
          <a:bodyPr/>
          <a:lstStyle/>
          <a:p>
            <a:endParaRPr lang="en-GB"/>
          </a:p>
        </p:txBody>
      </p:sp>
      <p:sp>
        <p:nvSpPr>
          <p:cNvPr id="27" name="AutoShape 27"/>
          <p:cNvSpPr/>
          <p:nvPr/>
        </p:nvSpPr>
        <p:spPr>
          <a:xfrm>
            <a:off x="13335000" y="6495912"/>
            <a:ext cx="3586162" cy="0"/>
          </a:xfrm>
          <a:prstGeom prst="line">
            <a:avLst/>
          </a:prstGeom>
          <a:ln w="38100" cap="flat">
            <a:solidFill>
              <a:srgbClr val="00797B"/>
            </a:solidFill>
            <a:prstDash val="solid"/>
            <a:headEnd type="none" w="sm" len="sm"/>
            <a:tailEnd type="none" w="sm" len="sm"/>
          </a:ln>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
        <p:cNvGrpSpPr/>
        <p:nvPr/>
      </p:nvGrpSpPr>
      <p:grpSpPr>
        <a:xfrm>
          <a:off x="0" y="0"/>
          <a:ext cx="0" cy="0"/>
          <a:chOff x="0" y="0"/>
          <a:chExt cx="0" cy="0"/>
        </a:xfrm>
      </p:grpSpPr>
      <p:sp>
        <p:nvSpPr>
          <p:cNvPr id="2" name="TextBox 2"/>
          <p:cNvSpPr txBox="1"/>
          <p:nvPr/>
        </p:nvSpPr>
        <p:spPr>
          <a:xfrm>
            <a:off x="1028700" y="752475"/>
            <a:ext cx="3333750" cy="220980"/>
          </a:xfrm>
          <a:prstGeom prst="rect">
            <a:avLst/>
          </a:prstGeom>
        </p:spPr>
        <p:txBody>
          <a:bodyPr lIns="0" tIns="0" rIns="0" bIns="0" rtlCol="0" anchor="t">
            <a:spAutoFit/>
          </a:bodyPr>
          <a:lstStyle/>
          <a:p>
            <a:pPr algn="l">
              <a:lnSpc>
                <a:spcPts val="1800"/>
              </a:lnSpc>
            </a:pPr>
            <a:r>
              <a:rPr lang="en-US" sz="1200" b="1">
                <a:solidFill>
                  <a:srgbClr val="6B7280"/>
                </a:solidFill>
                <a:latin typeface="Open Sans Bold"/>
                <a:ea typeface="Open Sans Bold"/>
                <a:cs typeface="Open Sans Bold"/>
                <a:sym typeface="Open Sans Bold"/>
              </a:rPr>
              <a:t>WORK EXPERIENCE REFLECTION</a:t>
            </a:r>
          </a:p>
        </p:txBody>
      </p:sp>
      <p:sp>
        <p:nvSpPr>
          <p:cNvPr id="4" name="TextBox 4"/>
          <p:cNvSpPr txBox="1"/>
          <p:nvPr/>
        </p:nvSpPr>
        <p:spPr>
          <a:xfrm>
            <a:off x="1770993" y="2760916"/>
            <a:ext cx="11430000" cy="407612"/>
          </a:xfrm>
          <a:prstGeom prst="rect">
            <a:avLst/>
          </a:prstGeom>
        </p:spPr>
        <p:txBody>
          <a:bodyPr lIns="0" tIns="0" rIns="0" bIns="0" rtlCol="0" anchor="t">
            <a:spAutoFit/>
          </a:bodyPr>
          <a:lstStyle/>
          <a:p>
            <a:pPr algn="l">
              <a:lnSpc>
                <a:spcPts val="3600"/>
              </a:lnSpc>
            </a:pPr>
            <a:r>
              <a:rPr lang="en-US" sz="2000" b="1">
                <a:solidFill>
                  <a:srgbClr val="111827"/>
                </a:solidFill>
                <a:latin typeface="Inter Bold"/>
                <a:ea typeface="Inter Bold"/>
                <a:cs typeface="Inter Bold"/>
                <a:sym typeface="Inter Bold"/>
              </a:rPr>
              <a:t>Why provide work experience? (tick all that apply)</a:t>
            </a:r>
          </a:p>
        </p:txBody>
      </p:sp>
      <p:sp>
        <p:nvSpPr>
          <p:cNvPr id="5" name="TextBox 5"/>
          <p:cNvSpPr txBox="1"/>
          <p:nvPr/>
        </p:nvSpPr>
        <p:spPr>
          <a:xfrm>
            <a:off x="1770993" y="1159662"/>
            <a:ext cx="14119334" cy="1223797"/>
          </a:xfrm>
          <a:prstGeom prst="rect">
            <a:avLst/>
          </a:prstGeom>
        </p:spPr>
        <p:txBody>
          <a:bodyPr wrap="square" lIns="0" tIns="0" rIns="0" bIns="0" rtlCol="0" anchor="t">
            <a:spAutoFit/>
          </a:bodyPr>
          <a:lstStyle/>
          <a:p>
            <a:pPr marL="0" lvl="0" indent="0" algn="l">
              <a:lnSpc>
                <a:spcPct val="150000"/>
              </a:lnSpc>
              <a:spcBef>
                <a:spcPct val="0"/>
              </a:spcBef>
            </a:pPr>
            <a:r>
              <a:rPr lang="en-US" sz="2800" u="none" strike="noStrike">
                <a:solidFill>
                  <a:schemeClr val="tx1">
                    <a:lumMod val="50000"/>
                  </a:schemeClr>
                </a:solidFill>
                <a:latin typeface="Open Sans"/>
                <a:ea typeface="Open Sans"/>
                <a:cs typeface="Open Sans"/>
                <a:sym typeface="Open Sans"/>
              </a:rPr>
              <a:t>Which of these outcomes are we actually measuring? </a:t>
            </a:r>
          </a:p>
          <a:p>
            <a:pPr marL="0" lvl="0" indent="0" algn="l">
              <a:lnSpc>
                <a:spcPct val="150000"/>
              </a:lnSpc>
              <a:spcBef>
                <a:spcPct val="0"/>
              </a:spcBef>
            </a:pPr>
            <a:r>
              <a:rPr lang="en-US" sz="2800" u="none" strike="noStrike">
                <a:solidFill>
                  <a:schemeClr val="tx1">
                    <a:lumMod val="50000"/>
                  </a:schemeClr>
                </a:solidFill>
                <a:latin typeface="Open Sans"/>
                <a:ea typeface="Open Sans"/>
                <a:cs typeface="Open Sans"/>
                <a:sym typeface="Open Sans"/>
              </a:rPr>
              <a:t>How do we know work experience is making a difference?</a:t>
            </a:r>
          </a:p>
        </p:txBody>
      </p:sp>
      <p:sp>
        <p:nvSpPr>
          <p:cNvPr id="6" name="TextBox 6"/>
          <p:cNvSpPr txBox="1"/>
          <p:nvPr/>
        </p:nvSpPr>
        <p:spPr>
          <a:xfrm>
            <a:off x="1770993" y="3473367"/>
            <a:ext cx="285750" cy="481330"/>
          </a:xfrm>
          <a:prstGeom prst="rect">
            <a:avLst/>
          </a:prstGeom>
        </p:spPr>
        <p:txBody>
          <a:bodyPr lIns="0" tIns="0" rIns="0" bIns="0" rtlCol="0" anchor="t">
            <a:spAutoFit/>
          </a:bodyPr>
          <a:lstStyle/>
          <a:p>
            <a:pPr algn="l">
              <a:lnSpc>
                <a:spcPts val="3919"/>
              </a:lnSpc>
            </a:pPr>
            <a:r>
              <a:rPr lang="en-US" sz="2799" b="1">
                <a:solidFill>
                  <a:srgbClr val="00797B"/>
                </a:solidFill>
                <a:latin typeface="Open Sans Bold"/>
                <a:ea typeface="Open Sans Bold"/>
                <a:cs typeface="Open Sans Bold"/>
                <a:sym typeface="Open Sans Bold"/>
              </a:rPr>
              <a:t>✓</a:t>
            </a:r>
          </a:p>
        </p:txBody>
      </p:sp>
      <p:sp>
        <p:nvSpPr>
          <p:cNvPr id="7" name="TextBox 7"/>
          <p:cNvSpPr txBox="1"/>
          <p:nvPr/>
        </p:nvSpPr>
        <p:spPr>
          <a:xfrm>
            <a:off x="2247243" y="3494341"/>
            <a:ext cx="15240000" cy="371475"/>
          </a:xfrm>
          <a:prstGeom prst="rect">
            <a:avLst/>
          </a:prstGeom>
        </p:spPr>
        <p:txBody>
          <a:bodyPr lIns="0" tIns="0" rIns="0" bIns="0" rtlCol="0" anchor="t">
            <a:spAutoFit/>
          </a:bodyPr>
          <a:lstStyle/>
          <a:p>
            <a:pPr algn="l">
              <a:lnSpc>
                <a:spcPts val="3000"/>
              </a:lnSpc>
            </a:pPr>
            <a:r>
              <a:rPr lang="en-US" sz="2000">
                <a:solidFill>
                  <a:srgbClr val="374151"/>
                </a:solidFill>
                <a:latin typeface="Open Sans"/>
                <a:ea typeface="Open Sans"/>
                <a:cs typeface="Open Sans"/>
                <a:sym typeface="Open Sans"/>
              </a:rPr>
              <a:t>Broaden aspirations — expose learners to a wider range of careers, industries, and possibilities.</a:t>
            </a:r>
          </a:p>
        </p:txBody>
      </p:sp>
      <p:sp>
        <p:nvSpPr>
          <p:cNvPr id="8" name="TextBox 8"/>
          <p:cNvSpPr txBox="1"/>
          <p:nvPr/>
        </p:nvSpPr>
        <p:spPr>
          <a:xfrm>
            <a:off x="1770993" y="4127086"/>
            <a:ext cx="285750" cy="481330"/>
          </a:xfrm>
          <a:prstGeom prst="rect">
            <a:avLst/>
          </a:prstGeom>
        </p:spPr>
        <p:txBody>
          <a:bodyPr lIns="0" tIns="0" rIns="0" bIns="0" rtlCol="0" anchor="t">
            <a:spAutoFit/>
          </a:bodyPr>
          <a:lstStyle/>
          <a:p>
            <a:pPr algn="l">
              <a:lnSpc>
                <a:spcPts val="3919"/>
              </a:lnSpc>
            </a:pPr>
            <a:r>
              <a:rPr lang="en-US" sz="2799" b="1">
                <a:solidFill>
                  <a:srgbClr val="00797B"/>
                </a:solidFill>
                <a:latin typeface="Open Sans Bold"/>
                <a:ea typeface="Open Sans Bold"/>
                <a:cs typeface="Open Sans Bold"/>
                <a:sym typeface="Open Sans Bold"/>
              </a:rPr>
              <a:t>✓</a:t>
            </a:r>
          </a:p>
        </p:txBody>
      </p:sp>
      <p:sp>
        <p:nvSpPr>
          <p:cNvPr id="9" name="TextBox 9"/>
          <p:cNvSpPr txBox="1"/>
          <p:nvPr/>
        </p:nvSpPr>
        <p:spPr>
          <a:xfrm>
            <a:off x="2247243" y="4180141"/>
            <a:ext cx="15240000" cy="371475"/>
          </a:xfrm>
          <a:prstGeom prst="rect">
            <a:avLst/>
          </a:prstGeom>
        </p:spPr>
        <p:txBody>
          <a:bodyPr lIns="0" tIns="0" rIns="0" bIns="0" rtlCol="0" anchor="t">
            <a:spAutoFit/>
          </a:bodyPr>
          <a:lstStyle/>
          <a:p>
            <a:pPr algn="l">
              <a:lnSpc>
                <a:spcPts val="3000"/>
              </a:lnSpc>
            </a:pPr>
            <a:r>
              <a:rPr lang="en-US" sz="2000">
                <a:solidFill>
                  <a:srgbClr val="374151"/>
                </a:solidFill>
                <a:latin typeface="Open Sans"/>
                <a:ea typeface="Open Sans"/>
                <a:cs typeface="Open Sans"/>
                <a:sym typeface="Open Sans"/>
              </a:rPr>
              <a:t>Increase confidence — build self-belief and ability to navigate professional environments.</a:t>
            </a:r>
          </a:p>
        </p:txBody>
      </p:sp>
      <p:sp>
        <p:nvSpPr>
          <p:cNvPr id="10" name="TextBox 10"/>
          <p:cNvSpPr txBox="1"/>
          <p:nvPr/>
        </p:nvSpPr>
        <p:spPr>
          <a:xfrm>
            <a:off x="1770993" y="4873625"/>
            <a:ext cx="285750" cy="481330"/>
          </a:xfrm>
          <a:prstGeom prst="rect">
            <a:avLst/>
          </a:prstGeom>
        </p:spPr>
        <p:txBody>
          <a:bodyPr lIns="0" tIns="0" rIns="0" bIns="0" rtlCol="0" anchor="t">
            <a:spAutoFit/>
          </a:bodyPr>
          <a:lstStyle/>
          <a:p>
            <a:pPr algn="l">
              <a:lnSpc>
                <a:spcPts val="3919"/>
              </a:lnSpc>
            </a:pPr>
            <a:r>
              <a:rPr lang="en-US" sz="2799" b="1">
                <a:solidFill>
                  <a:srgbClr val="00797B"/>
                </a:solidFill>
                <a:latin typeface="Open Sans Bold"/>
                <a:ea typeface="Open Sans Bold"/>
                <a:cs typeface="Open Sans Bold"/>
                <a:sym typeface="Open Sans Bold"/>
              </a:rPr>
              <a:t>✓</a:t>
            </a:r>
          </a:p>
        </p:txBody>
      </p:sp>
      <p:sp>
        <p:nvSpPr>
          <p:cNvPr id="11" name="TextBox 11"/>
          <p:cNvSpPr txBox="1"/>
          <p:nvPr/>
        </p:nvSpPr>
        <p:spPr>
          <a:xfrm>
            <a:off x="2247243" y="4865941"/>
            <a:ext cx="15240000" cy="371475"/>
          </a:xfrm>
          <a:prstGeom prst="rect">
            <a:avLst/>
          </a:prstGeom>
        </p:spPr>
        <p:txBody>
          <a:bodyPr lIns="0" tIns="0" rIns="0" bIns="0" rtlCol="0" anchor="t">
            <a:spAutoFit/>
          </a:bodyPr>
          <a:lstStyle/>
          <a:p>
            <a:pPr algn="l">
              <a:lnSpc>
                <a:spcPts val="3000"/>
              </a:lnSpc>
            </a:pPr>
            <a:r>
              <a:rPr lang="en-US" sz="2000">
                <a:solidFill>
                  <a:srgbClr val="374151"/>
                </a:solidFill>
                <a:latin typeface="Open Sans"/>
                <a:ea typeface="Open Sans"/>
                <a:cs typeface="Open Sans"/>
                <a:sym typeface="Open Sans"/>
              </a:rPr>
              <a:t>Challenge stereotypes — help learners question assumptions and open doors to non-traditional pathways.</a:t>
            </a:r>
          </a:p>
        </p:txBody>
      </p:sp>
      <p:sp>
        <p:nvSpPr>
          <p:cNvPr id="12" name="TextBox 12"/>
          <p:cNvSpPr txBox="1"/>
          <p:nvPr/>
        </p:nvSpPr>
        <p:spPr>
          <a:xfrm>
            <a:off x="1798583" y="5496813"/>
            <a:ext cx="285750" cy="481330"/>
          </a:xfrm>
          <a:prstGeom prst="rect">
            <a:avLst/>
          </a:prstGeom>
        </p:spPr>
        <p:txBody>
          <a:bodyPr lIns="0" tIns="0" rIns="0" bIns="0" rtlCol="0" anchor="t">
            <a:spAutoFit/>
          </a:bodyPr>
          <a:lstStyle/>
          <a:p>
            <a:pPr algn="l">
              <a:lnSpc>
                <a:spcPts val="3919"/>
              </a:lnSpc>
            </a:pPr>
            <a:r>
              <a:rPr lang="en-US" sz="2799" b="1">
                <a:solidFill>
                  <a:srgbClr val="00797B"/>
                </a:solidFill>
                <a:latin typeface="Open Sans Bold"/>
                <a:ea typeface="Open Sans Bold"/>
                <a:cs typeface="Open Sans Bold"/>
                <a:sym typeface="Open Sans Bold"/>
              </a:rPr>
              <a:t>✓</a:t>
            </a:r>
          </a:p>
        </p:txBody>
      </p:sp>
      <p:sp>
        <p:nvSpPr>
          <p:cNvPr id="13" name="TextBox 13"/>
          <p:cNvSpPr txBox="1"/>
          <p:nvPr/>
        </p:nvSpPr>
        <p:spPr>
          <a:xfrm>
            <a:off x="2247243" y="5551741"/>
            <a:ext cx="15240000" cy="371475"/>
          </a:xfrm>
          <a:prstGeom prst="rect">
            <a:avLst/>
          </a:prstGeom>
        </p:spPr>
        <p:txBody>
          <a:bodyPr lIns="0" tIns="0" rIns="0" bIns="0" rtlCol="0" anchor="t">
            <a:spAutoFit/>
          </a:bodyPr>
          <a:lstStyle/>
          <a:p>
            <a:pPr algn="l">
              <a:lnSpc>
                <a:spcPts val="3000"/>
              </a:lnSpc>
            </a:pPr>
            <a:r>
              <a:rPr lang="en-US" sz="2000">
                <a:solidFill>
                  <a:srgbClr val="374151"/>
                </a:solidFill>
                <a:latin typeface="Open Sans"/>
                <a:ea typeface="Open Sans"/>
                <a:cs typeface="Open Sans"/>
                <a:sym typeface="Open Sans"/>
              </a:rPr>
              <a:t>Develop essential skills — strengthen communication, teamwork, problem-solving, and professional behaviours.</a:t>
            </a:r>
          </a:p>
        </p:txBody>
      </p:sp>
      <p:sp>
        <p:nvSpPr>
          <p:cNvPr id="14" name="TextBox 14"/>
          <p:cNvSpPr txBox="1"/>
          <p:nvPr/>
        </p:nvSpPr>
        <p:spPr>
          <a:xfrm>
            <a:off x="1798583" y="6256187"/>
            <a:ext cx="285750" cy="481330"/>
          </a:xfrm>
          <a:prstGeom prst="rect">
            <a:avLst/>
          </a:prstGeom>
        </p:spPr>
        <p:txBody>
          <a:bodyPr lIns="0" tIns="0" rIns="0" bIns="0" rtlCol="0" anchor="t">
            <a:spAutoFit/>
          </a:bodyPr>
          <a:lstStyle/>
          <a:p>
            <a:pPr algn="l">
              <a:lnSpc>
                <a:spcPts val="3919"/>
              </a:lnSpc>
            </a:pPr>
            <a:r>
              <a:rPr lang="en-US" sz="2799" b="1">
                <a:solidFill>
                  <a:srgbClr val="00797B"/>
                </a:solidFill>
                <a:latin typeface="Open Sans Bold"/>
                <a:ea typeface="Open Sans Bold"/>
                <a:cs typeface="Open Sans Bold"/>
                <a:sym typeface="Open Sans Bold"/>
              </a:rPr>
              <a:t>✓</a:t>
            </a:r>
          </a:p>
        </p:txBody>
      </p:sp>
      <p:sp>
        <p:nvSpPr>
          <p:cNvPr id="15" name="TextBox 15"/>
          <p:cNvSpPr txBox="1"/>
          <p:nvPr/>
        </p:nvSpPr>
        <p:spPr>
          <a:xfrm>
            <a:off x="2247243" y="6356921"/>
            <a:ext cx="15240000" cy="371475"/>
          </a:xfrm>
          <a:prstGeom prst="rect">
            <a:avLst/>
          </a:prstGeom>
        </p:spPr>
        <p:txBody>
          <a:bodyPr lIns="0" tIns="0" rIns="0" bIns="0" rtlCol="0" anchor="t">
            <a:spAutoFit/>
          </a:bodyPr>
          <a:lstStyle/>
          <a:p>
            <a:pPr algn="l">
              <a:lnSpc>
                <a:spcPts val="3000"/>
              </a:lnSpc>
            </a:pPr>
            <a:r>
              <a:rPr lang="en-US" sz="2000">
                <a:solidFill>
                  <a:srgbClr val="374151"/>
                </a:solidFill>
                <a:latin typeface="Open Sans"/>
                <a:ea typeface="Open Sans"/>
                <a:cs typeface="Open Sans"/>
                <a:sym typeface="Open Sans"/>
              </a:rPr>
              <a:t>Reduce risk of NEET — build skills, confidence, and experience that support sustained progression.</a:t>
            </a:r>
          </a:p>
        </p:txBody>
      </p:sp>
      <p:grpSp>
        <p:nvGrpSpPr>
          <p:cNvPr id="16" name="Group 16"/>
          <p:cNvGrpSpPr/>
          <p:nvPr/>
        </p:nvGrpSpPr>
        <p:grpSpPr>
          <a:xfrm>
            <a:off x="1866243" y="7228776"/>
            <a:ext cx="15621000" cy="1795780"/>
            <a:chOff x="0" y="0"/>
            <a:chExt cx="20828000" cy="2394373"/>
          </a:xfrm>
        </p:grpSpPr>
        <p:sp>
          <p:nvSpPr>
            <p:cNvPr id="17" name="TextBox 17"/>
            <p:cNvSpPr txBox="1"/>
            <p:nvPr/>
          </p:nvSpPr>
          <p:spPr>
            <a:xfrm>
              <a:off x="0" y="-57150"/>
              <a:ext cx="381000" cy="622723"/>
            </a:xfrm>
            <a:prstGeom prst="rect">
              <a:avLst/>
            </a:prstGeom>
          </p:spPr>
          <p:txBody>
            <a:bodyPr lIns="0" tIns="0" rIns="0" bIns="0" rtlCol="0" anchor="t">
              <a:spAutoFit/>
            </a:bodyPr>
            <a:lstStyle/>
            <a:p>
              <a:pPr algn="l">
                <a:lnSpc>
                  <a:spcPts val="3919"/>
                </a:lnSpc>
              </a:pPr>
              <a:r>
                <a:rPr lang="en-US" sz="2799" b="1">
                  <a:solidFill>
                    <a:srgbClr val="00797B"/>
                  </a:solidFill>
                  <a:latin typeface="Open Sans Bold"/>
                  <a:ea typeface="Open Sans Bold"/>
                  <a:cs typeface="Open Sans Bold"/>
                  <a:sym typeface="Open Sans Bold"/>
                </a:rPr>
                <a:t>✓</a:t>
              </a:r>
            </a:p>
          </p:txBody>
        </p:sp>
        <p:sp>
          <p:nvSpPr>
            <p:cNvPr id="18" name="TextBox 18"/>
            <p:cNvSpPr txBox="1"/>
            <p:nvPr/>
          </p:nvSpPr>
          <p:spPr>
            <a:xfrm>
              <a:off x="508000" y="-66675"/>
              <a:ext cx="20320000" cy="473075"/>
            </a:xfrm>
            <a:prstGeom prst="rect">
              <a:avLst/>
            </a:prstGeom>
          </p:spPr>
          <p:txBody>
            <a:bodyPr lIns="0" tIns="0" rIns="0" bIns="0" rtlCol="0" anchor="t">
              <a:spAutoFit/>
            </a:bodyPr>
            <a:lstStyle/>
            <a:p>
              <a:pPr algn="l">
                <a:lnSpc>
                  <a:spcPts val="3000"/>
                </a:lnSpc>
              </a:pPr>
              <a:r>
                <a:rPr lang="en-US" sz="2000">
                  <a:solidFill>
                    <a:schemeClr val="tx1">
                      <a:lumMod val="50000"/>
                    </a:schemeClr>
                  </a:solidFill>
                  <a:latin typeface="Open Sans"/>
                  <a:ea typeface="Open Sans"/>
                  <a:cs typeface="Open Sans"/>
                  <a:sym typeface="Open Sans"/>
                </a:rPr>
                <a:t>Improve engagement — connect learning to real-world contexts and future opportunities.</a:t>
              </a:r>
            </a:p>
          </p:txBody>
        </p:sp>
        <p:sp>
          <p:nvSpPr>
            <p:cNvPr id="19" name="TextBox 19"/>
            <p:cNvSpPr txBox="1"/>
            <p:nvPr/>
          </p:nvSpPr>
          <p:spPr>
            <a:xfrm>
              <a:off x="0" y="857250"/>
              <a:ext cx="381000" cy="622723"/>
            </a:xfrm>
            <a:prstGeom prst="rect">
              <a:avLst/>
            </a:prstGeom>
          </p:spPr>
          <p:txBody>
            <a:bodyPr lIns="0" tIns="0" rIns="0" bIns="0" rtlCol="0" anchor="t">
              <a:spAutoFit/>
            </a:bodyPr>
            <a:lstStyle/>
            <a:p>
              <a:pPr algn="l">
                <a:lnSpc>
                  <a:spcPts val="3919"/>
                </a:lnSpc>
              </a:pPr>
              <a:r>
                <a:rPr lang="en-US" sz="2799" b="1">
                  <a:solidFill>
                    <a:srgbClr val="00797B"/>
                  </a:solidFill>
                  <a:latin typeface="Open Sans Bold"/>
                  <a:ea typeface="Open Sans Bold"/>
                  <a:cs typeface="Open Sans Bold"/>
                  <a:sym typeface="Open Sans Bold"/>
                </a:rPr>
                <a:t>✓</a:t>
              </a:r>
            </a:p>
          </p:txBody>
        </p:sp>
        <p:sp>
          <p:nvSpPr>
            <p:cNvPr id="20" name="TextBox 20"/>
            <p:cNvSpPr txBox="1"/>
            <p:nvPr/>
          </p:nvSpPr>
          <p:spPr>
            <a:xfrm>
              <a:off x="508000" y="847725"/>
              <a:ext cx="20320000" cy="473075"/>
            </a:xfrm>
            <a:prstGeom prst="rect">
              <a:avLst/>
            </a:prstGeom>
          </p:spPr>
          <p:txBody>
            <a:bodyPr lIns="0" tIns="0" rIns="0" bIns="0" rtlCol="0" anchor="t">
              <a:spAutoFit/>
            </a:bodyPr>
            <a:lstStyle/>
            <a:p>
              <a:pPr algn="l">
                <a:lnSpc>
                  <a:spcPts val="3000"/>
                </a:lnSpc>
              </a:pPr>
              <a:r>
                <a:rPr lang="en-US" sz="2000">
                  <a:solidFill>
                    <a:schemeClr val="tx1">
                      <a:lumMod val="50000"/>
                    </a:schemeClr>
                  </a:solidFill>
                  <a:latin typeface="Open Sans"/>
                  <a:ea typeface="Open Sans"/>
                  <a:cs typeface="Open Sans"/>
                  <a:sym typeface="Open Sans"/>
                </a:rPr>
                <a:t>Support transition decisions — help learners make informed choices about their next steps.</a:t>
              </a:r>
            </a:p>
          </p:txBody>
        </p:sp>
        <p:sp>
          <p:nvSpPr>
            <p:cNvPr id="21" name="TextBox 21"/>
            <p:cNvSpPr txBox="1"/>
            <p:nvPr/>
          </p:nvSpPr>
          <p:spPr>
            <a:xfrm>
              <a:off x="0" y="1771650"/>
              <a:ext cx="381000" cy="622723"/>
            </a:xfrm>
            <a:prstGeom prst="rect">
              <a:avLst/>
            </a:prstGeom>
          </p:spPr>
          <p:txBody>
            <a:bodyPr lIns="0" tIns="0" rIns="0" bIns="0" rtlCol="0" anchor="t">
              <a:spAutoFit/>
            </a:bodyPr>
            <a:lstStyle/>
            <a:p>
              <a:pPr algn="l">
                <a:lnSpc>
                  <a:spcPts val="3919"/>
                </a:lnSpc>
              </a:pPr>
              <a:r>
                <a:rPr lang="en-US" sz="2799" b="1">
                  <a:solidFill>
                    <a:srgbClr val="00797B"/>
                  </a:solidFill>
                  <a:latin typeface="Open Sans Bold"/>
                  <a:ea typeface="Open Sans Bold"/>
                  <a:cs typeface="Open Sans Bold"/>
                  <a:sym typeface="Open Sans Bold"/>
                </a:rPr>
                <a:t>✓</a:t>
              </a:r>
            </a:p>
          </p:txBody>
        </p:sp>
        <p:sp>
          <p:nvSpPr>
            <p:cNvPr id="22" name="TextBox 22"/>
            <p:cNvSpPr txBox="1"/>
            <p:nvPr/>
          </p:nvSpPr>
          <p:spPr>
            <a:xfrm>
              <a:off x="508000" y="1762125"/>
              <a:ext cx="20320000" cy="473075"/>
            </a:xfrm>
            <a:prstGeom prst="rect">
              <a:avLst/>
            </a:prstGeom>
          </p:spPr>
          <p:txBody>
            <a:bodyPr lIns="0" tIns="0" rIns="0" bIns="0" rtlCol="0" anchor="t">
              <a:spAutoFit/>
            </a:bodyPr>
            <a:lstStyle/>
            <a:p>
              <a:pPr algn="l">
                <a:lnSpc>
                  <a:spcPts val="3000"/>
                </a:lnSpc>
              </a:pPr>
              <a:r>
                <a:rPr lang="en-US" sz="2000">
                  <a:solidFill>
                    <a:schemeClr val="tx1">
                      <a:lumMod val="50000"/>
                    </a:schemeClr>
                  </a:solidFill>
                  <a:latin typeface="Open Sans"/>
                  <a:ea typeface="Open Sans"/>
                  <a:cs typeface="Open Sans"/>
                  <a:sym typeface="Open Sans"/>
                </a:rPr>
                <a:t>Other: _______________________________________________</a:t>
              </a:r>
            </a:p>
          </p:txBody>
        </p:sp>
      </p:grpSp>
      <p:sp>
        <p:nvSpPr>
          <p:cNvPr id="23" name="AutoShape 23"/>
          <p:cNvSpPr/>
          <p:nvPr/>
        </p:nvSpPr>
        <p:spPr>
          <a:xfrm>
            <a:off x="1238250" y="9429750"/>
            <a:ext cx="16230600" cy="0"/>
          </a:xfrm>
          <a:prstGeom prst="line">
            <a:avLst/>
          </a:prstGeom>
          <a:ln w="9525" cap="flat">
            <a:solidFill>
              <a:srgbClr val="9CA3AF"/>
            </a:solidFill>
            <a:prstDash val="solid"/>
            <a:headEnd type="none" w="sm" len="sm"/>
            <a:tailEnd type="none" w="sm" len="sm"/>
          </a:ln>
        </p:spPr>
        <p:txBody>
          <a:bodyPr/>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
        <p:cNvGrpSpPr/>
        <p:nvPr/>
      </p:nvGrpSpPr>
      <p:grpSpPr>
        <a:xfrm>
          <a:off x="0" y="0"/>
          <a:ext cx="0" cy="0"/>
          <a:chOff x="0" y="0"/>
          <a:chExt cx="0" cy="0"/>
        </a:xfrm>
      </p:grpSpPr>
      <p:sp>
        <p:nvSpPr>
          <p:cNvPr id="2" name="TextBox 2"/>
          <p:cNvSpPr txBox="1"/>
          <p:nvPr/>
        </p:nvSpPr>
        <p:spPr>
          <a:xfrm>
            <a:off x="571500" y="476250"/>
            <a:ext cx="8572500" cy="514350"/>
          </a:xfrm>
          <a:prstGeom prst="rect">
            <a:avLst/>
          </a:prstGeom>
        </p:spPr>
        <p:txBody>
          <a:bodyPr lIns="0" tIns="0" rIns="0" bIns="0" rtlCol="0" anchor="t">
            <a:spAutoFit/>
          </a:bodyPr>
          <a:lstStyle/>
          <a:p>
            <a:pPr marL="0" lvl="0" indent="0" algn="l">
              <a:lnSpc>
                <a:spcPts val="4079"/>
              </a:lnSpc>
              <a:spcBef>
                <a:spcPct val="0"/>
              </a:spcBef>
            </a:pPr>
            <a:r>
              <a:rPr lang="en-US" sz="3399" b="1" u="none" strike="noStrike">
                <a:solidFill>
                  <a:srgbClr val="111827"/>
                </a:solidFill>
                <a:latin typeface="Inter Bold"/>
                <a:ea typeface="Inter Bold"/>
                <a:cs typeface="Inter Bold"/>
                <a:sym typeface="Inter Bold"/>
              </a:rPr>
              <a:t>Using Data to Drive Provision.</a:t>
            </a:r>
          </a:p>
        </p:txBody>
      </p:sp>
      <p:sp>
        <p:nvSpPr>
          <p:cNvPr id="3" name="TextBox 3"/>
          <p:cNvSpPr txBox="1"/>
          <p:nvPr/>
        </p:nvSpPr>
        <p:spPr>
          <a:xfrm>
            <a:off x="15553640" y="232410"/>
            <a:ext cx="1705660" cy="449580"/>
          </a:xfrm>
          <a:prstGeom prst="rect">
            <a:avLst/>
          </a:prstGeom>
        </p:spPr>
        <p:txBody>
          <a:bodyPr lIns="0" tIns="0" rIns="0" bIns="0" rtlCol="0" anchor="t">
            <a:spAutoFit/>
          </a:bodyPr>
          <a:lstStyle/>
          <a:p>
            <a:pPr marL="0" lvl="0" indent="0" algn="l">
              <a:lnSpc>
                <a:spcPts val="1800"/>
              </a:lnSpc>
            </a:pPr>
            <a:r>
              <a:rPr lang="en-US" sz="1200" b="1" spc="96">
                <a:solidFill>
                  <a:srgbClr val="6B7280"/>
                </a:solidFill>
                <a:latin typeface="Open Sans Bold"/>
                <a:ea typeface="Open Sans Bold"/>
                <a:cs typeface="Open Sans Bold"/>
                <a:sym typeface="Open Sans Bold"/>
              </a:rPr>
              <a:t>EVIDENCE-BASED PROVISION.</a:t>
            </a:r>
          </a:p>
        </p:txBody>
      </p:sp>
      <p:sp>
        <p:nvSpPr>
          <p:cNvPr id="4" name="TextBox 4"/>
          <p:cNvSpPr txBox="1"/>
          <p:nvPr/>
        </p:nvSpPr>
        <p:spPr>
          <a:xfrm>
            <a:off x="571500" y="9486900"/>
            <a:ext cx="17145000" cy="272415"/>
          </a:xfrm>
          <a:prstGeom prst="rect">
            <a:avLst/>
          </a:prstGeom>
        </p:spPr>
        <p:txBody>
          <a:bodyPr lIns="0" tIns="0" rIns="0" bIns="0" rtlCol="0" anchor="t">
            <a:spAutoFit/>
          </a:bodyPr>
          <a:lstStyle/>
          <a:p>
            <a:pPr marL="0" lvl="0" indent="0" algn="just">
              <a:lnSpc>
                <a:spcPts val="2399"/>
              </a:lnSpc>
              <a:spcBef>
                <a:spcPct val="0"/>
              </a:spcBef>
            </a:pPr>
            <a:r>
              <a:rPr lang="en-US" sz="1599" u="none" strike="noStrike">
                <a:solidFill>
                  <a:srgbClr val="9CA3AF"/>
                </a:solidFill>
                <a:latin typeface="Open Sans"/>
                <a:ea typeface="Open Sans"/>
                <a:cs typeface="Open Sans"/>
                <a:sym typeface="Open Sans"/>
              </a:rPr>
              <a:t>Consider: Are we collecting data to prove compliance, or using it to genuinely improve provision and outcomes for learners?  Are you using On Track+, completed an ILR, FSQ?</a:t>
            </a:r>
          </a:p>
        </p:txBody>
      </p:sp>
      <p:grpSp>
        <p:nvGrpSpPr>
          <p:cNvPr id="6" name="Group 6"/>
          <p:cNvGrpSpPr/>
          <p:nvPr/>
        </p:nvGrpSpPr>
        <p:grpSpPr>
          <a:xfrm>
            <a:off x="571500" y="1238250"/>
            <a:ext cx="17145000" cy="533400"/>
            <a:chOff x="0" y="0"/>
            <a:chExt cx="22860000" cy="711200"/>
          </a:xfrm>
        </p:grpSpPr>
        <p:sp>
          <p:nvSpPr>
            <p:cNvPr id="7" name="Freeform 7"/>
            <p:cNvSpPr/>
            <p:nvPr/>
          </p:nvSpPr>
          <p:spPr>
            <a:xfrm>
              <a:off x="0" y="0"/>
              <a:ext cx="22860000" cy="711200"/>
            </a:xfrm>
            <a:custGeom>
              <a:avLst/>
              <a:gdLst/>
              <a:ahLst/>
              <a:cxnLst/>
              <a:rect l="l" t="t" r="r" b="b"/>
              <a:pathLst>
                <a:path w="22860000" h="711200">
                  <a:moveTo>
                    <a:pt x="0" y="0"/>
                  </a:moveTo>
                  <a:lnTo>
                    <a:pt x="22860000" y="0"/>
                  </a:lnTo>
                  <a:lnTo>
                    <a:pt x="22860000" y="711200"/>
                  </a:lnTo>
                  <a:lnTo>
                    <a:pt x="0" y="711200"/>
                  </a:lnTo>
                  <a:close/>
                </a:path>
              </a:pathLst>
            </a:custGeom>
            <a:solidFill>
              <a:schemeClr val="bg1"/>
            </a:solidFill>
          </p:spPr>
          <p:txBody>
            <a:bodyPr/>
            <a:lstStyle/>
            <a:p>
              <a:endParaRPr lang="en-GB"/>
            </a:p>
          </p:txBody>
        </p:sp>
        <p:sp>
          <p:nvSpPr>
            <p:cNvPr id="8" name="TextBox 8"/>
            <p:cNvSpPr txBox="1"/>
            <p:nvPr/>
          </p:nvSpPr>
          <p:spPr>
            <a:xfrm>
              <a:off x="0" y="-38100"/>
              <a:ext cx="22860000" cy="749300"/>
            </a:xfrm>
            <a:prstGeom prst="rect">
              <a:avLst/>
            </a:prstGeom>
          </p:spPr>
          <p:txBody>
            <a:bodyPr lIns="50800" tIns="50800" rIns="50800" bIns="50800" rtlCol="0" anchor="ctr"/>
            <a:lstStyle/>
            <a:p>
              <a:pPr algn="l">
                <a:lnSpc>
                  <a:spcPts val="1679"/>
                </a:lnSpc>
              </a:pPr>
              <a:endParaRPr/>
            </a:p>
          </p:txBody>
        </p:sp>
      </p:grpSp>
      <p:sp>
        <p:nvSpPr>
          <p:cNvPr id="9" name="TextBox 9"/>
          <p:cNvSpPr txBox="1"/>
          <p:nvPr/>
        </p:nvSpPr>
        <p:spPr>
          <a:xfrm>
            <a:off x="723900" y="1323975"/>
            <a:ext cx="3695700" cy="297180"/>
          </a:xfrm>
          <a:prstGeom prst="rect">
            <a:avLst/>
          </a:prstGeom>
        </p:spPr>
        <p:txBody>
          <a:bodyPr lIns="0" tIns="0" rIns="0" bIns="0" rtlCol="0" anchor="t">
            <a:spAutoFit/>
          </a:bodyPr>
          <a:lstStyle/>
          <a:p>
            <a:pPr marL="0" lvl="0" indent="0" algn="l">
              <a:lnSpc>
                <a:spcPts val="2520"/>
              </a:lnSpc>
              <a:spcBef>
                <a:spcPct val="0"/>
              </a:spcBef>
            </a:pPr>
            <a:r>
              <a:rPr lang="en-US" sz="1800" b="1" u="none" strike="noStrike">
                <a:solidFill>
                  <a:srgbClr val="111827"/>
                </a:solidFill>
                <a:latin typeface="Open Sans Bold"/>
                <a:ea typeface="Open Sans Bold"/>
                <a:cs typeface="Open Sans Bold"/>
                <a:sym typeface="Open Sans Bold"/>
              </a:rPr>
              <a:t>Source</a:t>
            </a:r>
          </a:p>
        </p:txBody>
      </p:sp>
      <p:sp>
        <p:nvSpPr>
          <p:cNvPr id="10" name="TextBox 10"/>
          <p:cNvSpPr txBox="1"/>
          <p:nvPr/>
        </p:nvSpPr>
        <p:spPr>
          <a:xfrm>
            <a:off x="4724400" y="1323975"/>
            <a:ext cx="1981200" cy="297180"/>
          </a:xfrm>
          <a:prstGeom prst="rect">
            <a:avLst/>
          </a:prstGeom>
        </p:spPr>
        <p:txBody>
          <a:bodyPr lIns="0" tIns="0" rIns="0" bIns="0" rtlCol="0" anchor="t">
            <a:spAutoFit/>
          </a:bodyPr>
          <a:lstStyle/>
          <a:p>
            <a:pPr marL="0" lvl="0" indent="0" algn="l">
              <a:lnSpc>
                <a:spcPts val="2520"/>
              </a:lnSpc>
              <a:spcBef>
                <a:spcPct val="0"/>
              </a:spcBef>
            </a:pPr>
            <a:r>
              <a:rPr lang="en-US" sz="1800" b="1" u="none" strike="noStrike">
                <a:solidFill>
                  <a:srgbClr val="111827"/>
                </a:solidFill>
                <a:latin typeface="Open Sans Bold"/>
                <a:ea typeface="Open Sans Bold"/>
                <a:cs typeface="Open Sans Bold"/>
                <a:sym typeface="Open Sans Bold"/>
              </a:rPr>
              <a:t>Currently Used?</a:t>
            </a:r>
          </a:p>
        </p:txBody>
      </p:sp>
      <p:sp>
        <p:nvSpPr>
          <p:cNvPr id="11" name="TextBox 11"/>
          <p:cNvSpPr txBox="1"/>
          <p:nvPr/>
        </p:nvSpPr>
        <p:spPr>
          <a:xfrm>
            <a:off x="7010400" y="1323975"/>
            <a:ext cx="10553700" cy="297180"/>
          </a:xfrm>
          <a:prstGeom prst="rect">
            <a:avLst/>
          </a:prstGeom>
        </p:spPr>
        <p:txBody>
          <a:bodyPr lIns="0" tIns="0" rIns="0" bIns="0" rtlCol="0" anchor="t">
            <a:spAutoFit/>
          </a:bodyPr>
          <a:lstStyle/>
          <a:p>
            <a:pPr marL="0" lvl="0" indent="0" algn="l">
              <a:lnSpc>
                <a:spcPts val="2520"/>
              </a:lnSpc>
              <a:spcBef>
                <a:spcPct val="0"/>
              </a:spcBef>
            </a:pPr>
            <a:r>
              <a:rPr lang="en-US" sz="1800" b="1" u="none" strike="noStrike">
                <a:solidFill>
                  <a:srgbClr val="111827"/>
                </a:solidFill>
                <a:latin typeface="Open Sans Bold"/>
                <a:ea typeface="Open Sans Bold"/>
                <a:cs typeface="Open Sans Bold"/>
                <a:sym typeface="Open Sans Bold"/>
              </a:rPr>
              <a:t>How Could It Be Used Better?</a:t>
            </a:r>
          </a:p>
        </p:txBody>
      </p:sp>
      <p:sp>
        <p:nvSpPr>
          <p:cNvPr id="12" name="AutoShape 12"/>
          <p:cNvSpPr/>
          <p:nvPr/>
        </p:nvSpPr>
        <p:spPr>
          <a:xfrm>
            <a:off x="571500" y="1771650"/>
            <a:ext cx="17145000" cy="0"/>
          </a:xfrm>
          <a:prstGeom prst="line">
            <a:avLst/>
          </a:prstGeom>
          <a:ln w="19050" cap="flat">
            <a:solidFill>
              <a:srgbClr val="00797B"/>
            </a:solidFill>
            <a:prstDash val="solid"/>
            <a:headEnd type="none" w="sm" len="sm"/>
            <a:tailEnd type="none" w="sm" len="sm"/>
          </a:ln>
        </p:spPr>
        <p:txBody>
          <a:bodyPr/>
          <a:lstStyle/>
          <a:p>
            <a:endParaRPr lang="en-GB"/>
          </a:p>
        </p:txBody>
      </p:sp>
      <p:sp>
        <p:nvSpPr>
          <p:cNvPr id="13" name="TextBox 13"/>
          <p:cNvSpPr txBox="1"/>
          <p:nvPr/>
        </p:nvSpPr>
        <p:spPr>
          <a:xfrm>
            <a:off x="723900" y="2000250"/>
            <a:ext cx="3695700" cy="280670"/>
          </a:xfrm>
          <a:prstGeom prst="rect">
            <a:avLst/>
          </a:prstGeom>
        </p:spPr>
        <p:txBody>
          <a:bodyPr lIns="0" tIns="0" rIns="0" bIns="0" rtlCol="0" anchor="t">
            <a:spAutoFit/>
          </a:bodyPr>
          <a:lstStyle/>
          <a:p>
            <a:pPr marL="0" lvl="0" indent="0" algn="l">
              <a:lnSpc>
                <a:spcPts val="2380"/>
              </a:lnSpc>
              <a:spcBef>
                <a:spcPct val="0"/>
              </a:spcBef>
            </a:pPr>
            <a:r>
              <a:rPr lang="en-US" sz="1700" u="none" strike="noStrike">
                <a:solidFill>
                  <a:srgbClr val="374151"/>
                </a:solidFill>
                <a:latin typeface="Open Sans"/>
                <a:ea typeface="Open Sans"/>
                <a:cs typeface="Open Sans"/>
                <a:sym typeface="Open Sans"/>
              </a:rPr>
              <a:t>Compass+ (OnTrack+)</a:t>
            </a:r>
          </a:p>
        </p:txBody>
      </p:sp>
      <p:sp>
        <p:nvSpPr>
          <p:cNvPr id="14" name="AutoShape 14"/>
          <p:cNvSpPr/>
          <p:nvPr/>
        </p:nvSpPr>
        <p:spPr>
          <a:xfrm>
            <a:off x="571500" y="2609850"/>
            <a:ext cx="17145000" cy="0"/>
          </a:xfrm>
          <a:prstGeom prst="line">
            <a:avLst/>
          </a:prstGeom>
          <a:ln w="9525" cap="flat">
            <a:solidFill>
              <a:srgbClr val="D1D5DB"/>
            </a:solidFill>
            <a:prstDash val="solid"/>
            <a:headEnd type="none" w="sm" len="sm"/>
            <a:tailEnd type="none" w="sm" len="sm"/>
          </a:ln>
        </p:spPr>
        <p:txBody>
          <a:bodyPr/>
          <a:lstStyle/>
          <a:p>
            <a:endParaRPr lang="en-GB"/>
          </a:p>
        </p:txBody>
      </p:sp>
      <p:sp>
        <p:nvSpPr>
          <p:cNvPr id="15" name="TextBox 15"/>
          <p:cNvSpPr txBox="1"/>
          <p:nvPr/>
        </p:nvSpPr>
        <p:spPr>
          <a:xfrm>
            <a:off x="723900" y="2838450"/>
            <a:ext cx="3695700" cy="280670"/>
          </a:xfrm>
          <a:prstGeom prst="rect">
            <a:avLst/>
          </a:prstGeom>
        </p:spPr>
        <p:txBody>
          <a:bodyPr lIns="0" tIns="0" rIns="0" bIns="0" rtlCol="0" anchor="t">
            <a:spAutoFit/>
          </a:bodyPr>
          <a:lstStyle/>
          <a:p>
            <a:pPr marL="0" lvl="0" indent="0" algn="l">
              <a:lnSpc>
                <a:spcPts val="2380"/>
              </a:lnSpc>
              <a:spcBef>
                <a:spcPct val="0"/>
              </a:spcBef>
            </a:pPr>
            <a:r>
              <a:rPr lang="en-US" sz="1700" u="none" strike="noStrike">
                <a:solidFill>
                  <a:srgbClr val="374151"/>
                </a:solidFill>
                <a:latin typeface="Open Sans"/>
                <a:ea typeface="Open Sans"/>
                <a:cs typeface="Open Sans"/>
                <a:sym typeface="Open Sans"/>
              </a:rPr>
              <a:t>FSQ</a:t>
            </a:r>
          </a:p>
        </p:txBody>
      </p:sp>
      <p:sp>
        <p:nvSpPr>
          <p:cNvPr id="16" name="AutoShape 16"/>
          <p:cNvSpPr/>
          <p:nvPr/>
        </p:nvSpPr>
        <p:spPr>
          <a:xfrm>
            <a:off x="571500" y="3448050"/>
            <a:ext cx="17145000" cy="0"/>
          </a:xfrm>
          <a:prstGeom prst="line">
            <a:avLst/>
          </a:prstGeom>
          <a:ln w="9525" cap="flat">
            <a:solidFill>
              <a:srgbClr val="D1D5DB"/>
            </a:solidFill>
            <a:prstDash val="solid"/>
            <a:headEnd type="none" w="sm" len="sm"/>
            <a:tailEnd type="none" w="sm" len="sm"/>
          </a:ln>
        </p:spPr>
        <p:txBody>
          <a:bodyPr/>
          <a:lstStyle/>
          <a:p>
            <a:endParaRPr lang="en-GB"/>
          </a:p>
        </p:txBody>
      </p:sp>
      <p:sp>
        <p:nvSpPr>
          <p:cNvPr id="17" name="TextBox 17"/>
          <p:cNvSpPr txBox="1"/>
          <p:nvPr/>
        </p:nvSpPr>
        <p:spPr>
          <a:xfrm>
            <a:off x="723900" y="3676650"/>
            <a:ext cx="3695700" cy="280670"/>
          </a:xfrm>
          <a:prstGeom prst="rect">
            <a:avLst/>
          </a:prstGeom>
        </p:spPr>
        <p:txBody>
          <a:bodyPr lIns="0" tIns="0" rIns="0" bIns="0" rtlCol="0" anchor="t">
            <a:spAutoFit/>
          </a:bodyPr>
          <a:lstStyle/>
          <a:p>
            <a:pPr marL="0" lvl="0" indent="0" algn="l">
              <a:lnSpc>
                <a:spcPts val="2380"/>
              </a:lnSpc>
              <a:spcBef>
                <a:spcPct val="0"/>
              </a:spcBef>
            </a:pPr>
            <a:r>
              <a:rPr lang="en-US" sz="1700" u="none" strike="noStrike">
                <a:solidFill>
                  <a:srgbClr val="374151"/>
                </a:solidFill>
                <a:latin typeface="Open Sans"/>
                <a:ea typeface="Open Sans"/>
                <a:cs typeface="Open Sans"/>
                <a:sym typeface="Open Sans"/>
              </a:rPr>
              <a:t>Learner voice</a:t>
            </a:r>
          </a:p>
        </p:txBody>
      </p:sp>
      <p:sp>
        <p:nvSpPr>
          <p:cNvPr id="18" name="AutoShape 18"/>
          <p:cNvSpPr/>
          <p:nvPr/>
        </p:nvSpPr>
        <p:spPr>
          <a:xfrm>
            <a:off x="571500" y="4286250"/>
            <a:ext cx="17145000" cy="0"/>
          </a:xfrm>
          <a:prstGeom prst="line">
            <a:avLst/>
          </a:prstGeom>
          <a:ln w="9525" cap="flat">
            <a:solidFill>
              <a:srgbClr val="D1D5DB"/>
            </a:solidFill>
            <a:prstDash val="solid"/>
            <a:headEnd type="none" w="sm" len="sm"/>
            <a:tailEnd type="none" w="sm" len="sm"/>
          </a:ln>
        </p:spPr>
        <p:txBody>
          <a:bodyPr/>
          <a:lstStyle/>
          <a:p>
            <a:endParaRPr lang="en-GB"/>
          </a:p>
        </p:txBody>
      </p:sp>
      <p:sp>
        <p:nvSpPr>
          <p:cNvPr id="19" name="TextBox 19"/>
          <p:cNvSpPr txBox="1"/>
          <p:nvPr/>
        </p:nvSpPr>
        <p:spPr>
          <a:xfrm>
            <a:off x="723900" y="4514850"/>
            <a:ext cx="3695700" cy="280670"/>
          </a:xfrm>
          <a:prstGeom prst="rect">
            <a:avLst/>
          </a:prstGeom>
        </p:spPr>
        <p:txBody>
          <a:bodyPr lIns="0" tIns="0" rIns="0" bIns="0" rtlCol="0" anchor="t">
            <a:spAutoFit/>
          </a:bodyPr>
          <a:lstStyle/>
          <a:p>
            <a:pPr marL="0" lvl="0" indent="0" algn="l">
              <a:lnSpc>
                <a:spcPts val="2380"/>
              </a:lnSpc>
              <a:spcBef>
                <a:spcPct val="0"/>
              </a:spcBef>
            </a:pPr>
            <a:r>
              <a:rPr lang="en-US" sz="1700" u="none" strike="noStrike">
                <a:solidFill>
                  <a:srgbClr val="374151"/>
                </a:solidFill>
                <a:latin typeface="Open Sans"/>
                <a:ea typeface="Open Sans"/>
                <a:cs typeface="Open Sans"/>
                <a:sym typeface="Open Sans"/>
              </a:rPr>
              <a:t>Destination data</a:t>
            </a:r>
          </a:p>
        </p:txBody>
      </p:sp>
      <p:sp>
        <p:nvSpPr>
          <p:cNvPr id="20" name="AutoShape 20"/>
          <p:cNvSpPr/>
          <p:nvPr/>
        </p:nvSpPr>
        <p:spPr>
          <a:xfrm>
            <a:off x="571500" y="5124450"/>
            <a:ext cx="17145000" cy="0"/>
          </a:xfrm>
          <a:prstGeom prst="line">
            <a:avLst/>
          </a:prstGeom>
          <a:ln w="9525" cap="flat">
            <a:solidFill>
              <a:srgbClr val="D1D5DB"/>
            </a:solidFill>
            <a:prstDash val="solid"/>
            <a:headEnd type="none" w="sm" len="sm"/>
            <a:tailEnd type="none" w="sm" len="sm"/>
          </a:ln>
        </p:spPr>
        <p:txBody>
          <a:bodyPr/>
          <a:lstStyle/>
          <a:p>
            <a:endParaRPr lang="en-GB"/>
          </a:p>
        </p:txBody>
      </p:sp>
      <p:sp>
        <p:nvSpPr>
          <p:cNvPr id="21" name="TextBox 21"/>
          <p:cNvSpPr txBox="1"/>
          <p:nvPr/>
        </p:nvSpPr>
        <p:spPr>
          <a:xfrm>
            <a:off x="723900" y="5353050"/>
            <a:ext cx="3695700" cy="280670"/>
          </a:xfrm>
          <a:prstGeom prst="rect">
            <a:avLst/>
          </a:prstGeom>
        </p:spPr>
        <p:txBody>
          <a:bodyPr lIns="0" tIns="0" rIns="0" bIns="0" rtlCol="0" anchor="t">
            <a:spAutoFit/>
          </a:bodyPr>
          <a:lstStyle/>
          <a:p>
            <a:pPr marL="0" lvl="0" indent="0" algn="l">
              <a:lnSpc>
                <a:spcPts val="2380"/>
              </a:lnSpc>
              <a:spcBef>
                <a:spcPct val="0"/>
              </a:spcBef>
            </a:pPr>
            <a:r>
              <a:rPr lang="en-US" sz="1700" u="none" strike="noStrike">
                <a:solidFill>
                  <a:srgbClr val="374151"/>
                </a:solidFill>
                <a:latin typeface="Open Sans"/>
                <a:ea typeface="Open Sans"/>
                <a:cs typeface="Open Sans"/>
                <a:sym typeface="Open Sans"/>
              </a:rPr>
              <a:t>Attendance data</a:t>
            </a:r>
          </a:p>
        </p:txBody>
      </p:sp>
      <p:sp>
        <p:nvSpPr>
          <p:cNvPr id="22" name="AutoShape 22"/>
          <p:cNvSpPr/>
          <p:nvPr/>
        </p:nvSpPr>
        <p:spPr>
          <a:xfrm>
            <a:off x="571500" y="5962650"/>
            <a:ext cx="17145000" cy="0"/>
          </a:xfrm>
          <a:prstGeom prst="line">
            <a:avLst/>
          </a:prstGeom>
          <a:ln w="9525" cap="flat">
            <a:solidFill>
              <a:srgbClr val="D1D5DB"/>
            </a:solidFill>
            <a:prstDash val="solid"/>
            <a:headEnd type="none" w="sm" len="sm"/>
            <a:tailEnd type="none" w="sm" len="sm"/>
          </a:ln>
        </p:spPr>
        <p:txBody>
          <a:bodyPr/>
          <a:lstStyle/>
          <a:p>
            <a:endParaRPr lang="en-GB"/>
          </a:p>
        </p:txBody>
      </p:sp>
      <p:sp>
        <p:nvSpPr>
          <p:cNvPr id="23" name="TextBox 23"/>
          <p:cNvSpPr txBox="1"/>
          <p:nvPr/>
        </p:nvSpPr>
        <p:spPr>
          <a:xfrm>
            <a:off x="723900" y="6191250"/>
            <a:ext cx="3695700" cy="280670"/>
          </a:xfrm>
          <a:prstGeom prst="rect">
            <a:avLst/>
          </a:prstGeom>
        </p:spPr>
        <p:txBody>
          <a:bodyPr lIns="0" tIns="0" rIns="0" bIns="0" rtlCol="0" anchor="t">
            <a:spAutoFit/>
          </a:bodyPr>
          <a:lstStyle/>
          <a:p>
            <a:pPr marL="0" lvl="0" indent="0" algn="l">
              <a:lnSpc>
                <a:spcPts val="2380"/>
              </a:lnSpc>
              <a:spcBef>
                <a:spcPct val="0"/>
              </a:spcBef>
            </a:pPr>
            <a:r>
              <a:rPr lang="en-US" sz="1700" u="none" strike="noStrike">
                <a:solidFill>
                  <a:srgbClr val="374151"/>
                </a:solidFill>
                <a:latin typeface="Open Sans"/>
                <a:ea typeface="Open Sans"/>
                <a:cs typeface="Open Sans"/>
                <a:sym typeface="Open Sans"/>
              </a:rPr>
              <a:t>Behaviour data</a:t>
            </a:r>
          </a:p>
        </p:txBody>
      </p:sp>
      <p:sp>
        <p:nvSpPr>
          <p:cNvPr id="24" name="AutoShape 24"/>
          <p:cNvSpPr/>
          <p:nvPr/>
        </p:nvSpPr>
        <p:spPr>
          <a:xfrm>
            <a:off x="571500" y="6800850"/>
            <a:ext cx="17145000" cy="0"/>
          </a:xfrm>
          <a:prstGeom prst="line">
            <a:avLst/>
          </a:prstGeom>
          <a:ln w="9525" cap="flat">
            <a:solidFill>
              <a:srgbClr val="D1D5DB"/>
            </a:solidFill>
            <a:prstDash val="solid"/>
            <a:headEnd type="none" w="sm" len="sm"/>
            <a:tailEnd type="none" w="sm" len="sm"/>
          </a:ln>
        </p:spPr>
        <p:txBody>
          <a:bodyPr/>
          <a:lstStyle/>
          <a:p>
            <a:endParaRPr lang="en-GB"/>
          </a:p>
        </p:txBody>
      </p:sp>
      <p:sp>
        <p:nvSpPr>
          <p:cNvPr id="25" name="TextBox 25"/>
          <p:cNvSpPr txBox="1"/>
          <p:nvPr/>
        </p:nvSpPr>
        <p:spPr>
          <a:xfrm>
            <a:off x="723900" y="7029450"/>
            <a:ext cx="3695700" cy="280670"/>
          </a:xfrm>
          <a:prstGeom prst="rect">
            <a:avLst/>
          </a:prstGeom>
        </p:spPr>
        <p:txBody>
          <a:bodyPr lIns="0" tIns="0" rIns="0" bIns="0" rtlCol="0" anchor="t">
            <a:spAutoFit/>
          </a:bodyPr>
          <a:lstStyle/>
          <a:p>
            <a:pPr marL="0" lvl="0" indent="0" algn="l">
              <a:lnSpc>
                <a:spcPts val="2380"/>
              </a:lnSpc>
              <a:spcBef>
                <a:spcPct val="0"/>
              </a:spcBef>
            </a:pPr>
            <a:r>
              <a:rPr lang="en-US" sz="1700" u="none" strike="noStrike">
                <a:solidFill>
                  <a:srgbClr val="374151"/>
                </a:solidFill>
                <a:latin typeface="Open Sans"/>
                <a:ea typeface="Open Sans"/>
                <a:cs typeface="Open Sans"/>
                <a:sym typeface="Open Sans"/>
              </a:rPr>
              <a:t>SEND data</a:t>
            </a:r>
          </a:p>
        </p:txBody>
      </p:sp>
      <p:sp>
        <p:nvSpPr>
          <p:cNvPr id="26" name="AutoShape 26"/>
          <p:cNvSpPr/>
          <p:nvPr/>
        </p:nvSpPr>
        <p:spPr>
          <a:xfrm>
            <a:off x="571500" y="7639050"/>
            <a:ext cx="17145000" cy="0"/>
          </a:xfrm>
          <a:prstGeom prst="line">
            <a:avLst/>
          </a:prstGeom>
          <a:ln w="9525" cap="flat">
            <a:solidFill>
              <a:srgbClr val="D1D5DB"/>
            </a:solidFill>
            <a:prstDash val="solid"/>
            <a:headEnd type="none" w="sm" len="sm"/>
            <a:tailEnd type="none" w="sm" len="sm"/>
          </a:ln>
        </p:spPr>
        <p:txBody>
          <a:bodyPr/>
          <a:lstStyle/>
          <a:p>
            <a:endParaRPr lang="en-GB"/>
          </a:p>
        </p:txBody>
      </p:sp>
      <p:sp>
        <p:nvSpPr>
          <p:cNvPr id="27" name="TextBox 27"/>
          <p:cNvSpPr txBox="1"/>
          <p:nvPr/>
        </p:nvSpPr>
        <p:spPr>
          <a:xfrm>
            <a:off x="723900" y="7867650"/>
            <a:ext cx="3695700" cy="280670"/>
          </a:xfrm>
          <a:prstGeom prst="rect">
            <a:avLst/>
          </a:prstGeom>
        </p:spPr>
        <p:txBody>
          <a:bodyPr lIns="0" tIns="0" rIns="0" bIns="0" rtlCol="0" anchor="t">
            <a:spAutoFit/>
          </a:bodyPr>
          <a:lstStyle/>
          <a:p>
            <a:pPr marL="0" lvl="0" indent="0" algn="l">
              <a:lnSpc>
                <a:spcPts val="2380"/>
              </a:lnSpc>
              <a:spcBef>
                <a:spcPct val="0"/>
              </a:spcBef>
            </a:pPr>
            <a:r>
              <a:rPr lang="en-US" sz="1700" u="none" strike="noStrike">
                <a:solidFill>
                  <a:srgbClr val="374151"/>
                </a:solidFill>
                <a:latin typeface="Open Sans"/>
                <a:ea typeface="Open Sans"/>
                <a:cs typeface="Open Sans"/>
                <a:sym typeface="Open Sans"/>
              </a:rPr>
              <a:t>Pupil Premium data</a:t>
            </a:r>
          </a:p>
        </p:txBody>
      </p:sp>
      <p:sp>
        <p:nvSpPr>
          <p:cNvPr id="28" name="AutoShape 28"/>
          <p:cNvSpPr/>
          <p:nvPr/>
        </p:nvSpPr>
        <p:spPr>
          <a:xfrm>
            <a:off x="571500" y="8477250"/>
            <a:ext cx="17145000" cy="0"/>
          </a:xfrm>
          <a:prstGeom prst="line">
            <a:avLst/>
          </a:prstGeom>
          <a:ln w="9525" cap="flat">
            <a:solidFill>
              <a:srgbClr val="D1D5DB"/>
            </a:solidFill>
            <a:prstDash val="solid"/>
            <a:headEnd type="none" w="sm" len="sm"/>
            <a:tailEnd type="none" w="sm" len="sm"/>
          </a:ln>
        </p:spPr>
        <p:txBody>
          <a:bodyPr/>
          <a:lstStyle/>
          <a:p>
            <a:endParaRPr lang="en-GB"/>
          </a:p>
        </p:txBody>
      </p:sp>
      <p:sp>
        <p:nvSpPr>
          <p:cNvPr id="29" name="TextBox 29"/>
          <p:cNvSpPr txBox="1"/>
          <p:nvPr/>
        </p:nvSpPr>
        <p:spPr>
          <a:xfrm>
            <a:off x="723900" y="8705850"/>
            <a:ext cx="3695700" cy="280670"/>
          </a:xfrm>
          <a:prstGeom prst="rect">
            <a:avLst/>
          </a:prstGeom>
        </p:spPr>
        <p:txBody>
          <a:bodyPr lIns="0" tIns="0" rIns="0" bIns="0" rtlCol="0" anchor="t">
            <a:spAutoFit/>
          </a:bodyPr>
          <a:lstStyle/>
          <a:p>
            <a:pPr marL="0" lvl="0" indent="0" algn="l">
              <a:lnSpc>
                <a:spcPts val="2380"/>
              </a:lnSpc>
              <a:spcBef>
                <a:spcPct val="0"/>
              </a:spcBef>
            </a:pPr>
            <a:r>
              <a:rPr lang="en-US" sz="1700" u="none" strike="noStrike">
                <a:solidFill>
                  <a:srgbClr val="374151"/>
                </a:solidFill>
                <a:latin typeface="Open Sans"/>
                <a:ea typeface="Open Sans"/>
                <a:cs typeface="Open Sans"/>
                <a:sym typeface="Open Sans"/>
              </a:rPr>
              <a:t>Local labour market information</a:t>
            </a:r>
          </a:p>
        </p:txBody>
      </p:sp>
      <p:sp>
        <p:nvSpPr>
          <p:cNvPr id="30" name="AutoShape 30"/>
          <p:cNvSpPr/>
          <p:nvPr/>
        </p:nvSpPr>
        <p:spPr>
          <a:xfrm>
            <a:off x="571500" y="9315450"/>
            <a:ext cx="17145000" cy="0"/>
          </a:xfrm>
          <a:prstGeom prst="line">
            <a:avLst/>
          </a:prstGeom>
          <a:ln w="9525" cap="flat">
            <a:solidFill>
              <a:srgbClr val="D1D5DB"/>
            </a:solidFill>
            <a:prstDash val="solid"/>
            <a:headEnd type="none" w="sm" len="sm"/>
            <a:tailEnd type="none" w="sm" len="sm"/>
          </a:ln>
        </p:spPr>
        <p:txBody>
          <a:bodyPr/>
          <a:lstStyle/>
          <a:p>
            <a:endParaRPr lang="en-GB"/>
          </a:p>
        </p:txBody>
      </p:sp>
      <p:sp>
        <p:nvSpPr>
          <p:cNvPr id="31" name="AutoShape 31"/>
          <p:cNvSpPr/>
          <p:nvPr/>
        </p:nvSpPr>
        <p:spPr>
          <a:xfrm>
            <a:off x="4572000" y="1238250"/>
            <a:ext cx="0" cy="8077200"/>
          </a:xfrm>
          <a:prstGeom prst="line">
            <a:avLst/>
          </a:prstGeom>
          <a:ln w="9525" cap="flat">
            <a:solidFill>
              <a:srgbClr val="D1D5DB"/>
            </a:solidFill>
            <a:prstDash val="solid"/>
            <a:headEnd type="none" w="sm" len="sm"/>
            <a:tailEnd type="none" w="sm" len="sm"/>
          </a:ln>
        </p:spPr>
        <p:txBody>
          <a:bodyPr/>
          <a:lstStyle/>
          <a:p>
            <a:endParaRPr lang="en-GB"/>
          </a:p>
        </p:txBody>
      </p:sp>
      <p:sp>
        <p:nvSpPr>
          <p:cNvPr id="32" name="AutoShape 32"/>
          <p:cNvSpPr/>
          <p:nvPr/>
        </p:nvSpPr>
        <p:spPr>
          <a:xfrm>
            <a:off x="6858000" y="1238250"/>
            <a:ext cx="0" cy="8077200"/>
          </a:xfrm>
          <a:prstGeom prst="line">
            <a:avLst/>
          </a:prstGeom>
          <a:ln w="9525" cap="flat">
            <a:solidFill>
              <a:srgbClr val="D1D5DB"/>
            </a:solidFill>
            <a:prstDash val="solid"/>
            <a:headEnd type="none" w="sm" len="sm"/>
            <a:tailEnd type="none" w="sm" len="sm"/>
          </a:ln>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
        <p:cNvGrpSpPr/>
        <p:nvPr/>
      </p:nvGrpSpPr>
      <p:grpSpPr>
        <a:xfrm>
          <a:off x="0" y="0"/>
          <a:ext cx="0" cy="0"/>
          <a:chOff x="0" y="0"/>
          <a:chExt cx="0" cy="0"/>
        </a:xfrm>
      </p:grpSpPr>
      <p:sp>
        <p:nvSpPr>
          <p:cNvPr id="2" name="TextBox 2"/>
          <p:cNvSpPr txBox="1"/>
          <p:nvPr/>
        </p:nvSpPr>
        <p:spPr>
          <a:xfrm>
            <a:off x="1199441" y="1368467"/>
            <a:ext cx="8063868" cy="609600"/>
          </a:xfrm>
          <a:prstGeom prst="rect">
            <a:avLst/>
          </a:prstGeom>
        </p:spPr>
        <p:txBody>
          <a:bodyPr lIns="0" tIns="0" rIns="0" bIns="0" rtlCol="0" anchor="t">
            <a:spAutoFit/>
          </a:bodyPr>
          <a:lstStyle/>
          <a:p>
            <a:pPr marL="0" lvl="0" indent="0" algn="l">
              <a:lnSpc>
                <a:spcPts val="4856"/>
              </a:lnSpc>
            </a:pPr>
            <a:r>
              <a:rPr lang="en-US" sz="4047" b="1">
                <a:solidFill>
                  <a:srgbClr val="111827"/>
                </a:solidFill>
                <a:latin typeface="Inter Bold"/>
                <a:ea typeface="Inter Bold"/>
                <a:cs typeface="Inter Bold"/>
                <a:sym typeface="Inter Bold"/>
              </a:rPr>
              <a:t>One Change, One Commitment.</a:t>
            </a:r>
          </a:p>
        </p:txBody>
      </p:sp>
      <p:sp>
        <p:nvSpPr>
          <p:cNvPr id="3" name="TextBox 3"/>
          <p:cNvSpPr txBox="1"/>
          <p:nvPr/>
        </p:nvSpPr>
        <p:spPr>
          <a:xfrm>
            <a:off x="1028700" y="745771"/>
            <a:ext cx="2189036" cy="245361"/>
          </a:xfrm>
          <a:prstGeom prst="rect">
            <a:avLst/>
          </a:prstGeom>
        </p:spPr>
        <p:txBody>
          <a:bodyPr lIns="0" tIns="0" rIns="0" bIns="0" rtlCol="0" anchor="t">
            <a:spAutoFit/>
          </a:bodyPr>
          <a:lstStyle/>
          <a:p>
            <a:pPr marL="0" lvl="0" indent="0" algn="l">
              <a:lnSpc>
                <a:spcPts val="1965"/>
              </a:lnSpc>
            </a:pPr>
            <a:r>
              <a:rPr lang="en-US" sz="1310" b="1" spc="104">
                <a:solidFill>
                  <a:srgbClr val="6B7280"/>
                </a:solidFill>
                <a:latin typeface="Open Sans Bold"/>
                <a:ea typeface="Open Sans Bold"/>
                <a:cs typeface="Open Sans Bold"/>
                <a:sym typeface="Open Sans Bold"/>
              </a:rPr>
              <a:t>PERSONAL REFLECTION</a:t>
            </a:r>
          </a:p>
        </p:txBody>
      </p:sp>
      <p:sp>
        <p:nvSpPr>
          <p:cNvPr id="4" name="TextBox 4"/>
          <p:cNvSpPr txBox="1"/>
          <p:nvPr/>
        </p:nvSpPr>
        <p:spPr>
          <a:xfrm>
            <a:off x="1028700" y="2660441"/>
            <a:ext cx="8538145" cy="3242010"/>
          </a:xfrm>
          <a:prstGeom prst="rect">
            <a:avLst/>
          </a:prstGeom>
        </p:spPr>
        <p:txBody>
          <a:bodyPr lIns="0" tIns="0" rIns="0" bIns="0" rtlCol="0" anchor="t">
            <a:spAutoFit/>
          </a:bodyPr>
          <a:lstStyle/>
          <a:p>
            <a:pPr marL="0" lvl="0" indent="0" algn="l">
              <a:lnSpc>
                <a:spcPts val="3267"/>
              </a:lnSpc>
            </a:pPr>
            <a:r>
              <a:rPr lang="en-US" sz="1815">
                <a:solidFill>
                  <a:srgbClr val="374151"/>
                </a:solidFill>
                <a:latin typeface="Open Sans"/>
                <a:ea typeface="Open Sans"/>
                <a:cs typeface="Open Sans"/>
                <a:sym typeface="Open Sans"/>
              </a:rPr>
              <a:t>You have explored what progressive careers learning journeys look like, reflected on your current provision, and considered how to use data, employer encounters, and work experience more effectively. This is the foundation of an universal offer - now think how to use tools such as OnTrack+ to meet individual learner need and differentiate your offer. </a:t>
            </a:r>
          </a:p>
          <a:p>
            <a:pPr marL="0" lvl="0" indent="0" algn="l">
              <a:lnSpc>
                <a:spcPts val="3267"/>
              </a:lnSpc>
            </a:pPr>
            <a:endParaRPr lang="en-US" sz="1815">
              <a:solidFill>
                <a:srgbClr val="374151"/>
              </a:solidFill>
              <a:latin typeface="Open Sans"/>
              <a:ea typeface="Open Sans"/>
              <a:cs typeface="Open Sans"/>
              <a:sym typeface="Open Sans"/>
            </a:endParaRPr>
          </a:p>
          <a:p>
            <a:pPr marL="0" lvl="0" indent="0" algn="l">
              <a:lnSpc>
                <a:spcPts val="3267"/>
              </a:lnSpc>
            </a:pPr>
            <a:r>
              <a:rPr lang="en-US" sz="1815">
                <a:solidFill>
                  <a:srgbClr val="374151"/>
                </a:solidFill>
                <a:latin typeface="Open Sans"/>
                <a:ea typeface="Open Sans"/>
                <a:cs typeface="Open Sans"/>
                <a:sym typeface="Open Sans"/>
              </a:rPr>
              <a:t>Use the prompts on this page to identify one meaningful commitment you will take back to your institution.</a:t>
            </a:r>
          </a:p>
        </p:txBody>
      </p:sp>
      <p:sp>
        <p:nvSpPr>
          <p:cNvPr id="5" name="TextBox 5"/>
          <p:cNvSpPr txBox="1"/>
          <p:nvPr/>
        </p:nvSpPr>
        <p:spPr>
          <a:xfrm>
            <a:off x="10512193" y="2574637"/>
            <a:ext cx="6171267" cy="315471"/>
          </a:xfrm>
          <a:prstGeom prst="rect">
            <a:avLst/>
          </a:prstGeom>
        </p:spPr>
        <p:txBody>
          <a:bodyPr lIns="0" tIns="0" rIns="0" bIns="0" rtlCol="0" anchor="t">
            <a:spAutoFit/>
          </a:bodyPr>
          <a:lstStyle/>
          <a:p>
            <a:pPr marL="0" lvl="0" indent="0" algn="l">
              <a:lnSpc>
                <a:spcPts val="2695"/>
              </a:lnSpc>
            </a:pPr>
            <a:r>
              <a:rPr lang="en-US" sz="1684" b="1">
                <a:solidFill>
                  <a:schemeClr val="accent6"/>
                </a:solidFill>
                <a:latin typeface="Open Sans Bold"/>
                <a:ea typeface="Open Sans Bold"/>
                <a:cs typeface="Open Sans Bold"/>
                <a:sym typeface="Open Sans Bold"/>
              </a:rPr>
              <a:t>The one thing I will STOP doing:</a:t>
            </a:r>
          </a:p>
        </p:txBody>
      </p:sp>
      <p:sp>
        <p:nvSpPr>
          <p:cNvPr id="6" name="TextBox 6"/>
          <p:cNvSpPr txBox="1"/>
          <p:nvPr/>
        </p:nvSpPr>
        <p:spPr>
          <a:xfrm>
            <a:off x="10512193" y="5003963"/>
            <a:ext cx="6171267" cy="304958"/>
          </a:xfrm>
          <a:prstGeom prst="rect">
            <a:avLst/>
          </a:prstGeom>
        </p:spPr>
        <p:txBody>
          <a:bodyPr lIns="0" tIns="0" rIns="0" bIns="0" rtlCol="0" anchor="t">
            <a:spAutoFit/>
          </a:bodyPr>
          <a:lstStyle/>
          <a:p>
            <a:pPr marL="0" lvl="0" indent="0" algn="l">
              <a:lnSpc>
                <a:spcPts val="2695"/>
              </a:lnSpc>
            </a:pPr>
            <a:r>
              <a:rPr lang="en-US" sz="1684" b="1">
                <a:solidFill>
                  <a:srgbClr val="374151"/>
                </a:solidFill>
                <a:latin typeface="Open Sans Bold"/>
                <a:ea typeface="Open Sans Bold"/>
                <a:cs typeface="Open Sans Bold"/>
                <a:sym typeface="Open Sans Bold"/>
              </a:rPr>
              <a:t>The one thing I will START doing:</a:t>
            </a:r>
          </a:p>
        </p:txBody>
      </p:sp>
      <p:sp>
        <p:nvSpPr>
          <p:cNvPr id="7" name="TextBox 7"/>
          <p:cNvSpPr txBox="1"/>
          <p:nvPr/>
        </p:nvSpPr>
        <p:spPr>
          <a:xfrm>
            <a:off x="10512193" y="7440935"/>
            <a:ext cx="6171267" cy="304958"/>
          </a:xfrm>
          <a:prstGeom prst="rect">
            <a:avLst/>
          </a:prstGeom>
        </p:spPr>
        <p:txBody>
          <a:bodyPr lIns="0" tIns="0" rIns="0" bIns="0" rtlCol="0" anchor="t">
            <a:spAutoFit/>
          </a:bodyPr>
          <a:lstStyle/>
          <a:p>
            <a:pPr marL="0" lvl="0" indent="0" algn="l">
              <a:lnSpc>
                <a:spcPts val="2695"/>
              </a:lnSpc>
            </a:pPr>
            <a:r>
              <a:rPr lang="en-US" sz="1684" b="1">
                <a:solidFill>
                  <a:srgbClr val="374151"/>
                </a:solidFill>
                <a:latin typeface="Open Sans Bold"/>
                <a:ea typeface="Open Sans Bold"/>
                <a:cs typeface="Open Sans Bold"/>
                <a:sym typeface="Open Sans Bold"/>
              </a:rPr>
              <a:t>The one thing I will IMPROVE:</a:t>
            </a:r>
          </a:p>
        </p:txBody>
      </p:sp>
      <p:grpSp>
        <p:nvGrpSpPr>
          <p:cNvPr id="8" name="Group 8"/>
          <p:cNvGrpSpPr/>
          <p:nvPr/>
        </p:nvGrpSpPr>
        <p:grpSpPr>
          <a:xfrm>
            <a:off x="10142491" y="2676317"/>
            <a:ext cx="171450" cy="171450"/>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97B"/>
            </a:solidFill>
          </p:spPr>
          <p:txBody>
            <a:bodyPr/>
            <a:lstStyle/>
            <a:p>
              <a:endParaRPr lang="en-GB">
                <a:solidFill>
                  <a:srgbClr val="00797B"/>
                </a:solidFill>
              </a:endParaRPr>
            </a:p>
          </p:txBody>
        </p:sp>
        <p:sp>
          <p:nvSpPr>
            <p:cNvPr id="10" name="TextBox 10"/>
            <p:cNvSpPr txBox="1"/>
            <p:nvPr/>
          </p:nvSpPr>
          <p:spPr>
            <a:xfrm>
              <a:off x="76200" y="-9525"/>
              <a:ext cx="660400" cy="746125"/>
            </a:xfrm>
            <a:prstGeom prst="rect">
              <a:avLst/>
            </a:prstGeom>
          </p:spPr>
          <p:txBody>
            <a:bodyPr lIns="50800" tIns="50800" rIns="50800" bIns="50800" rtlCol="0" anchor="ctr"/>
            <a:lstStyle/>
            <a:p>
              <a:pPr marL="0" lvl="0" indent="0" algn="ctr">
                <a:lnSpc>
                  <a:spcPts val="3240"/>
                </a:lnSpc>
              </a:pPr>
              <a:endParaRPr>
                <a:solidFill>
                  <a:srgbClr val="00797B"/>
                </a:solidFill>
              </a:endParaRPr>
            </a:p>
          </p:txBody>
        </p:sp>
      </p:grpSp>
      <p:grpSp>
        <p:nvGrpSpPr>
          <p:cNvPr id="11" name="Group 11"/>
          <p:cNvGrpSpPr/>
          <p:nvPr/>
        </p:nvGrpSpPr>
        <p:grpSpPr>
          <a:xfrm>
            <a:off x="10169293" y="5108817"/>
            <a:ext cx="171450" cy="17145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97B"/>
            </a:solidFill>
          </p:spPr>
          <p:txBody>
            <a:bodyPr/>
            <a:lstStyle/>
            <a:p>
              <a:endParaRPr lang="en-GB"/>
            </a:p>
          </p:txBody>
        </p:sp>
        <p:sp>
          <p:nvSpPr>
            <p:cNvPr id="13" name="TextBox 13"/>
            <p:cNvSpPr txBox="1"/>
            <p:nvPr/>
          </p:nvSpPr>
          <p:spPr>
            <a:xfrm>
              <a:off x="76200" y="-9525"/>
              <a:ext cx="660400" cy="746125"/>
            </a:xfrm>
            <a:prstGeom prst="rect">
              <a:avLst/>
            </a:prstGeom>
          </p:spPr>
          <p:txBody>
            <a:bodyPr lIns="50800" tIns="50800" rIns="50800" bIns="50800" rtlCol="0" anchor="ctr"/>
            <a:lstStyle/>
            <a:p>
              <a:pPr marL="0" lvl="0" indent="0" algn="ctr">
                <a:lnSpc>
                  <a:spcPts val="3240"/>
                </a:lnSpc>
              </a:pPr>
              <a:endParaRPr/>
            </a:p>
          </p:txBody>
        </p:sp>
      </p:grpSp>
      <p:grpSp>
        <p:nvGrpSpPr>
          <p:cNvPr id="14" name="Group 14"/>
          <p:cNvGrpSpPr/>
          <p:nvPr/>
        </p:nvGrpSpPr>
        <p:grpSpPr>
          <a:xfrm>
            <a:off x="10207393" y="7498085"/>
            <a:ext cx="171450" cy="17145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97B"/>
            </a:solidFill>
          </p:spPr>
          <p:txBody>
            <a:bodyPr/>
            <a:lstStyle/>
            <a:p>
              <a:endParaRPr lang="en-GB"/>
            </a:p>
          </p:txBody>
        </p:sp>
        <p:sp>
          <p:nvSpPr>
            <p:cNvPr id="16" name="TextBox 16"/>
            <p:cNvSpPr txBox="1"/>
            <p:nvPr/>
          </p:nvSpPr>
          <p:spPr>
            <a:xfrm>
              <a:off x="76200" y="-9525"/>
              <a:ext cx="660400" cy="746125"/>
            </a:xfrm>
            <a:prstGeom prst="rect">
              <a:avLst/>
            </a:prstGeom>
          </p:spPr>
          <p:txBody>
            <a:bodyPr lIns="50800" tIns="50800" rIns="50800" bIns="50800" rtlCol="0" anchor="ctr"/>
            <a:lstStyle/>
            <a:p>
              <a:pPr marL="0" lvl="0" indent="0" algn="ctr">
                <a:lnSpc>
                  <a:spcPts val="3240"/>
                </a:lnSpc>
              </a:pP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
        <p:cNvGrpSpPr/>
        <p:nvPr/>
      </p:nvGrpSpPr>
      <p:grpSpPr>
        <a:xfrm>
          <a:off x="0" y="0"/>
          <a:ext cx="0" cy="0"/>
          <a:chOff x="0" y="0"/>
          <a:chExt cx="0" cy="0"/>
        </a:xfrm>
      </p:grpSpPr>
      <p:sp>
        <p:nvSpPr>
          <p:cNvPr id="2" name="TextBox 2"/>
          <p:cNvSpPr txBox="1"/>
          <p:nvPr/>
        </p:nvSpPr>
        <p:spPr>
          <a:xfrm>
            <a:off x="1218412" y="1381879"/>
            <a:ext cx="8477249" cy="962025"/>
          </a:xfrm>
          <a:prstGeom prst="rect">
            <a:avLst/>
          </a:prstGeom>
        </p:spPr>
        <p:txBody>
          <a:bodyPr lIns="0" tIns="0" rIns="0" bIns="0" rtlCol="0" anchor="t">
            <a:spAutoFit/>
          </a:bodyPr>
          <a:lstStyle/>
          <a:p>
            <a:pPr marL="0" lvl="0" indent="0" algn="l">
              <a:lnSpc>
                <a:spcPts val="3813"/>
              </a:lnSpc>
            </a:pPr>
            <a:r>
              <a:rPr lang="en-US" sz="3177" b="1">
                <a:solidFill>
                  <a:srgbClr val="111827"/>
                </a:solidFill>
                <a:latin typeface="Inter Bold"/>
                <a:ea typeface="Inter Bold"/>
                <a:cs typeface="Inter Bold"/>
                <a:sym typeface="Inter Bold"/>
              </a:rPr>
              <a:t>Turn your workshop insights into committed actions.</a:t>
            </a:r>
          </a:p>
        </p:txBody>
      </p:sp>
      <p:sp>
        <p:nvSpPr>
          <p:cNvPr id="3" name="TextBox 3"/>
          <p:cNvSpPr txBox="1"/>
          <p:nvPr/>
        </p:nvSpPr>
        <p:spPr>
          <a:xfrm>
            <a:off x="1028700" y="728119"/>
            <a:ext cx="2150792" cy="220980"/>
          </a:xfrm>
          <a:prstGeom prst="rect">
            <a:avLst/>
          </a:prstGeom>
        </p:spPr>
        <p:txBody>
          <a:bodyPr lIns="0" tIns="0" rIns="0" bIns="0" rtlCol="0" anchor="t">
            <a:spAutoFit/>
          </a:bodyPr>
          <a:lstStyle/>
          <a:p>
            <a:pPr marL="0" lvl="0" indent="0" algn="l">
              <a:lnSpc>
                <a:spcPts val="1800"/>
              </a:lnSpc>
            </a:pPr>
            <a:r>
              <a:rPr lang="en-US" sz="1200" b="1" spc="96">
                <a:solidFill>
                  <a:srgbClr val="6B7280"/>
                </a:solidFill>
                <a:latin typeface="Open Sans Bold"/>
                <a:ea typeface="Open Sans Bold"/>
                <a:cs typeface="Open Sans Bold"/>
                <a:sym typeface="Open Sans Bold"/>
              </a:rPr>
              <a:t>30-DAY ACTION PLAN</a:t>
            </a:r>
          </a:p>
        </p:txBody>
      </p:sp>
      <p:sp>
        <p:nvSpPr>
          <p:cNvPr id="4" name="TextBox 4"/>
          <p:cNvSpPr txBox="1"/>
          <p:nvPr/>
        </p:nvSpPr>
        <p:spPr>
          <a:xfrm>
            <a:off x="11349990" y="2642626"/>
            <a:ext cx="3153803" cy="478227"/>
          </a:xfrm>
          <a:prstGeom prst="rect">
            <a:avLst/>
          </a:prstGeom>
        </p:spPr>
        <p:txBody>
          <a:bodyPr lIns="0" tIns="0" rIns="0" bIns="0" rtlCol="0" anchor="t">
            <a:spAutoFit/>
          </a:bodyPr>
          <a:lstStyle/>
          <a:p>
            <a:pPr marL="0" lvl="0" indent="0" algn="l">
              <a:lnSpc>
                <a:spcPts val="4047"/>
              </a:lnSpc>
            </a:pPr>
            <a:r>
              <a:rPr lang="en-US" sz="2698" b="1">
                <a:solidFill>
                  <a:srgbClr val="111827"/>
                </a:solidFill>
                <a:latin typeface="Inter Bold"/>
                <a:ea typeface="Inter Bold"/>
                <a:cs typeface="Inter Bold"/>
                <a:sym typeface="Inter Bold"/>
              </a:rPr>
              <a:t>Planning Guidance</a:t>
            </a:r>
          </a:p>
        </p:txBody>
      </p:sp>
      <p:sp>
        <p:nvSpPr>
          <p:cNvPr id="5" name="TextBox 5"/>
          <p:cNvSpPr txBox="1"/>
          <p:nvPr/>
        </p:nvSpPr>
        <p:spPr>
          <a:xfrm>
            <a:off x="11349990" y="3537976"/>
            <a:ext cx="1654247" cy="220980"/>
          </a:xfrm>
          <a:prstGeom prst="rect">
            <a:avLst/>
          </a:prstGeom>
        </p:spPr>
        <p:txBody>
          <a:bodyPr lIns="0" tIns="0" rIns="0" bIns="0" rtlCol="0" anchor="t">
            <a:spAutoFit/>
          </a:bodyPr>
          <a:lstStyle/>
          <a:p>
            <a:pPr marL="0" lvl="0" indent="0" algn="l">
              <a:lnSpc>
                <a:spcPts val="1800"/>
              </a:lnSpc>
            </a:pPr>
            <a:r>
              <a:rPr lang="en-US" sz="1200" b="1" spc="48">
                <a:solidFill>
                  <a:srgbClr val="6B7280"/>
                </a:solidFill>
                <a:latin typeface="Open Sans Bold"/>
                <a:ea typeface="Open Sans Bold"/>
                <a:cs typeface="Open Sans Bold"/>
                <a:sym typeface="Open Sans Bold"/>
              </a:rPr>
              <a:t>ACTION</a:t>
            </a:r>
          </a:p>
        </p:txBody>
      </p:sp>
      <p:sp>
        <p:nvSpPr>
          <p:cNvPr id="6" name="TextBox 6"/>
          <p:cNvSpPr txBox="1"/>
          <p:nvPr/>
        </p:nvSpPr>
        <p:spPr>
          <a:xfrm>
            <a:off x="11349990" y="3885638"/>
            <a:ext cx="3504406" cy="560342"/>
          </a:xfrm>
          <a:prstGeom prst="rect">
            <a:avLst/>
          </a:prstGeom>
        </p:spPr>
        <p:txBody>
          <a:bodyPr lIns="0" tIns="0" rIns="0" bIns="0" rtlCol="0" anchor="t">
            <a:spAutoFit/>
          </a:bodyPr>
          <a:lstStyle/>
          <a:p>
            <a:pPr marL="0" lvl="0" indent="0" algn="l">
              <a:lnSpc>
                <a:spcPts val="2314"/>
              </a:lnSpc>
            </a:pPr>
            <a:r>
              <a:rPr lang="en-US" sz="1542">
                <a:solidFill>
                  <a:srgbClr val="374151"/>
                </a:solidFill>
                <a:latin typeface="Open Sans"/>
                <a:ea typeface="Open Sans"/>
                <a:cs typeface="Open Sans"/>
                <a:sym typeface="Open Sans"/>
              </a:rPr>
              <a:t>Be specific — name the task, not the aspiration.</a:t>
            </a:r>
          </a:p>
        </p:txBody>
      </p:sp>
      <p:sp>
        <p:nvSpPr>
          <p:cNvPr id="7" name="TextBox 7"/>
          <p:cNvSpPr txBox="1"/>
          <p:nvPr/>
        </p:nvSpPr>
        <p:spPr>
          <a:xfrm>
            <a:off x="11349990" y="4738126"/>
            <a:ext cx="2587174" cy="220980"/>
          </a:xfrm>
          <a:prstGeom prst="rect">
            <a:avLst/>
          </a:prstGeom>
        </p:spPr>
        <p:txBody>
          <a:bodyPr lIns="0" tIns="0" rIns="0" bIns="0" rtlCol="0" anchor="t">
            <a:spAutoFit/>
          </a:bodyPr>
          <a:lstStyle/>
          <a:p>
            <a:pPr marL="0" lvl="0" indent="0" algn="l">
              <a:lnSpc>
                <a:spcPts val="1800"/>
              </a:lnSpc>
            </a:pPr>
            <a:r>
              <a:rPr lang="en-US" sz="1200" b="1" spc="48">
                <a:solidFill>
                  <a:srgbClr val="6B7280"/>
                </a:solidFill>
                <a:latin typeface="Open Sans Bold"/>
                <a:ea typeface="Open Sans Bold"/>
                <a:cs typeface="Open Sans Bold"/>
                <a:sym typeface="Open Sans Bold"/>
              </a:rPr>
              <a:t>WHY?</a:t>
            </a:r>
          </a:p>
        </p:txBody>
      </p:sp>
      <p:sp>
        <p:nvSpPr>
          <p:cNvPr id="8" name="TextBox 8"/>
          <p:cNvSpPr txBox="1"/>
          <p:nvPr/>
        </p:nvSpPr>
        <p:spPr>
          <a:xfrm>
            <a:off x="11349990" y="5085788"/>
            <a:ext cx="3914540" cy="560342"/>
          </a:xfrm>
          <a:prstGeom prst="rect">
            <a:avLst/>
          </a:prstGeom>
        </p:spPr>
        <p:txBody>
          <a:bodyPr lIns="0" tIns="0" rIns="0" bIns="0" rtlCol="0" anchor="t">
            <a:spAutoFit/>
          </a:bodyPr>
          <a:lstStyle/>
          <a:p>
            <a:pPr marL="0" lvl="0" indent="0" algn="l">
              <a:lnSpc>
                <a:spcPts val="2314"/>
              </a:lnSpc>
            </a:pPr>
            <a:r>
              <a:rPr lang="en-US" sz="1542">
                <a:solidFill>
                  <a:srgbClr val="374151"/>
                </a:solidFill>
                <a:latin typeface="Open Sans"/>
                <a:ea typeface="Open Sans"/>
                <a:cs typeface="Open Sans"/>
                <a:sym typeface="Open Sans"/>
              </a:rPr>
              <a:t>Link to learner outcomes or programme goals.</a:t>
            </a:r>
          </a:p>
        </p:txBody>
      </p:sp>
      <p:sp>
        <p:nvSpPr>
          <p:cNvPr id="9" name="TextBox 9"/>
          <p:cNvSpPr txBox="1"/>
          <p:nvPr/>
        </p:nvSpPr>
        <p:spPr>
          <a:xfrm>
            <a:off x="11349990" y="5938276"/>
            <a:ext cx="2698569" cy="220980"/>
          </a:xfrm>
          <a:prstGeom prst="rect">
            <a:avLst/>
          </a:prstGeom>
        </p:spPr>
        <p:txBody>
          <a:bodyPr lIns="0" tIns="0" rIns="0" bIns="0" rtlCol="0" anchor="t">
            <a:spAutoFit/>
          </a:bodyPr>
          <a:lstStyle/>
          <a:p>
            <a:pPr marL="0" lvl="0" indent="0" algn="l">
              <a:lnSpc>
                <a:spcPts val="1800"/>
              </a:lnSpc>
            </a:pPr>
            <a:r>
              <a:rPr lang="en-US" sz="1200" b="1" spc="48">
                <a:solidFill>
                  <a:srgbClr val="6B7280"/>
                </a:solidFill>
                <a:latin typeface="Open Sans Bold"/>
                <a:ea typeface="Open Sans Bold"/>
                <a:cs typeface="Open Sans Bold"/>
                <a:sym typeface="Open Sans Bold"/>
              </a:rPr>
              <a:t>WHO? / BY WHEN?</a:t>
            </a:r>
          </a:p>
        </p:txBody>
      </p:sp>
      <p:sp>
        <p:nvSpPr>
          <p:cNvPr id="10" name="TextBox 10"/>
          <p:cNvSpPr txBox="1"/>
          <p:nvPr/>
        </p:nvSpPr>
        <p:spPr>
          <a:xfrm>
            <a:off x="11349990" y="6285938"/>
            <a:ext cx="4344879" cy="274592"/>
          </a:xfrm>
          <a:prstGeom prst="rect">
            <a:avLst/>
          </a:prstGeom>
        </p:spPr>
        <p:txBody>
          <a:bodyPr lIns="0" tIns="0" rIns="0" bIns="0" rtlCol="0" anchor="t">
            <a:spAutoFit/>
          </a:bodyPr>
          <a:lstStyle/>
          <a:p>
            <a:pPr marL="0" lvl="0" indent="0" algn="l">
              <a:lnSpc>
                <a:spcPts val="2314"/>
              </a:lnSpc>
            </a:pPr>
            <a:r>
              <a:rPr lang="en-US" sz="1542">
                <a:solidFill>
                  <a:srgbClr val="374151"/>
                </a:solidFill>
                <a:latin typeface="Open Sans"/>
                <a:ea typeface="Open Sans"/>
                <a:cs typeface="Open Sans"/>
                <a:sym typeface="Open Sans"/>
              </a:rPr>
              <a:t>Name a person and a realistic deadline.</a:t>
            </a:r>
          </a:p>
        </p:txBody>
      </p:sp>
      <p:sp>
        <p:nvSpPr>
          <p:cNvPr id="11" name="TextBox 11"/>
          <p:cNvSpPr txBox="1"/>
          <p:nvPr/>
        </p:nvSpPr>
        <p:spPr>
          <a:xfrm>
            <a:off x="11349990" y="8052826"/>
            <a:ext cx="5989320" cy="449580"/>
          </a:xfrm>
          <a:prstGeom prst="rect">
            <a:avLst/>
          </a:prstGeom>
        </p:spPr>
        <p:txBody>
          <a:bodyPr lIns="0" tIns="0" rIns="0" bIns="0" rtlCol="0" anchor="t">
            <a:spAutoFit/>
          </a:bodyPr>
          <a:lstStyle/>
          <a:p>
            <a:pPr marL="0" lvl="0" indent="0" algn="l">
              <a:lnSpc>
                <a:spcPts val="1800"/>
              </a:lnSpc>
            </a:pPr>
            <a:r>
              <a:rPr lang="en-US" sz="1200" i="1">
                <a:solidFill>
                  <a:srgbClr val="6B7280"/>
                </a:solidFill>
                <a:latin typeface="Open Sans Italics"/>
                <a:ea typeface="Open Sans Italics"/>
                <a:cs typeface="Open Sans Italics"/>
                <a:sym typeface="Open Sans Italics"/>
              </a:rPr>
              <a:t>Link this with completion of an Internal Leadership Review to ensure a whole school approach</a:t>
            </a:r>
          </a:p>
        </p:txBody>
      </p:sp>
      <p:sp>
        <p:nvSpPr>
          <p:cNvPr id="13" name="AutoShape 13"/>
          <p:cNvSpPr/>
          <p:nvPr/>
        </p:nvSpPr>
        <p:spPr>
          <a:xfrm flipV="1">
            <a:off x="11349990" y="7746978"/>
            <a:ext cx="5742359" cy="0"/>
          </a:xfrm>
          <a:prstGeom prst="line">
            <a:avLst/>
          </a:prstGeom>
          <a:ln w="38100" cap="flat">
            <a:solidFill>
              <a:srgbClr val="00797B"/>
            </a:solidFill>
            <a:prstDash val="solid"/>
            <a:headEnd type="none" w="sm" len="sm"/>
            <a:tailEnd type="none" w="sm" len="sm"/>
          </a:ln>
        </p:spPr>
        <p:txBody>
          <a:bodyPr/>
          <a:lstStyle/>
          <a:p>
            <a:endParaRPr lang="en-GB"/>
          </a:p>
        </p:txBody>
      </p:sp>
      <p:grpSp>
        <p:nvGrpSpPr>
          <p:cNvPr id="14" name="Group 14"/>
          <p:cNvGrpSpPr/>
          <p:nvPr/>
        </p:nvGrpSpPr>
        <p:grpSpPr>
          <a:xfrm>
            <a:off x="1028700" y="2571750"/>
            <a:ext cx="9715500" cy="419100"/>
            <a:chOff x="0" y="0"/>
            <a:chExt cx="12954000" cy="558800"/>
          </a:xfrm>
          <a:solidFill>
            <a:srgbClr val="00797B"/>
          </a:solidFill>
        </p:grpSpPr>
        <p:sp>
          <p:nvSpPr>
            <p:cNvPr id="15" name="Freeform 15"/>
            <p:cNvSpPr/>
            <p:nvPr/>
          </p:nvSpPr>
          <p:spPr>
            <a:xfrm>
              <a:off x="0" y="0"/>
              <a:ext cx="12954000" cy="558800"/>
            </a:xfrm>
            <a:custGeom>
              <a:avLst/>
              <a:gdLst/>
              <a:ahLst/>
              <a:cxnLst/>
              <a:rect l="l" t="t" r="r" b="b"/>
              <a:pathLst>
                <a:path w="12954000" h="558800">
                  <a:moveTo>
                    <a:pt x="0" y="0"/>
                  </a:moveTo>
                  <a:lnTo>
                    <a:pt x="12954000" y="0"/>
                  </a:lnTo>
                  <a:lnTo>
                    <a:pt x="12954000" y="558800"/>
                  </a:lnTo>
                  <a:lnTo>
                    <a:pt x="0" y="558800"/>
                  </a:lnTo>
                  <a:close/>
                </a:path>
              </a:pathLst>
            </a:custGeom>
            <a:grpFill/>
          </p:spPr>
          <p:txBody>
            <a:bodyPr/>
            <a:lstStyle/>
            <a:p>
              <a:endParaRPr lang="en-GB"/>
            </a:p>
          </p:txBody>
        </p:sp>
        <p:sp>
          <p:nvSpPr>
            <p:cNvPr id="16" name="TextBox 16"/>
            <p:cNvSpPr txBox="1"/>
            <p:nvPr/>
          </p:nvSpPr>
          <p:spPr>
            <a:xfrm>
              <a:off x="0" y="-38100"/>
              <a:ext cx="12954000" cy="596900"/>
            </a:xfrm>
            <a:prstGeom prst="rect">
              <a:avLst/>
            </a:prstGeom>
            <a:grpFill/>
          </p:spPr>
          <p:txBody>
            <a:bodyPr lIns="50800" tIns="50800" rIns="50800" bIns="50800" rtlCol="0" anchor="ctr"/>
            <a:lstStyle/>
            <a:p>
              <a:pPr algn="l">
                <a:lnSpc>
                  <a:spcPts val="1679"/>
                </a:lnSpc>
              </a:pPr>
              <a:endParaRPr/>
            </a:p>
          </p:txBody>
        </p:sp>
      </p:grpSp>
      <p:sp>
        <p:nvSpPr>
          <p:cNvPr id="17" name="TextBox 17"/>
          <p:cNvSpPr txBox="1"/>
          <p:nvPr/>
        </p:nvSpPr>
        <p:spPr>
          <a:xfrm>
            <a:off x="1143000" y="2676525"/>
            <a:ext cx="3009900" cy="200025"/>
          </a:xfrm>
          <a:prstGeom prst="rect">
            <a:avLst/>
          </a:prstGeom>
        </p:spPr>
        <p:txBody>
          <a:bodyPr lIns="0" tIns="0" rIns="0" bIns="0" rtlCol="0" anchor="t">
            <a:spAutoFit/>
          </a:bodyPr>
          <a:lstStyle/>
          <a:p>
            <a:pPr algn="l">
              <a:lnSpc>
                <a:spcPts val="1559"/>
              </a:lnSpc>
            </a:pPr>
            <a:r>
              <a:rPr lang="en-US" sz="1299" b="1">
                <a:solidFill>
                  <a:srgbClr val="FFFFFF"/>
                </a:solidFill>
                <a:latin typeface="Open Sans Bold"/>
                <a:ea typeface="Open Sans Bold"/>
                <a:cs typeface="Open Sans Bold"/>
                <a:sym typeface="Open Sans Bold"/>
              </a:rPr>
              <a:t>ACTION</a:t>
            </a:r>
          </a:p>
        </p:txBody>
      </p:sp>
      <p:sp>
        <p:nvSpPr>
          <p:cNvPr id="18" name="TextBox 18"/>
          <p:cNvSpPr txBox="1"/>
          <p:nvPr/>
        </p:nvSpPr>
        <p:spPr>
          <a:xfrm>
            <a:off x="4381500" y="2676525"/>
            <a:ext cx="2247900" cy="200025"/>
          </a:xfrm>
          <a:prstGeom prst="rect">
            <a:avLst/>
          </a:prstGeom>
        </p:spPr>
        <p:txBody>
          <a:bodyPr lIns="0" tIns="0" rIns="0" bIns="0" rtlCol="0" anchor="t">
            <a:spAutoFit/>
          </a:bodyPr>
          <a:lstStyle/>
          <a:p>
            <a:pPr algn="l">
              <a:lnSpc>
                <a:spcPts val="1559"/>
              </a:lnSpc>
            </a:pPr>
            <a:r>
              <a:rPr lang="en-US" sz="1299" b="1">
                <a:solidFill>
                  <a:srgbClr val="FFFFFF"/>
                </a:solidFill>
                <a:latin typeface="Open Sans Bold"/>
                <a:ea typeface="Open Sans Bold"/>
                <a:cs typeface="Open Sans Bold"/>
                <a:sym typeface="Open Sans Bold"/>
              </a:rPr>
              <a:t>WHY?</a:t>
            </a:r>
          </a:p>
        </p:txBody>
      </p:sp>
      <p:sp>
        <p:nvSpPr>
          <p:cNvPr id="19" name="TextBox 19"/>
          <p:cNvSpPr txBox="1"/>
          <p:nvPr/>
        </p:nvSpPr>
        <p:spPr>
          <a:xfrm>
            <a:off x="6858000" y="2676525"/>
            <a:ext cx="1676400" cy="200025"/>
          </a:xfrm>
          <a:prstGeom prst="rect">
            <a:avLst/>
          </a:prstGeom>
        </p:spPr>
        <p:txBody>
          <a:bodyPr lIns="0" tIns="0" rIns="0" bIns="0" rtlCol="0" anchor="t">
            <a:spAutoFit/>
          </a:bodyPr>
          <a:lstStyle/>
          <a:p>
            <a:pPr algn="l">
              <a:lnSpc>
                <a:spcPts val="1559"/>
              </a:lnSpc>
            </a:pPr>
            <a:r>
              <a:rPr lang="en-US" sz="1299" b="1">
                <a:solidFill>
                  <a:srgbClr val="FFFFFF"/>
                </a:solidFill>
                <a:latin typeface="Open Sans Bold"/>
                <a:ea typeface="Open Sans Bold"/>
                <a:cs typeface="Open Sans Bold"/>
                <a:sym typeface="Open Sans Bold"/>
              </a:rPr>
              <a:t>WHO?</a:t>
            </a:r>
          </a:p>
        </p:txBody>
      </p:sp>
      <p:sp>
        <p:nvSpPr>
          <p:cNvPr id="20" name="TextBox 20"/>
          <p:cNvSpPr txBox="1"/>
          <p:nvPr/>
        </p:nvSpPr>
        <p:spPr>
          <a:xfrm>
            <a:off x="8763000" y="2676525"/>
            <a:ext cx="1943100" cy="200025"/>
          </a:xfrm>
          <a:prstGeom prst="rect">
            <a:avLst/>
          </a:prstGeom>
        </p:spPr>
        <p:txBody>
          <a:bodyPr lIns="0" tIns="0" rIns="0" bIns="0" rtlCol="0" anchor="t">
            <a:spAutoFit/>
          </a:bodyPr>
          <a:lstStyle/>
          <a:p>
            <a:pPr algn="l">
              <a:lnSpc>
                <a:spcPts val="1559"/>
              </a:lnSpc>
            </a:pPr>
            <a:r>
              <a:rPr lang="en-US" sz="1299" b="1">
                <a:solidFill>
                  <a:srgbClr val="FFFFFF"/>
                </a:solidFill>
                <a:latin typeface="Open Sans Bold"/>
                <a:ea typeface="Open Sans Bold"/>
                <a:cs typeface="Open Sans Bold"/>
                <a:sym typeface="Open Sans Bold"/>
              </a:rPr>
              <a:t>BY WHEN?</a:t>
            </a:r>
          </a:p>
        </p:txBody>
      </p:sp>
      <p:grpSp>
        <p:nvGrpSpPr>
          <p:cNvPr id="21" name="Group 21"/>
          <p:cNvGrpSpPr/>
          <p:nvPr/>
        </p:nvGrpSpPr>
        <p:grpSpPr>
          <a:xfrm>
            <a:off x="1028700" y="2990850"/>
            <a:ext cx="9715500" cy="1143000"/>
            <a:chOff x="0" y="0"/>
            <a:chExt cx="12954000" cy="1524000"/>
          </a:xfrm>
        </p:grpSpPr>
        <p:sp>
          <p:nvSpPr>
            <p:cNvPr id="22" name="Freeform 22"/>
            <p:cNvSpPr/>
            <p:nvPr/>
          </p:nvSpPr>
          <p:spPr>
            <a:xfrm>
              <a:off x="0" y="0"/>
              <a:ext cx="12954000" cy="1524000"/>
            </a:xfrm>
            <a:custGeom>
              <a:avLst/>
              <a:gdLst/>
              <a:ahLst/>
              <a:cxnLst/>
              <a:rect l="l" t="t" r="r" b="b"/>
              <a:pathLst>
                <a:path w="12954000" h="1524000">
                  <a:moveTo>
                    <a:pt x="0" y="0"/>
                  </a:moveTo>
                  <a:lnTo>
                    <a:pt x="12954000" y="0"/>
                  </a:lnTo>
                  <a:lnTo>
                    <a:pt x="12954000" y="1524000"/>
                  </a:lnTo>
                  <a:lnTo>
                    <a:pt x="0" y="1524000"/>
                  </a:lnTo>
                  <a:close/>
                </a:path>
              </a:pathLst>
            </a:custGeom>
            <a:solidFill>
              <a:srgbClr val="FFFFFF"/>
            </a:solidFill>
            <a:ln w="9525" cap="sq">
              <a:solidFill>
                <a:srgbClr val="D1D5DB"/>
              </a:solidFill>
              <a:prstDash val="solid"/>
              <a:miter/>
            </a:ln>
          </p:spPr>
          <p:txBody>
            <a:bodyPr/>
            <a:lstStyle/>
            <a:p>
              <a:endParaRPr lang="en-GB"/>
            </a:p>
          </p:txBody>
        </p:sp>
        <p:sp>
          <p:nvSpPr>
            <p:cNvPr id="23" name="TextBox 23"/>
            <p:cNvSpPr txBox="1"/>
            <p:nvPr/>
          </p:nvSpPr>
          <p:spPr>
            <a:xfrm>
              <a:off x="0" y="-38100"/>
              <a:ext cx="12954000" cy="1562100"/>
            </a:xfrm>
            <a:prstGeom prst="rect">
              <a:avLst/>
            </a:prstGeom>
          </p:spPr>
          <p:txBody>
            <a:bodyPr lIns="50800" tIns="50800" rIns="50800" bIns="50800" rtlCol="0" anchor="ctr"/>
            <a:lstStyle/>
            <a:p>
              <a:pPr algn="l">
                <a:lnSpc>
                  <a:spcPts val="1679"/>
                </a:lnSpc>
              </a:pPr>
              <a:endParaRPr/>
            </a:p>
          </p:txBody>
        </p:sp>
      </p:grpSp>
      <p:sp>
        <p:nvSpPr>
          <p:cNvPr id="24" name="TextBox 24"/>
          <p:cNvSpPr txBox="1"/>
          <p:nvPr/>
        </p:nvSpPr>
        <p:spPr>
          <a:xfrm>
            <a:off x="1143000" y="3381375"/>
            <a:ext cx="381000" cy="306705"/>
          </a:xfrm>
          <a:prstGeom prst="rect">
            <a:avLst/>
          </a:prstGeom>
        </p:spPr>
        <p:txBody>
          <a:bodyPr lIns="0" tIns="0" rIns="0" bIns="0" rtlCol="0" anchor="t">
            <a:spAutoFit/>
          </a:bodyPr>
          <a:lstStyle/>
          <a:p>
            <a:pPr algn="l">
              <a:lnSpc>
                <a:spcPts val="2520"/>
              </a:lnSpc>
            </a:pPr>
            <a:r>
              <a:rPr lang="en-US" sz="1800" b="1">
                <a:solidFill>
                  <a:srgbClr val="00797B"/>
                </a:solidFill>
                <a:latin typeface="Inter Bold"/>
                <a:ea typeface="Inter Bold"/>
                <a:cs typeface="Inter Bold"/>
                <a:sym typeface="Inter Bold"/>
              </a:rPr>
              <a:t>01</a:t>
            </a:r>
          </a:p>
        </p:txBody>
      </p:sp>
      <p:sp>
        <p:nvSpPr>
          <p:cNvPr id="25" name="AutoShape 25"/>
          <p:cNvSpPr/>
          <p:nvPr/>
        </p:nvSpPr>
        <p:spPr>
          <a:xfrm>
            <a:off x="1581150" y="3848100"/>
            <a:ext cx="2457450" cy="0"/>
          </a:xfrm>
          <a:prstGeom prst="line">
            <a:avLst/>
          </a:prstGeom>
          <a:ln w="9525" cap="flat">
            <a:solidFill>
              <a:srgbClr val="D1D5DB"/>
            </a:solidFill>
            <a:prstDash val="solid"/>
            <a:headEnd type="none" w="sm" len="sm"/>
            <a:tailEnd type="none" w="sm" len="sm"/>
          </a:ln>
        </p:spPr>
        <p:txBody>
          <a:bodyPr/>
          <a:lstStyle/>
          <a:p>
            <a:endParaRPr lang="en-GB"/>
          </a:p>
        </p:txBody>
      </p:sp>
      <p:sp>
        <p:nvSpPr>
          <p:cNvPr id="26" name="AutoShape 26"/>
          <p:cNvSpPr/>
          <p:nvPr/>
        </p:nvSpPr>
        <p:spPr>
          <a:xfrm>
            <a:off x="4343400" y="3848100"/>
            <a:ext cx="2171700" cy="0"/>
          </a:xfrm>
          <a:prstGeom prst="line">
            <a:avLst/>
          </a:prstGeom>
          <a:ln w="9525" cap="flat">
            <a:solidFill>
              <a:srgbClr val="D1D5DB"/>
            </a:solidFill>
            <a:prstDash val="solid"/>
            <a:headEnd type="none" w="sm" len="sm"/>
            <a:tailEnd type="none" w="sm" len="sm"/>
          </a:ln>
        </p:spPr>
        <p:txBody>
          <a:bodyPr/>
          <a:lstStyle/>
          <a:p>
            <a:endParaRPr lang="en-GB"/>
          </a:p>
        </p:txBody>
      </p:sp>
      <p:sp>
        <p:nvSpPr>
          <p:cNvPr id="27" name="AutoShape 27"/>
          <p:cNvSpPr/>
          <p:nvPr/>
        </p:nvSpPr>
        <p:spPr>
          <a:xfrm>
            <a:off x="6819900" y="3848100"/>
            <a:ext cx="1600200" cy="0"/>
          </a:xfrm>
          <a:prstGeom prst="line">
            <a:avLst/>
          </a:prstGeom>
          <a:ln w="9525" cap="flat">
            <a:solidFill>
              <a:srgbClr val="D1D5DB"/>
            </a:solidFill>
            <a:prstDash val="solid"/>
            <a:headEnd type="none" w="sm" len="sm"/>
            <a:tailEnd type="none" w="sm" len="sm"/>
          </a:ln>
        </p:spPr>
        <p:txBody>
          <a:bodyPr/>
          <a:lstStyle/>
          <a:p>
            <a:endParaRPr lang="en-GB"/>
          </a:p>
        </p:txBody>
      </p:sp>
      <p:sp>
        <p:nvSpPr>
          <p:cNvPr id="28" name="AutoShape 28"/>
          <p:cNvSpPr/>
          <p:nvPr/>
        </p:nvSpPr>
        <p:spPr>
          <a:xfrm>
            <a:off x="8724900" y="3848100"/>
            <a:ext cx="1866900" cy="0"/>
          </a:xfrm>
          <a:prstGeom prst="line">
            <a:avLst/>
          </a:prstGeom>
          <a:ln w="9525" cap="flat">
            <a:solidFill>
              <a:srgbClr val="D1D5DB"/>
            </a:solidFill>
            <a:prstDash val="solid"/>
            <a:headEnd type="none" w="sm" len="sm"/>
            <a:tailEnd type="none" w="sm" len="sm"/>
          </a:ln>
        </p:spPr>
        <p:txBody>
          <a:bodyPr/>
          <a:lstStyle/>
          <a:p>
            <a:endParaRPr lang="en-GB"/>
          </a:p>
        </p:txBody>
      </p:sp>
      <p:grpSp>
        <p:nvGrpSpPr>
          <p:cNvPr id="29" name="Group 29"/>
          <p:cNvGrpSpPr/>
          <p:nvPr/>
        </p:nvGrpSpPr>
        <p:grpSpPr>
          <a:xfrm>
            <a:off x="1028700" y="4133850"/>
            <a:ext cx="9715500" cy="1143000"/>
            <a:chOff x="0" y="0"/>
            <a:chExt cx="12954000" cy="1524000"/>
          </a:xfrm>
        </p:grpSpPr>
        <p:sp>
          <p:nvSpPr>
            <p:cNvPr id="30" name="Freeform 30"/>
            <p:cNvSpPr/>
            <p:nvPr/>
          </p:nvSpPr>
          <p:spPr>
            <a:xfrm>
              <a:off x="0" y="0"/>
              <a:ext cx="12954000" cy="1524000"/>
            </a:xfrm>
            <a:custGeom>
              <a:avLst/>
              <a:gdLst/>
              <a:ahLst/>
              <a:cxnLst/>
              <a:rect l="l" t="t" r="r" b="b"/>
              <a:pathLst>
                <a:path w="12954000" h="1524000">
                  <a:moveTo>
                    <a:pt x="0" y="0"/>
                  </a:moveTo>
                  <a:lnTo>
                    <a:pt x="12954000" y="0"/>
                  </a:lnTo>
                  <a:lnTo>
                    <a:pt x="12954000" y="1524000"/>
                  </a:lnTo>
                  <a:lnTo>
                    <a:pt x="0" y="1524000"/>
                  </a:lnTo>
                  <a:close/>
                </a:path>
              </a:pathLst>
            </a:custGeom>
            <a:solidFill>
              <a:srgbClr val="F3F4F6"/>
            </a:solidFill>
            <a:ln w="9525" cap="sq">
              <a:solidFill>
                <a:srgbClr val="D1D5DB"/>
              </a:solidFill>
              <a:prstDash val="solid"/>
              <a:miter/>
            </a:ln>
          </p:spPr>
          <p:txBody>
            <a:bodyPr/>
            <a:lstStyle/>
            <a:p>
              <a:endParaRPr lang="en-GB"/>
            </a:p>
          </p:txBody>
        </p:sp>
        <p:sp>
          <p:nvSpPr>
            <p:cNvPr id="31" name="TextBox 31"/>
            <p:cNvSpPr txBox="1"/>
            <p:nvPr/>
          </p:nvSpPr>
          <p:spPr>
            <a:xfrm>
              <a:off x="0" y="-38100"/>
              <a:ext cx="12954000" cy="1562100"/>
            </a:xfrm>
            <a:prstGeom prst="rect">
              <a:avLst/>
            </a:prstGeom>
          </p:spPr>
          <p:txBody>
            <a:bodyPr lIns="50800" tIns="50800" rIns="50800" bIns="50800" rtlCol="0" anchor="ctr"/>
            <a:lstStyle/>
            <a:p>
              <a:pPr algn="l">
                <a:lnSpc>
                  <a:spcPts val="1679"/>
                </a:lnSpc>
              </a:pPr>
              <a:endParaRPr/>
            </a:p>
          </p:txBody>
        </p:sp>
      </p:grpSp>
      <p:sp>
        <p:nvSpPr>
          <p:cNvPr id="32" name="TextBox 32"/>
          <p:cNvSpPr txBox="1"/>
          <p:nvPr/>
        </p:nvSpPr>
        <p:spPr>
          <a:xfrm>
            <a:off x="1143000" y="4524375"/>
            <a:ext cx="381000" cy="306705"/>
          </a:xfrm>
          <a:prstGeom prst="rect">
            <a:avLst/>
          </a:prstGeom>
        </p:spPr>
        <p:txBody>
          <a:bodyPr lIns="0" tIns="0" rIns="0" bIns="0" rtlCol="0" anchor="t">
            <a:spAutoFit/>
          </a:bodyPr>
          <a:lstStyle/>
          <a:p>
            <a:pPr algn="l">
              <a:lnSpc>
                <a:spcPts val="2520"/>
              </a:lnSpc>
            </a:pPr>
            <a:r>
              <a:rPr lang="en-US" sz="1800" b="1">
                <a:solidFill>
                  <a:srgbClr val="00797B"/>
                </a:solidFill>
                <a:latin typeface="Inter Bold"/>
                <a:ea typeface="Inter Bold"/>
                <a:cs typeface="Inter Bold"/>
                <a:sym typeface="Inter Bold"/>
              </a:rPr>
              <a:t>02</a:t>
            </a:r>
          </a:p>
        </p:txBody>
      </p:sp>
      <p:sp>
        <p:nvSpPr>
          <p:cNvPr id="33" name="AutoShape 33"/>
          <p:cNvSpPr/>
          <p:nvPr/>
        </p:nvSpPr>
        <p:spPr>
          <a:xfrm>
            <a:off x="1581150" y="4991100"/>
            <a:ext cx="2457450" cy="0"/>
          </a:xfrm>
          <a:prstGeom prst="line">
            <a:avLst/>
          </a:prstGeom>
          <a:ln w="9525" cap="flat">
            <a:solidFill>
              <a:srgbClr val="D1D5DB"/>
            </a:solidFill>
            <a:prstDash val="solid"/>
            <a:headEnd type="none" w="sm" len="sm"/>
            <a:tailEnd type="none" w="sm" len="sm"/>
          </a:ln>
        </p:spPr>
        <p:txBody>
          <a:bodyPr/>
          <a:lstStyle/>
          <a:p>
            <a:endParaRPr lang="en-GB"/>
          </a:p>
        </p:txBody>
      </p:sp>
      <p:sp>
        <p:nvSpPr>
          <p:cNvPr id="34" name="AutoShape 34"/>
          <p:cNvSpPr/>
          <p:nvPr/>
        </p:nvSpPr>
        <p:spPr>
          <a:xfrm>
            <a:off x="4343400" y="4991100"/>
            <a:ext cx="2171700" cy="0"/>
          </a:xfrm>
          <a:prstGeom prst="line">
            <a:avLst/>
          </a:prstGeom>
          <a:ln w="9525" cap="flat">
            <a:solidFill>
              <a:srgbClr val="D1D5DB"/>
            </a:solidFill>
            <a:prstDash val="solid"/>
            <a:headEnd type="none" w="sm" len="sm"/>
            <a:tailEnd type="none" w="sm" len="sm"/>
          </a:ln>
        </p:spPr>
        <p:txBody>
          <a:bodyPr/>
          <a:lstStyle/>
          <a:p>
            <a:endParaRPr lang="en-GB"/>
          </a:p>
        </p:txBody>
      </p:sp>
      <p:sp>
        <p:nvSpPr>
          <p:cNvPr id="35" name="AutoShape 35"/>
          <p:cNvSpPr/>
          <p:nvPr/>
        </p:nvSpPr>
        <p:spPr>
          <a:xfrm>
            <a:off x="6819900" y="4991100"/>
            <a:ext cx="1600200" cy="0"/>
          </a:xfrm>
          <a:prstGeom prst="line">
            <a:avLst/>
          </a:prstGeom>
          <a:ln w="9525" cap="flat">
            <a:solidFill>
              <a:srgbClr val="D1D5DB"/>
            </a:solidFill>
            <a:prstDash val="solid"/>
            <a:headEnd type="none" w="sm" len="sm"/>
            <a:tailEnd type="none" w="sm" len="sm"/>
          </a:ln>
        </p:spPr>
        <p:txBody>
          <a:bodyPr/>
          <a:lstStyle/>
          <a:p>
            <a:endParaRPr lang="en-GB"/>
          </a:p>
        </p:txBody>
      </p:sp>
      <p:sp>
        <p:nvSpPr>
          <p:cNvPr id="36" name="AutoShape 36"/>
          <p:cNvSpPr/>
          <p:nvPr/>
        </p:nvSpPr>
        <p:spPr>
          <a:xfrm>
            <a:off x="8724900" y="4991100"/>
            <a:ext cx="1866900" cy="0"/>
          </a:xfrm>
          <a:prstGeom prst="line">
            <a:avLst/>
          </a:prstGeom>
          <a:ln w="9525" cap="flat">
            <a:solidFill>
              <a:srgbClr val="D1D5DB"/>
            </a:solidFill>
            <a:prstDash val="solid"/>
            <a:headEnd type="none" w="sm" len="sm"/>
            <a:tailEnd type="none" w="sm" len="sm"/>
          </a:ln>
        </p:spPr>
        <p:txBody>
          <a:bodyPr/>
          <a:lstStyle/>
          <a:p>
            <a:endParaRPr lang="en-GB"/>
          </a:p>
        </p:txBody>
      </p:sp>
      <p:grpSp>
        <p:nvGrpSpPr>
          <p:cNvPr id="37" name="Group 37"/>
          <p:cNvGrpSpPr/>
          <p:nvPr/>
        </p:nvGrpSpPr>
        <p:grpSpPr>
          <a:xfrm>
            <a:off x="1028700" y="5276850"/>
            <a:ext cx="9715500" cy="1143000"/>
            <a:chOff x="0" y="0"/>
            <a:chExt cx="12954000" cy="1524000"/>
          </a:xfrm>
        </p:grpSpPr>
        <p:sp>
          <p:nvSpPr>
            <p:cNvPr id="38" name="Freeform 38"/>
            <p:cNvSpPr/>
            <p:nvPr/>
          </p:nvSpPr>
          <p:spPr>
            <a:xfrm>
              <a:off x="0" y="0"/>
              <a:ext cx="12954000" cy="1524000"/>
            </a:xfrm>
            <a:custGeom>
              <a:avLst/>
              <a:gdLst/>
              <a:ahLst/>
              <a:cxnLst/>
              <a:rect l="l" t="t" r="r" b="b"/>
              <a:pathLst>
                <a:path w="12954000" h="1524000">
                  <a:moveTo>
                    <a:pt x="0" y="0"/>
                  </a:moveTo>
                  <a:lnTo>
                    <a:pt x="12954000" y="0"/>
                  </a:lnTo>
                  <a:lnTo>
                    <a:pt x="12954000" y="1524000"/>
                  </a:lnTo>
                  <a:lnTo>
                    <a:pt x="0" y="1524000"/>
                  </a:lnTo>
                  <a:close/>
                </a:path>
              </a:pathLst>
            </a:custGeom>
            <a:solidFill>
              <a:srgbClr val="FFFFFF"/>
            </a:solidFill>
            <a:ln w="9525" cap="sq">
              <a:solidFill>
                <a:srgbClr val="D1D5DB"/>
              </a:solidFill>
              <a:prstDash val="solid"/>
              <a:miter/>
            </a:ln>
          </p:spPr>
          <p:txBody>
            <a:bodyPr/>
            <a:lstStyle/>
            <a:p>
              <a:endParaRPr lang="en-GB"/>
            </a:p>
          </p:txBody>
        </p:sp>
        <p:sp>
          <p:nvSpPr>
            <p:cNvPr id="39" name="TextBox 39"/>
            <p:cNvSpPr txBox="1"/>
            <p:nvPr/>
          </p:nvSpPr>
          <p:spPr>
            <a:xfrm>
              <a:off x="0" y="-38100"/>
              <a:ext cx="12954000" cy="1562100"/>
            </a:xfrm>
            <a:prstGeom prst="rect">
              <a:avLst/>
            </a:prstGeom>
          </p:spPr>
          <p:txBody>
            <a:bodyPr lIns="50800" tIns="50800" rIns="50800" bIns="50800" rtlCol="0" anchor="ctr"/>
            <a:lstStyle/>
            <a:p>
              <a:pPr algn="l">
                <a:lnSpc>
                  <a:spcPts val="1679"/>
                </a:lnSpc>
              </a:pPr>
              <a:endParaRPr/>
            </a:p>
          </p:txBody>
        </p:sp>
      </p:grpSp>
      <p:sp>
        <p:nvSpPr>
          <p:cNvPr id="40" name="TextBox 40"/>
          <p:cNvSpPr txBox="1"/>
          <p:nvPr/>
        </p:nvSpPr>
        <p:spPr>
          <a:xfrm>
            <a:off x="1143000" y="5667375"/>
            <a:ext cx="381000" cy="306705"/>
          </a:xfrm>
          <a:prstGeom prst="rect">
            <a:avLst/>
          </a:prstGeom>
        </p:spPr>
        <p:txBody>
          <a:bodyPr lIns="0" tIns="0" rIns="0" bIns="0" rtlCol="0" anchor="t">
            <a:spAutoFit/>
          </a:bodyPr>
          <a:lstStyle/>
          <a:p>
            <a:pPr algn="l">
              <a:lnSpc>
                <a:spcPts val="2520"/>
              </a:lnSpc>
            </a:pPr>
            <a:r>
              <a:rPr lang="en-US" sz="1800" b="1">
                <a:solidFill>
                  <a:srgbClr val="00797B"/>
                </a:solidFill>
                <a:latin typeface="Inter Bold"/>
                <a:ea typeface="Inter Bold"/>
                <a:cs typeface="Inter Bold"/>
                <a:sym typeface="Inter Bold"/>
              </a:rPr>
              <a:t>03</a:t>
            </a:r>
          </a:p>
        </p:txBody>
      </p:sp>
      <p:sp>
        <p:nvSpPr>
          <p:cNvPr id="41" name="AutoShape 41"/>
          <p:cNvSpPr/>
          <p:nvPr/>
        </p:nvSpPr>
        <p:spPr>
          <a:xfrm>
            <a:off x="1581150" y="6134100"/>
            <a:ext cx="2457450" cy="0"/>
          </a:xfrm>
          <a:prstGeom prst="line">
            <a:avLst/>
          </a:prstGeom>
          <a:ln w="9525" cap="flat">
            <a:solidFill>
              <a:srgbClr val="D1D5DB"/>
            </a:solidFill>
            <a:prstDash val="solid"/>
            <a:headEnd type="none" w="sm" len="sm"/>
            <a:tailEnd type="none" w="sm" len="sm"/>
          </a:ln>
        </p:spPr>
        <p:txBody>
          <a:bodyPr/>
          <a:lstStyle/>
          <a:p>
            <a:endParaRPr lang="en-GB"/>
          </a:p>
        </p:txBody>
      </p:sp>
      <p:sp>
        <p:nvSpPr>
          <p:cNvPr id="42" name="AutoShape 42"/>
          <p:cNvSpPr/>
          <p:nvPr/>
        </p:nvSpPr>
        <p:spPr>
          <a:xfrm>
            <a:off x="4343400" y="6134100"/>
            <a:ext cx="2171700" cy="0"/>
          </a:xfrm>
          <a:prstGeom prst="line">
            <a:avLst/>
          </a:prstGeom>
          <a:ln w="9525" cap="flat">
            <a:solidFill>
              <a:srgbClr val="D1D5DB"/>
            </a:solidFill>
            <a:prstDash val="solid"/>
            <a:headEnd type="none" w="sm" len="sm"/>
            <a:tailEnd type="none" w="sm" len="sm"/>
          </a:ln>
        </p:spPr>
        <p:txBody>
          <a:bodyPr/>
          <a:lstStyle/>
          <a:p>
            <a:endParaRPr lang="en-GB"/>
          </a:p>
        </p:txBody>
      </p:sp>
      <p:sp>
        <p:nvSpPr>
          <p:cNvPr id="43" name="AutoShape 43"/>
          <p:cNvSpPr/>
          <p:nvPr/>
        </p:nvSpPr>
        <p:spPr>
          <a:xfrm>
            <a:off x="6819900" y="6134100"/>
            <a:ext cx="1600200" cy="0"/>
          </a:xfrm>
          <a:prstGeom prst="line">
            <a:avLst/>
          </a:prstGeom>
          <a:ln w="9525" cap="flat">
            <a:solidFill>
              <a:srgbClr val="D1D5DB"/>
            </a:solidFill>
            <a:prstDash val="solid"/>
            <a:headEnd type="none" w="sm" len="sm"/>
            <a:tailEnd type="none" w="sm" len="sm"/>
          </a:ln>
        </p:spPr>
        <p:txBody>
          <a:bodyPr/>
          <a:lstStyle/>
          <a:p>
            <a:endParaRPr lang="en-GB"/>
          </a:p>
        </p:txBody>
      </p:sp>
      <p:sp>
        <p:nvSpPr>
          <p:cNvPr id="44" name="AutoShape 44"/>
          <p:cNvSpPr/>
          <p:nvPr/>
        </p:nvSpPr>
        <p:spPr>
          <a:xfrm>
            <a:off x="8724900" y="6134100"/>
            <a:ext cx="1866900" cy="0"/>
          </a:xfrm>
          <a:prstGeom prst="line">
            <a:avLst/>
          </a:prstGeom>
          <a:ln w="9525" cap="flat">
            <a:solidFill>
              <a:srgbClr val="D1D5DB"/>
            </a:solidFill>
            <a:prstDash val="solid"/>
            <a:headEnd type="none" w="sm" len="sm"/>
            <a:tailEnd type="none" w="sm" len="sm"/>
          </a:ln>
        </p:spPr>
        <p:txBody>
          <a:bodyPr/>
          <a:lstStyle/>
          <a:p>
            <a:endParaRPr lang="en-GB"/>
          </a:p>
        </p:txBody>
      </p:sp>
      <p:grpSp>
        <p:nvGrpSpPr>
          <p:cNvPr id="45" name="Group 45"/>
          <p:cNvGrpSpPr/>
          <p:nvPr/>
        </p:nvGrpSpPr>
        <p:grpSpPr>
          <a:xfrm>
            <a:off x="1028700" y="6419850"/>
            <a:ext cx="9715500" cy="1143000"/>
            <a:chOff x="0" y="0"/>
            <a:chExt cx="12954000" cy="1524000"/>
          </a:xfrm>
        </p:grpSpPr>
        <p:sp>
          <p:nvSpPr>
            <p:cNvPr id="46" name="Freeform 46"/>
            <p:cNvSpPr/>
            <p:nvPr/>
          </p:nvSpPr>
          <p:spPr>
            <a:xfrm>
              <a:off x="0" y="0"/>
              <a:ext cx="12954000" cy="1524000"/>
            </a:xfrm>
            <a:custGeom>
              <a:avLst/>
              <a:gdLst/>
              <a:ahLst/>
              <a:cxnLst/>
              <a:rect l="l" t="t" r="r" b="b"/>
              <a:pathLst>
                <a:path w="12954000" h="1524000">
                  <a:moveTo>
                    <a:pt x="0" y="0"/>
                  </a:moveTo>
                  <a:lnTo>
                    <a:pt x="12954000" y="0"/>
                  </a:lnTo>
                  <a:lnTo>
                    <a:pt x="12954000" y="1524000"/>
                  </a:lnTo>
                  <a:lnTo>
                    <a:pt x="0" y="1524000"/>
                  </a:lnTo>
                  <a:close/>
                </a:path>
              </a:pathLst>
            </a:custGeom>
            <a:solidFill>
              <a:srgbClr val="F3F4F6"/>
            </a:solidFill>
            <a:ln w="9525" cap="sq">
              <a:solidFill>
                <a:srgbClr val="D1D5DB"/>
              </a:solidFill>
              <a:prstDash val="solid"/>
              <a:miter/>
            </a:ln>
          </p:spPr>
          <p:txBody>
            <a:bodyPr/>
            <a:lstStyle/>
            <a:p>
              <a:endParaRPr lang="en-GB"/>
            </a:p>
          </p:txBody>
        </p:sp>
        <p:sp>
          <p:nvSpPr>
            <p:cNvPr id="47" name="TextBox 47"/>
            <p:cNvSpPr txBox="1"/>
            <p:nvPr/>
          </p:nvSpPr>
          <p:spPr>
            <a:xfrm>
              <a:off x="0" y="-38100"/>
              <a:ext cx="12954000" cy="1562100"/>
            </a:xfrm>
            <a:prstGeom prst="rect">
              <a:avLst/>
            </a:prstGeom>
          </p:spPr>
          <p:txBody>
            <a:bodyPr lIns="50800" tIns="50800" rIns="50800" bIns="50800" rtlCol="0" anchor="ctr"/>
            <a:lstStyle/>
            <a:p>
              <a:pPr algn="l">
                <a:lnSpc>
                  <a:spcPts val="1679"/>
                </a:lnSpc>
              </a:pPr>
              <a:endParaRPr/>
            </a:p>
          </p:txBody>
        </p:sp>
      </p:grpSp>
      <p:sp>
        <p:nvSpPr>
          <p:cNvPr id="48" name="TextBox 48"/>
          <p:cNvSpPr txBox="1"/>
          <p:nvPr/>
        </p:nvSpPr>
        <p:spPr>
          <a:xfrm>
            <a:off x="1143000" y="6810375"/>
            <a:ext cx="381000" cy="306705"/>
          </a:xfrm>
          <a:prstGeom prst="rect">
            <a:avLst/>
          </a:prstGeom>
        </p:spPr>
        <p:txBody>
          <a:bodyPr lIns="0" tIns="0" rIns="0" bIns="0" rtlCol="0" anchor="t">
            <a:spAutoFit/>
          </a:bodyPr>
          <a:lstStyle/>
          <a:p>
            <a:pPr algn="l">
              <a:lnSpc>
                <a:spcPts val="2520"/>
              </a:lnSpc>
            </a:pPr>
            <a:r>
              <a:rPr lang="en-US" sz="1800" b="1">
                <a:solidFill>
                  <a:srgbClr val="00797B"/>
                </a:solidFill>
                <a:latin typeface="Inter Bold"/>
                <a:ea typeface="Inter Bold"/>
                <a:cs typeface="Inter Bold"/>
                <a:sym typeface="Inter Bold"/>
              </a:rPr>
              <a:t>04</a:t>
            </a:r>
          </a:p>
        </p:txBody>
      </p:sp>
      <p:sp>
        <p:nvSpPr>
          <p:cNvPr id="49" name="AutoShape 49"/>
          <p:cNvSpPr/>
          <p:nvPr/>
        </p:nvSpPr>
        <p:spPr>
          <a:xfrm>
            <a:off x="1581150" y="7277100"/>
            <a:ext cx="2457450" cy="0"/>
          </a:xfrm>
          <a:prstGeom prst="line">
            <a:avLst/>
          </a:prstGeom>
          <a:ln w="9525" cap="flat">
            <a:solidFill>
              <a:srgbClr val="D1D5DB"/>
            </a:solidFill>
            <a:prstDash val="solid"/>
            <a:headEnd type="none" w="sm" len="sm"/>
            <a:tailEnd type="none" w="sm" len="sm"/>
          </a:ln>
        </p:spPr>
        <p:txBody>
          <a:bodyPr/>
          <a:lstStyle/>
          <a:p>
            <a:endParaRPr lang="en-GB"/>
          </a:p>
        </p:txBody>
      </p:sp>
      <p:sp>
        <p:nvSpPr>
          <p:cNvPr id="50" name="AutoShape 50"/>
          <p:cNvSpPr/>
          <p:nvPr/>
        </p:nvSpPr>
        <p:spPr>
          <a:xfrm>
            <a:off x="4343400" y="7277100"/>
            <a:ext cx="2171700" cy="0"/>
          </a:xfrm>
          <a:prstGeom prst="line">
            <a:avLst/>
          </a:prstGeom>
          <a:ln w="9525" cap="flat">
            <a:solidFill>
              <a:srgbClr val="D1D5DB"/>
            </a:solidFill>
            <a:prstDash val="solid"/>
            <a:headEnd type="none" w="sm" len="sm"/>
            <a:tailEnd type="none" w="sm" len="sm"/>
          </a:ln>
        </p:spPr>
        <p:txBody>
          <a:bodyPr/>
          <a:lstStyle/>
          <a:p>
            <a:endParaRPr lang="en-GB"/>
          </a:p>
        </p:txBody>
      </p:sp>
      <p:sp>
        <p:nvSpPr>
          <p:cNvPr id="51" name="AutoShape 51"/>
          <p:cNvSpPr/>
          <p:nvPr/>
        </p:nvSpPr>
        <p:spPr>
          <a:xfrm>
            <a:off x="6819900" y="7277100"/>
            <a:ext cx="1600200" cy="0"/>
          </a:xfrm>
          <a:prstGeom prst="line">
            <a:avLst/>
          </a:prstGeom>
          <a:ln w="9525" cap="flat">
            <a:solidFill>
              <a:srgbClr val="D1D5DB"/>
            </a:solidFill>
            <a:prstDash val="solid"/>
            <a:headEnd type="none" w="sm" len="sm"/>
            <a:tailEnd type="none" w="sm" len="sm"/>
          </a:ln>
        </p:spPr>
        <p:txBody>
          <a:bodyPr/>
          <a:lstStyle/>
          <a:p>
            <a:endParaRPr lang="en-GB"/>
          </a:p>
        </p:txBody>
      </p:sp>
      <p:sp>
        <p:nvSpPr>
          <p:cNvPr id="52" name="AutoShape 52"/>
          <p:cNvSpPr/>
          <p:nvPr/>
        </p:nvSpPr>
        <p:spPr>
          <a:xfrm>
            <a:off x="8724900" y="7277100"/>
            <a:ext cx="1866900" cy="0"/>
          </a:xfrm>
          <a:prstGeom prst="line">
            <a:avLst/>
          </a:prstGeom>
          <a:ln w="9525" cap="flat">
            <a:solidFill>
              <a:srgbClr val="D1D5DB"/>
            </a:solidFill>
            <a:prstDash val="solid"/>
            <a:headEnd type="none" w="sm" len="sm"/>
            <a:tailEnd type="none" w="sm" len="sm"/>
          </a:ln>
        </p:spPr>
        <p:txBody>
          <a:bodyP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82C66-C011-FC62-9A56-1BC84661142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00C4D31-ACCC-B9F6-20A9-EAB57ACF85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59435" y="215453"/>
            <a:ext cx="5017929" cy="1295573"/>
          </a:xfrm>
          <a:prstGeom prst="rect">
            <a:avLst/>
          </a:prstGeom>
        </p:spPr>
      </p:pic>
      <p:sp>
        <p:nvSpPr>
          <p:cNvPr id="3" name="TextBox 2">
            <a:extLst>
              <a:ext uri="{FF2B5EF4-FFF2-40B4-BE49-F238E27FC236}">
                <a16:creationId xmlns:a16="http://schemas.microsoft.com/office/drawing/2014/main" id="{8E54355B-A90D-5A1A-5DF6-86E7A60F48E8}"/>
              </a:ext>
            </a:extLst>
          </p:cNvPr>
          <p:cNvSpPr txBox="1"/>
          <p:nvPr/>
        </p:nvSpPr>
        <p:spPr>
          <a:xfrm>
            <a:off x="1600200" y="1262688"/>
            <a:ext cx="4139045" cy="269304"/>
          </a:xfrm>
          <a:prstGeom prst="rect">
            <a:avLst/>
          </a:prstGeom>
        </p:spPr>
        <p:txBody>
          <a:bodyPr lIns="0" tIns="0" rIns="0" bIns="0" rtlCol="0" anchor="t">
            <a:spAutoFit/>
          </a:bodyPr>
          <a:lstStyle/>
          <a:p>
            <a:pPr marL="0" lvl="0" indent="0" algn="l">
              <a:lnSpc>
                <a:spcPts val="2100"/>
              </a:lnSpc>
            </a:pPr>
            <a:r>
              <a:rPr lang="en-US" b="1" spc="112">
                <a:solidFill>
                  <a:schemeClr val="tx1">
                    <a:lumMod val="50000"/>
                  </a:schemeClr>
                </a:solidFill>
                <a:latin typeface="+mj-lt"/>
                <a:ea typeface="Open Sans Bold"/>
                <a:cs typeface="Open Sans Bold"/>
                <a:sym typeface="Open Sans Bold"/>
              </a:rPr>
              <a:t>Reflection</a:t>
            </a:r>
          </a:p>
        </p:txBody>
      </p:sp>
      <p:sp>
        <p:nvSpPr>
          <p:cNvPr id="5" name="TextBox 4">
            <a:extLst>
              <a:ext uri="{FF2B5EF4-FFF2-40B4-BE49-F238E27FC236}">
                <a16:creationId xmlns:a16="http://schemas.microsoft.com/office/drawing/2014/main" id="{FFADE04A-4EA9-47FF-6F1C-0650143D2A57}"/>
              </a:ext>
            </a:extLst>
          </p:cNvPr>
          <p:cNvSpPr txBox="1"/>
          <p:nvPr/>
        </p:nvSpPr>
        <p:spPr>
          <a:xfrm>
            <a:off x="1447800" y="1882450"/>
            <a:ext cx="9144000" cy="576633"/>
          </a:xfrm>
          <a:prstGeom prst="rect">
            <a:avLst/>
          </a:prstGeom>
          <a:noFill/>
        </p:spPr>
        <p:txBody>
          <a:bodyPr wrap="square">
            <a:spAutoFit/>
          </a:bodyPr>
          <a:lstStyle/>
          <a:p>
            <a:r>
              <a:rPr lang="en-US" sz="3147" b="1">
                <a:solidFill>
                  <a:srgbClr val="111827"/>
                </a:solidFill>
                <a:latin typeface="+mj-lt"/>
                <a:ea typeface="Inter Bold"/>
                <a:cs typeface="Inter Bold"/>
                <a:sym typeface="Inter Bold"/>
              </a:rPr>
              <a:t>Complete the sentence</a:t>
            </a:r>
            <a:endParaRPr lang="en-GB">
              <a:latin typeface="+mj-lt"/>
            </a:endParaRPr>
          </a:p>
        </p:txBody>
      </p:sp>
      <p:sp>
        <p:nvSpPr>
          <p:cNvPr id="8" name="TextBox 7">
            <a:extLst>
              <a:ext uri="{FF2B5EF4-FFF2-40B4-BE49-F238E27FC236}">
                <a16:creationId xmlns:a16="http://schemas.microsoft.com/office/drawing/2014/main" id="{A591AA35-84AA-C593-7AF0-9EDD60F11531}"/>
              </a:ext>
            </a:extLst>
          </p:cNvPr>
          <p:cNvSpPr txBox="1"/>
          <p:nvPr/>
        </p:nvSpPr>
        <p:spPr>
          <a:xfrm>
            <a:off x="1295400" y="4526408"/>
            <a:ext cx="15011400" cy="862287"/>
          </a:xfrm>
          <a:prstGeom prst="rect">
            <a:avLst/>
          </a:prstGeom>
          <a:noFill/>
        </p:spPr>
        <p:txBody>
          <a:bodyPr wrap="square">
            <a:spAutoFit/>
          </a:bodyPr>
          <a:lstStyle/>
          <a:p>
            <a:pPr marL="0" lvl="0" indent="0" algn="l">
              <a:lnSpc>
                <a:spcPts val="2880"/>
              </a:lnSpc>
            </a:pPr>
            <a:r>
              <a:rPr lang="en-US" sz="3600">
                <a:solidFill>
                  <a:schemeClr val="bg1"/>
                </a:solidFill>
                <a:ea typeface="Open Sans"/>
                <a:cs typeface="Open Sans"/>
                <a:sym typeface="Open Sans"/>
              </a:rPr>
              <a:t>“</a:t>
            </a:r>
            <a:r>
              <a:rPr lang="en-US" sz="3600">
                <a:solidFill>
                  <a:schemeClr val="tx1">
                    <a:lumMod val="50000"/>
                  </a:schemeClr>
                </a:solidFill>
                <a:ea typeface="Open Sans"/>
                <a:cs typeface="Open Sans"/>
                <a:sym typeface="Open Sans"/>
              </a:rPr>
              <a:t>If learners experienced our careers </a:t>
            </a:r>
            <a:r>
              <a:rPr lang="en-US" sz="3600" err="1">
                <a:solidFill>
                  <a:schemeClr val="tx1">
                    <a:lumMod val="50000"/>
                  </a:schemeClr>
                </a:solidFill>
                <a:ea typeface="Open Sans"/>
                <a:cs typeface="Open Sans"/>
                <a:sym typeface="Open Sans"/>
              </a:rPr>
              <a:t>programme</a:t>
            </a:r>
            <a:r>
              <a:rPr lang="en-US" sz="3600">
                <a:solidFill>
                  <a:schemeClr val="tx1">
                    <a:lumMod val="50000"/>
                  </a:schemeClr>
                </a:solidFill>
                <a:ea typeface="Open Sans"/>
                <a:cs typeface="Open Sans"/>
                <a:sym typeface="Open Sans"/>
              </a:rPr>
              <a:t> exactly as intended, they would leave our institution able to...”</a:t>
            </a:r>
          </a:p>
        </p:txBody>
      </p:sp>
    </p:spTree>
    <p:extLst>
      <p:ext uri="{BB962C8B-B14F-4D97-AF65-F5344CB8AC3E}">
        <p14:creationId xmlns:p14="http://schemas.microsoft.com/office/powerpoint/2010/main" val="332028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
        <p:cNvGrpSpPr/>
        <p:nvPr/>
      </p:nvGrpSpPr>
      <p:grpSpPr>
        <a:xfrm>
          <a:off x="0" y="0"/>
          <a:ext cx="0" cy="0"/>
          <a:chOff x="0" y="0"/>
          <a:chExt cx="0" cy="0"/>
        </a:xfrm>
      </p:grpSpPr>
      <p:sp>
        <p:nvSpPr>
          <p:cNvPr id="2" name="TextBox 2"/>
          <p:cNvSpPr txBox="1"/>
          <p:nvPr/>
        </p:nvSpPr>
        <p:spPr>
          <a:xfrm>
            <a:off x="1585913" y="606721"/>
            <a:ext cx="8233801" cy="502948"/>
          </a:xfrm>
          <a:prstGeom prst="rect">
            <a:avLst/>
          </a:prstGeom>
        </p:spPr>
        <p:txBody>
          <a:bodyPr lIns="0" tIns="0" rIns="0" bIns="0" rtlCol="0" anchor="t">
            <a:spAutoFit/>
          </a:bodyPr>
          <a:lstStyle/>
          <a:p>
            <a:pPr marL="0" lvl="0" indent="0" algn="l">
              <a:lnSpc>
                <a:spcPts val="4092"/>
              </a:lnSpc>
            </a:pPr>
            <a:r>
              <a:rPr lang="en-US" sz="3147" b="1">
                <a:solidFill>
                  <a:srgbClr val="111827"/>
                </a:solidFill>
                <a:latin typeface="Inter Bold"/>
                <a:ea typeface="Inter Bold"/>
                <a:cs typeface="Inter Bold"/>
                <a:sym typeface="Inter Bold"/>
              </a:rPr>
              <a:t>RESOURCES:</a:t>
            </a:r>
          </a:p>
        </p:txBody>
      </p:sp>
      <p:grpSp>
        <p:nvGrpSpPr>
          <p:cNvPr id="3" name="Group 3"/>
          <p:cNvGrpSpPr/>
          <p:nvPr/>
        </p:nvGrpSpPr>
        <p:grpSpPr>
          <a:xfrm>
            <a:off x="1601153" y="1754995"/>
            <a:ext cx="15085695" cy="8002424"/>
            <a:chOff x="0" y="0"/>
            <a:chExt cx="20114260" cy="10669899"/>
          </a:xfrm>
        </p:grpSpPr>
        <p:sp>
          <p:nvSpPr>
            <p:cNvPr id="4" name="Freeform 4"/>
            <p:cNvSpPr/>
            <p:nvPr/>
          </p:nvSpPr>
          <p:spPr>
            <a:xfrm>
              <a:off x="0" y="0"/>
              <a:ext cx="20114261" cy="10669899"/>
            </a:xfrm>
            <a:custGeom>
              <a:avLst/>
              <a:gdLst/>
              <a:ahLst/>
              <a:cxnLst/>
              <a:rect l="l" t="t" r="r" b="b"/>
              <a:pathLst>
                <a:path w="20114261" h="10669899">
                  <a:moveTo>
                    <a:pt x="228600" y="0"/>
                  </a:moveTo>
                  <a:lnTo>
                    <a:pt x="19885661" y="0"/>
                  </a:lnTo>
                  <a:cubicBezTo>
                    <a:pt x="20011913" y="0"/>
                    <a:pt x="20114261" y="343949"/>
                    <a:pt x="20114261" y="768233"/>
                  </a:cubicBezTo>
                  <a:lnTo>
                    <a:pt x="20114261" y="9901666"/>
                  </a:lnTo>
                  <a:cubicBezTo>
                    <a:pt x="20114261" y="10325950"/>
                    <a:pt x="20011913" y="10669899"/>
                    <a:pt x="19885661" y="10669899"/>
                  </a:cubicBezTo>
                  <a:lnTo>
                    <a:pt x="228600" y="10669899"/>
                  </a:lnTo>
                  <a:cubicBezTo>
                    <a:pt x="102348" y="10669899"/>
                    <a:pt x="0" y="10325950"/>
                    <a:pt x="0" y="9901666"/>
                  </a:cubicBezTo>
                  <a:lnTo>
                    <a:pt x="0" y="768233"/>
                  </a:lnTo>
                  <a:cubicBezTo>
                    <a:pt x="0" y="343949"/>
                    <a:pt x="102348" y="0"/>
                    <a:pt x="228600" y="0"/>
                  </a:cubicBezTo>
                  <a:close/>
                </a:path>
              </a:pathLst>
            </a:custGeom>
            <a:solidFill>
              <a:srgbClr val="FFFFFF"/>
            </a:solidFill>
            <a:ln w="9525" cap="sq">
              <a:solidFill>
                <a:srgbClr val="DBE3FF"/>
              </a:solidFill>
              <a:prstDash val="solid"/>
              <a:miter/>
            </a:ln>
          </p:spPr>
          <p:txBody>
            <a:bodyPr/>
            <a:lstStyle/>
            <a:p>
              <a:endParaRPr lang="en-GB"/>
            </a:p>
          </p:txBody>
        </p:sp>
        <p:sp>
          <p:nvSpPr>
            <p:cNvPr id="5" name="TextBox 5"/>
            <p:cNvSpPr txBox="1"/>
            <p:nvPr/>
          </p:nvSpPr>
          <p:spPr>
            <a:xfrm>
              <a:off x="0" y="-38100"/>
              <a:ext cx="20114260" cy="10707999"/>
            </a:xfrm>
            <a:prstGeom prst="rect">
              <a:avLst/>
            </a:prstGeom>
          </p:spPr>
          <p:txBody>
            <a:bodyPr lIns="50800" tIns="50800" rIns="50800" bIns="50800" rtlCol="0" anchor="ctr"/>
            <a:lstStyle/>
            <a:p>
              <a:pPr algn="l">
                <a:lnSpc>
                  <a:spcPts val="1679"/>
                </a:lnSpc>
              </a:pPr>
              <a:endParaRPr/>
            </a:p>
          </p:txBody>
        </p:sp>
      </p:grpSp>
      <p:sp>
        <p:nvSpPr>
          <p:cNvPr id="6" name="TextBox 6"/>
          <p:cNvSpPr txBox="1"/>
          <p:nvPr/>
        </p:nvSpPr>
        <p:spPr>
          <a:xfrm>
            <a:off x="2133600" y="2618899"/>
            <a:ext cx="6667500" cy="366395"/>
          </a:xfrm>
          <a:prstGeom prst="rect">
            <a:avLst/>
          </a:prstGeom>
        </p:spPr>
        <p:txBody>
          <a:bodyPr lIns="0" tIns="0" rIns="0" bIns="0" rtlCol="0" anchor="t">
            <a:spAutoFit/>
          </a:bodyPr>
          <a:lstStyle/>
          <a:p>
            <a:pPr algn="l">
              <a:lnSpc>
                <a:spcPts val="2799"/>
              </a:lnSpc>
            </a:pPr>
            <a:r>
              <a:rPr lang="en-US" sz="2799" b="1">
                <a:solidFill>
                  <a:srgbClr val="111827"/>
                </a:solidFill>
                <a:latin typeface="Inter Bold"/>
                <a:ea typeface="Inter Bold"/>
                <a:cs typeface="Inter Bold"/>
                <a:sym typeface="Inter Bold"/>
              </a:rPr>
              <a:t>Careers Leader Roadmap</a:t>
            </a:r>
          </a:p>
        </p:txBody>
      </p:sp>
      <p:sp>
        <p:nvSpPr>
          <p:cNvPr id="7" name="TextBox 7"/>
          <p:cNvSpPr txBox="1"/>
          <p:nvPr/>
        </p:nvSpPr>
        <p:spPr>
          <a:xfrm>
            <a:off x="2133600" y="3099594"/>
            <a:ext cx="6667500" cy="807913"/>
          </a:xfrm>
          <a:prstGeom prst="rect">
            <a:avLst/>
          </a:prstGeom>
        </p:spPr>
        <p:txBody>
          <a:bodyPr lIns="0" tIns="0" rIns="0" bIns="0" rtlCol="0" anchor="t">
            <a:spAutoFit/>
          </a:bodyPr>
          <a:lstStyle/>
          <a:p>
            <a:pPr algn="l">
              <a:lnSpc>
                <a:spcPts val="2100"/>
              </a:lnSpc>
            </a:pPr>
            <a:r>
              <a:rPr lang="en-US" sz="2100" b="1">
                <a:solidFill>
                  <a:srgbClr val="6366F1"/>
                </a:solidFill>
                <a:latin typeface="Inter Bold"/>
                <a:ea typeface="Inter Bold"/>
                <a:cs typeface="Inter Bold"/>
                <a:sym typeface="Inter Bold"/>
                <a:hlinkClick r:id="rId2"/>
              </a:rPr>
              <a:t>https://resources.careersandenterprise.co.uk/resources/careers-leader-roadmap</a:t>
            </a:r>
            <a:endParaRPr lang="en-US" sz="2100" b="1">
              <a:solidFill>
                <a:srgbClr val="6366F1"/>
              </a:solidFill>
              <a:latin typeface="Inter Bold"/>
              <a:ea typeface="Inter Bold"/>
              <a:cs typeface="Inter Bold"/>
              <a:sym typeface="Inter Bold"/>
            </a:endParaRPr>
          </a:p>
          <a:p>
            <a:pPr algn="l">
              <a:lnSpc>
                <a:spcPts val="2100"/>
              </a:lnSpc>
            </a:pPr>
            <a:endParaRPr lang="en-US" sz="2100" b="1">
              <a:solidFill>
                <a:srgbClr val="6366F1"/>
              </a:solidFill>
              <a:latin typeface="Inter Bold"/>
              <a:ea typeface="Inter Bold"/>
              <a:cs typeface="Inter Bold"/>
              <a:sym typeface="Inter Bold"/>
            </a:endParaRPr>
          </a:p>
        </p:txBody>
      </p:sp>
      <p:sp>
        <p:nvSpPr>
          <p:cNvPr id="8" name="TextBox 8"/>
          <p:cNvSpPr txBox="1"/>
          <p:nvPr/>
        </p:nvSpPr>
        <p:spPr>
          <a:xfrm>
            <a:off x="2133600" y="4171633"/>
            <a:ext cx="6667500" cy="1071245"/>
          </a:xfrm>
          <a:prstGeom prst="rect">
            <a:avLst/>
          </a:prstGeom>
        </p:spPr>
        <p:txBody>
          <a:bodyPr lIns="0" tIns="0" rIns="0" bIns="0" rtlCol="0" anchor="t">
            <a:spAutoFit/>
          </a:bodyPr>
          <a:lstStyle/>
          <a:p>
            <a:pPr algn="l">
              <a:lnSpc>
                <a:spcPts val="2799"/>
              </a:lnSpc>
            </a:pPr>
            <a:r>
              <a:rPr lang="en-US" sz="2799" b="1">
                <a:solidFill>
                  <a:srgbClr val="111827"/>
                </a:solidFill>
                <a:latin typeface="Inter Bold"/>
                <a:ea typeface="Inter Bold"/>
                <a:cs typeface="Inter Bold"/>
                <a:sym typeface="Inter Bold"/>
              </a:rPr>
              <a:t>Understanding How to Develop Progressive and Responsive Careers Provision and Careers Learning</a:t>
            </a:r>
          </a:p>
        </p:txBody>
      </p:sp>
      <p:sp>
        <p:nvSpPr>
          <p:cNvPr id="9" name="TextBox 9"/>
          <p:cNvSpPr txBox="1"/>
          <p:nvPr/>
        </p:nvSpPr>
        <p:spPr>
          <a:xfrm>
            <a:off x="2133600" y="5357177"/>
            <a:ext cx="6667500" cy="1346522"/>
          </a:xfrm>
          <a:prstGeom prst="rect">
            <a:avLst/>
          </a:prstGeom>
        </p:spPr>
        <p:txBody>
          <a:bodyPr lIns="0" tIns="0" rIns="0" bIns="0" rtlCol="0" anchor="t">
            <a:spAutoFit/>
          </a:bodyPr>
          <a:lstStyle/>
          <a:p>
            <a:pPr algn="l">
              <a:lnSpc>
                <a:spcPts val="2100"/>
              </a:lnSpc>
            </a:pPr>
            <a:r>
              <a:rPr lang="en-US" sz="2100" b="1">
                <a:solidFill>
                  <a:srgbClr val="6366F1"/>
                </a:solidFill>
                <a:latin typeface="Inter Bold"/>
                <a:ea typeface="Inter Bold"/>
                <a:cs typeface="Inter Bold"/>
                <a:sym typeface="Inter Bold"/>
                <a:hlinkClick r:id="rId3"/>
              </a:rPr>
              <a:t>https://resources.careersandenterprise.co.uk/resources/understanding-how-develop-progressive-and-responsive-careers-provision-careers-learning</a:t>
            </a:r>
            <a:endParaRPr lang="en-US" sz="2100" b="1">
              <a:solidFill>
                <a:srgbClr val="6366F1"/>
              </a:solidFill>
              <a:latin typeface="Inter Bold"/>
              <a:ea typeface="Inter Bold"/>
              <a:cs typeface="Inter Bold"/>
              <a:sym typeface="Inter Bold"/>
            </a:endParaRPr>
          </a:p>
          <a:p>
            <a:pPr algn="l">
              <a:lnSpc>
                <a:spcPts val="2100"/>
              </a:lnSpc>
            </a:pPr>
            <a:endParaRPr lang="en-US" sz="2100" b="1">
              <a:solidFill>
                <a:srgbClr val="6366F1"/>
              </a:solidFill>
              <a:latin typeface="Inter Bold"/>
              <a:ea typeface="Inter Bold"/>
              <a:cs typeface="Inter Bold"/>
              <a:sym typeface="Inter Bold"/>
            </a:endParaRPr>
          </a:p>
        </p:txBody>
      </p:sp>
      <p:sp>
        <p:nvSpPr>
          <p:cNvPr id="10" name="TextBox 10"/>
          <p:cNvSpPr txBox="1"/>
          <p:nvPr/>
        </p:nvSpPr>
        <p:spPr>
          <a:xfrm>
            <a:off x="2133600" y="6962616"/>
            <a:ext cx="6667500" cy="1071245"/>
          </a:xfrm>
          <a:prstGeom prst="rect">
            <a:avLst/>
          </a:prstGeom>
        </p:spPr>
        <p:txBody>
          <a:bodyPr lIns="0" tIns="0" rIns="0" bIns="0" rtlCol="0" anchor="t">
            <a:spAutoFit/>
          </a:bodyPr>
          <a:lstStyle/>
          <a:p>
            <a:pPr algn="l">
              <a:lnSpc>
                <a:spcPts val="2799"/>
              </a:lnSpc>
            </a:pPr>
            <a:r>
              <a:rPr lang="en-US" sz="2799" b="1">
                <a:solidFill>
                  <a:srgbClr val="111827"/>
                </a:solidFill>
                <a:latin typeface="Inter Bold"/>
                <a:ea typeface="Inter Bold"/>
                <a:cs typeface="Inter Bold"/>
                <a:sym typeface="Inter Bold"/>
              </a:rPr>
              <a:t>Understanding How to Embed Progressive Encounters with Further and Higher Education</a:t>
            </a:r>
          </a:p>
        </p:txBody>
      </p:sp>
      <p:sp>
        <p:nvSpPr>
          <p:cNvPr id="11" name="TextBox 11"/>
          <p:cNvSpPr txBox="1"/>
          <p:nvPr/>
        </p:nvSpPr>
        <p:spPr>
          <a:xfrm>
            <a:off x="2133600" y="8148161"/>
            <a:ext cx="6667500" cy="1077218"/>
          </a:xfrm>
          <a:prstGeom prst="rect">
            <a:avLst/>
          </a:prstGeom>
        </p:spPr>
        <p:txBody>
          <a:bodyPr lIns="0" tIns="0" rIns="0" bIns="0" rtlCol="0" anchor="t">
            <a:spAutoFit/>
          </a:bodyPr>
          <a:lstStyle/>
          <a:p>
            <a:pPr algn="l">
              <a:lnSpc>
                <a:spcPts val="2100"/>
              </a:lnSpc>
            </a:pPr>
            <a:r>
              <a:rPr lang="en-US" sz="2100" b="1">
                <a:solidFill>
                  <a:srgbClr val="6366F1"/>
                </a:solidFill>
                <a:latin typeface="Inter Bold"/>
                <a:ea typeface="Inter Bold"/>
                <a:cs typeface="Inter Bold"/>
                <a:sym typeface="Inter Bold"/>
                <a:hlinkClick r:id="rId4"/>
              </a:rPr>
              <a:t>https://resources.careersandenterprise.co.uk/understanding-how-embed-progressive-encounters-further-and-higher-education</a:t>
            </a:r>
            <a:endParaRPr lang="en-US" sz="2100" b="1">
              <a:solidFill>
                <a:srgbClr val="6366F1"/>
              </a:solidFill>
              <a:latin typeface="Inter Bold"/>
              <a:ea typeface="Inter Bold"/>
              <a:cs typeface="Inter Bold"/>
              <a:sym typeface="Inter Bold"/>
            </a:endParaRPr>
          </a:p>
          <a:p>
            <a:pPr algn="l">
              <a:lnSpc>
                <a:spcPts val="2100"/>
              </a:lnSpc>
            </a:pPr>
            <a:endParaRPr lang="en-US" sz="2100" b="1">
              <a:solidFill>
                <a:srgbClr val="6366F1"/>
              </a:solidFill>
              <a:latin typeface="Inter Bold"/>
              <a:ea typeface="Inter Bold"/>
              <a:cs typeface="Inter Bold"/>
              <a:sym typeface="Inter Bold"/>
            </a:endParaRPr>
          </a:p>
        </p:txBody>
      </p:sp>
      <p:sp>
        <p:nvSpPr>
          <p:cNvPr id="12" name="TextBox 12"/>
          <p:cNvSpPr txBox="1"/>
          <p:nvPr/>
        </p:nvSpPr>
        <p:spPr>
          <a:xfrm>
            <a:off x="9620250" y="3342852"/>
            <a:ext cx="6667500" cy="1071245"/>
          </a:xfrm>
          <a:prstGeom prst="rect">
            <a:avLst/>
          </a:prstGeom>
        </p:spPr>
        <p:txBody>
          <a:bodyPr lIns="0" tIns="0" rIns="0" bIns="0" rtlCol="0" anchor="t">
            <a:spAutoFit/>
          </a:bodyPr>
          <a:lstStyle/>
          <a:p>
            <a:pPr algn="l">
              <a:lnSpc>
                <a:spcPts val="2799"/>
              </a:lnSpc>
            </a:pPr>
            <a:r>
              <a:rPr lang="en-US" sz="2799" b="1">
                <a:solidFill>
                  <a:srgbClr val="111827"/>
                </a:solidFill>
                <a:latin typeface="Inter Bold"/>
                <a:ea typeface="Inter Bold"/>
                <a:cs typeface="Inter Bold"/>
                <a:sym typeface="Inter Bold"/>
              </a:rPr>
              <a:t>Understanding How to Embed Progressive Employer Encounters and Work Experiences</a:t>
            </a:r>
          </a:p>
        </p:txBody>
      </p:sp>
      <p:sp>
        <p:nvSpPr>
          <p:cNvPr id="13" name="TextBox 13"/>
          <p:cNvSpPr txBox="1"/>
          <p:nvPr/>
        </p:nvSpPr>
        <p:spPr>
          <a:xfrm>
            <a:off x="9620250" y="4528397"/>
            <a:ext cx="6667500" cy="1077218"/>
          </a:xfrm>
          <a:prstGeom prst="rect">
            <a:avLst/>
          </a:prstGeom>
        </p:spPr>
        <p:txBody>
          <a:bodyPr lIns="0" tIns="0" rIns="0" bIns="0" rtlCol="0" anchor="t">
            <a:spAutoFit/>
          </a:bodyPr>
          <a:lstStyle/>
          <a:p>
            <a:pPr algn="l">
              <a:lnSpc>
                <a:spcPts val="2100"/>
              </a:lnSpc>
            </a:pPr>
            <a:r>
              <a:rPr lang="en-US" sz="2100" b="1">
                <a:solidFill>
                  <a:srgbClr val="6366F1"/>
                </a:solidFill>
                <a:latin typeface="Inter Bold"/>
                <a:ea typeface="Inter Bold"/>
                <a:cs typeface="Inter Bold"/>
                <a:sym typeface="Inter Bold"/>
                <a:hlinkClick r:id="rId5"/>
              </a:rPr>
              <a:t>https://resources.careersandenterprise.co.uk/understanding-how-embed-progressive-employer-encounters-and-work-experiences</a:t>
            </a:r>
            <a:endParaRPr lang="en-US" sz="2100" b="1">
              <a:solidFill>
                <a:srgbClr val="6366F1"/>
              </a:solidFill>
              <a:latin typeface="Inter Bold"/>
              <a:ea typeface="Inter Bold"/>
              <a:cs typeface="Inter Bold"/>
              <a:sym typeface="Inter Bold"/>
            </a:endParaRPr>
          </a:p>
          <a:p>
            <a:pPr algn="l">
              <a:lnSpc>
                <a:spcPts val="2100"/>
              </a:lnSpc>
            </a:pPr>
            <a:endParaRPr lang="en-US" sz="2100" b="1">
              <a:solidFill>
                <a:srgbClr val="6366F1"/>
              </a:solidFill>
              <a:latin typeface="Inter Bold"/>
              <a:ea typeface="Inter Bold"/>
              <a:cs typeface="Inter Bold"/>
              <a:sym typeface="Inter Bold"/>
            </a:endParaRPr>
          </a:p>
        </p:txBody>
      </p:sp>
      <p:sp>
        <p:nvSpPr>
          <p:cNvPr id="14" name="TextBox 14"/>
          <p:cNvSpPr txBox="1"/>
          <p:nvPr/>
        </p:nvSpPr>
        <p:spPr>
          <a:xfrm>
            <a:off x="9620250" y="6591088"/>
            <a:ext cx="6667500" cy="718820"/>
          </a:xfrm>
          <a:prstGeom prst="rect">
            <a:avLst/>
          </a:prstGeom>
        </p:spPr>
        <p:txBody>
          <a:bodyPr lIns="0" tIns="0" rIns="0" bIns="0" rtlCol="0" anchor="t">
            <a:spAutoFit/>
          </a:bodyPr>
          <a:lstStyle/>
          <a:p>
            <a:pPr algn="l">
              <a:lnSpc>
                <a:spcPts val="2799"/>
              </a:lnSpc>
            </a:pPr>
            <a:r>
              <a:rPr lang="en-US" sz="2799" b="1">
                <a:solidFill>
                  <a:srgbClr val="111827"/>
                </a:solidFill>
                <a:latin typeface="Inter Bold"/>
                <a:ea typeface="Inter Bold"/>
                <a:cs typeface="Inter Bold"/>
                <a:sym typeface="Inter Bold"/>
              </a:rPr>
              <a:t>Understanding How to Effectively Evaluate Your Careers Provision</a:t>
            </a:r>
          </a:p>
        </p:txBody>
      </p:sp>
      <p:sp>
        <p:nvSpPr>
          <p:cNvPr id="15" name="TextBox 15"/>
          <p:cNvSpPr txBox="1"/>
          <p:nvPr/>
        </p:nvSpPr>
        <p:spPr>
          <a:xfrm>
            <a:off x="9620250" y="7424208"/>
            <a:ext cx="6667500" cy="1077218"/>
          </a:xfrm>
          <a:prstGeom prst="rect">
            <a:avLst/>
          </a:prstGeom>
        </p:spPr>
        <p:txBody>
          <a:bodyPr lIns="0" tIns="0" rIns="0" bIns="0" rtlCol="0" anchor="t">
            <a:spAutoFit/>
          </a:bodyPr>
          <a:lstStyle/>
          <a:p>
            <a:pPr algn="l">
              <a:lnSpc>
                <a:spcPts val="2100"/>
              </a:lnSpc>
            </a:pPr>
            <a:r>
              <a:rPr lang="en-US" sz="2100" b="1">
                <a:solidFill>
                  <a:srgbClr val="6366F1"/>
                </a:solidFill>
                <a:latin typeface="Inter Bold"/>
                <a:ea typeface="Inter Bold"/>
                <a:cs typeface="Inter Bold"/>
                <a:sym typeface="Inter Bold"/>
                <a:hlinkClick r:id="rId6"/>
              </a:rPr>
              <a:t>https://resources.careersandenterprise.co.uk/resources/understanding-how-effectively-evaluate-your-careers-provision</a:t>
            </a:r>
            <a:endParaRPr lang="en-US" sz="2100" b="1">
              <a:solidFill>
                <a:srgbClr val="6366F1"/>
              </a:solidFill>
              <a:latin typeface="Inter Bold"/>
              <a:ea typeface="Inter Bold"/>
              <a:cs typeface="Inter Bold"/>
              <a:sym typeface="Inter Bold"/>
            </a:endParaRPr>
          </a:p>
          <a:p>
            <a:pPr algn="l">
              <a:lnSpc>
                <a:spcPts val="2100"/>
              </a:lnSpc>
            </a:pPr>
            <a:endParaRPr lang="en-US" sz="2100" b="1">
              <a:solidFill>
                <a:srgbClr val="6366F1"/>
              </a:solidFill>
              <a:latin typeface="Inter Bold"/>
              <a:ea typeface="Inter Bold"/>
              <a:cs typeface="Inter Bold"/>
              <a:sym typeface="Inter 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3916E-A3FF-4B36-BA70-DD54D7DC726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055499B-BABD-A654-5161-71BF259DC9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91928" y="215453"/>
            <a:ext cx="5017929" cy="1295573"/>
          </a:xfrm>
          <a:prstGeom prst="rect">
            <a:avLst/>
          </a:prstGeom>
        </p:spPr>
      </p:pic>
      <p:sp>
        <p:nvSpPr>
          <p:cNvPr id="3" name="TextBox 2">
            <a:extLst>
              <a:ext uri="{FF2B5EF4-FFF2-40B4-BE49-F238E27FC236}">
                <a16:creationId xmlns:a16="http://schemas.microsoft.com/office/drawing/2014/main" id="{2CBC3529-07B1-F456-0868-2F478D96F8D3}"/>
              </a:ext>
            </a:extLst>
          </p:cNvPr>
          <p:cNvSpPr txBox="1"/>
          <p:nvPr/>
        </p:nvSpPr>
        <p:spPr>
          <a:xfrm>
            <a:off x="638054" y="541529"/>
            <a:ext cx="10463663" cy="923330"/>
          </a:xfrm>
          <a:prstGeom prst="rect">
            <a:avLst/>
          </a:prstGeom>
          <a:noFill/>
        </p:spPr>
        <p:txBody>
          <a:bodyPr wrap="square" rtlCol="0">
            <a:spAutoFit/>
          </a:bodyPr>
          <a:lstStyle/>
          <a:p>
            <a:r>
              <a:rPr lang="en-US" sz="5400" b="1" dirty="0">
                <a:solidFill>
                  <a:schemeClr val="bg1"/>
                </a:solidFill>
                <a:latin typeface="Lato" panose="020F0502020204030203" pitchFamily="34" charset="0"/>
                <a:ea typeface="Lato" panose="020F0502020204030203" pitchFamily="34" charset="0"/>
                <a:cs typeface="Lato" panose="020F0502020204030203" pitchFamily="34" charset="0"/>
              </a:rPr>
              <a:t>SMCH Conference Evaluation</a:t>
            </a:r>
            <a:endParaRPr lang="en-GB" sz="54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pic>
        <p:nvPicPr>
          <p:cNvPr id="2" name="Picture 1">
            <a:extLst>
              <a:ext uri="{FF2B5EF4-FFF2-40B4-BE49-F238E27FC236}">
                <a16:creationId xmlns:a16="http://schemas.microsoft.com/office/drawing/2014/main" id="{09F831DD-DEFE-5FAF-BF72-6B311C28C86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3191" y="2122163"/>
            <a:ext cx="7639130" cy="7639130"/>
          </a:xfrm>
          <a:prstGeom prst="rect">
            <a:avLst/>
          </a:prstGeom>
          <a:noFill/>
          <a:ln>
            <a:noFill/>
          </a:ln>
        </p:spPr>
      </p:pic>
      <p:sp>
        <p:nvSpPr>
          <p:cNvPr id="6" name="TextBox 5">
            <a:extLst>
              <a:ext uri="{FF2B5EF4-FFF2-40B4-BE49-F238E27FC236}">
                <a16:creationId xmlns:a16="http://schemas.microsoft.com/office/drawing/2014/main" id="{D1666FC0-3226-E7B4-1E6C-B1EBFD4E9BDC}"/>
              </a:ext>
            </a:extLst>
          </p:cNvPr>
          <p:cNvSpPr txBox="1"/>
          <p:nvPr/>
        </p:nvSpPr>
        <p:spPr>
          <a:xfrm>
            <a:off x="12654390" y="8653891"/>
            <a:ext cx="5867112" cy="1754326"/>
          </a:xfrm>
          <a:prstGeom prst="rect">
            <a:avLst/>
          </a:prstGeom>
          <a:noFill/>
        </p:spPr>
        <p:txBody>
          <a:bodyPr wrap="square" rtlCol="0">
            <a:spAutoFit/>
          </a:bodyPr>
          <a:lstStyle/>
          <a:p>
            <a:r>
              <a:rPr lang="en-GB" sz="2700" u="sng" dirty="0">
                <a:hlinkClick r:id="rId4"/>
              </a:rPr>
              <a:t>Connecting Futures: Building Talent, Driving Growth 2026 - Delegate Evaluation – Fill in form</a:t>
            </a:r>
            <a:endParaRPr lang="en-GB" sz="2700" dirty="0"/>
          </a:p>
          <a:p>
            <a:endParaRPr lang="en-GB" sz="2700" dirty="0"/>
          </a:p>
        </p:txBody>
      </p:sp>
      <p:sp>
        <p:nvSpPr>
          <p:cNvPr id="7" name="TextBox 6">
            <a:extLst>
              <a:ext uri="{FF2B5EF4-FFF2-40B4-BE49-F238E27FC236}">
                <a16:creationId xmlns:a16="http://schemas.microsoft.com/office/drawing/2014/main" id="{00464C16-9497-207F-C5AF-97533ECBF25C}"/>
              </a:ext>
            </a:extLst>
          </p:cNvPr>
          <p:cNvSpPr txBox="1"/>
          <p:nvPr/>
        </p:nvSpPr>
        <p:spPr>
          <a:xfrm>
            <a:off x="12420519" y="4528460"/>
            <a:ext cx="5296935" cy="923330"/>
          </a:xfrm>
          <a:prstGeom prst="rect">
            <a:avLst/>
          </a:prstGeom>
          <a:noFill/>
        </p:spPr>
        <p:txBody>
          <a:bodyPr wrap="square" rtlCol="0">
            <a:spAutoFit/>
          </a:bodyPr>
          <a:lstStyle/>
          <a:p>
            <a:pPr algn="ctr"/>
            <a:r>
              <a:rPr lang="en-US" sz="2700" dirty="0"/>
              <a:t>Thank you for attending our Conference</a:t>
            </a:r>
            <a:endParaRPr lang="en-GB" sz="2700" dirty="0"/>
          </a:p>
        </p:txBody>
      </p:sp>
    </p:spTree>
    <p:extLst>
      <p:ext uri="{BB962C8B-B14F-4D97-AF65-F5344CB8AC3E}">
        <p14:creationId xmlns:p14="http://schemas.microsoft.com/office/powerpoint/2010/main" val="21644324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EC 2026 1">
      <a:dk1>
        <a:srgbClr val="585857"/>
      </a:dk1>
      <a:lt1>
        <a:srgbClr val="FFFFFF"/>
      </a:lt1>
      <a:dk2>
        <a:srgbClr val="00797B"/>
      </a:dk2>
      <a:lt2>
        <a:srgbClr val="026893"/>
      </a:lt2>
      <a:accent1>
        <a:srgbClr val="515F92"/>
      </a:accent1>
      <a:accent2>
        <a:srgbClr val="ED6D50"/>
      </a:accent2>
      <a:accent3>
        <a:srgbClr val="E7B361"/>
      </a:accent3>
      <a:accent4>
        <a:srgbClr val="EBF0F1"/>
      </a:accent4>
      <a:accent5>
        <a:srgbClr val="C3D2D3"/>
      </a:accent5>
      <a:accent6>
        <a:srgbClr val="055151"/>
      </a:accent6>
      <a:hlink>
        <a:srgbClr val="007173"/>
      </a:hlink>
      <a:folHlink>
        <a:srgbClr val="05515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183 - New PPT Template v1" id="{6B8D8117-AD27-354B-8F54-41625B1A9EFF}" vid="{B34FDF30-45B0-3D4E-82FA-C0958013984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2303E00B1D2A6489FA49A3284897530" ma:contentTypeVersion="19" ma:contentTypeDescription="Create a new document." ma:contentTypeScope="" ma:versionID="c7e0ce1909ff1f80a6520b91d71c887b">
  <xsd:schema xmlns:xsd="http://www.w3.org/2001/XMLSchema" xmlns:xs="http://www.w3.org/2001/XMLSchema" xmlns:p="http://schemas.microsoft.com/office/2006/metadata/properties" xmlns:ns2="836070ae-bedd-4c8b-98d2-72b5379e158e" xmlns:ns3="b3e6cb3d-b9a4-4d6c-b20d-c65c846de810" targetNamespace="http://schemas.microsoft.com/office/2006/metadata/properties" ma:root="true" ma:fieldsID="72ff8496c6e66cc4172939d8818ccfa9" ns2:_="" ns3:_="">
    <xsd:import namespace="836070ae-bedd-4c8b-98d2-72b5379e158e"/>
    <xsd:import namespace="b3e6cb3d-b9a4-4d6c-b20d-c65c846de81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6070ae-bedd-4c8b-98d2-72b5379e15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f3e5031-7500-42a2-b1b9-89fc153e5d5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3e6cb3d-b9a4-4d6c-b20d-c65c846de81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3b67ef8-2bbb-458a-afda-b9486a83c130}" ma:internalName="TaxCatchAll" ma:showField="CatchAllData" ma:web="b3e6cb3d-b9a4-4d6c-b20d-c65c846de8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3e6cb3d-b9a4-4d6c-b20d-c65c846de810" xsi:nil="true"/>
    <lcf76f155ced4ddcb4097134ff3c332f xmlns="836070ae-bedd-4c8b-98d2-72b5379e158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208D2CC-B550-4735-9855-F60692A15FC6}">
  <ds:schemaRefs>
    <ds:schemaRef ds:uri="836070ae-bedd-4c8b-98d2-72b5379e158e"/>
    <ds:schemaRef ds:uri="b3e6cb3d-b9a4-4d6c-b20d-c65c846de81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1AF1E26-F227-49B2-BB55-82BFCA299F3B}">
  <ds:schemaRefs>
    <ds:schemaRef ds:uri="b3e6cb3d-b9a4-4d6c-b20d-c65c846de810"/>
    <ds:schemaRef ds:uri="http://schemas.microsoft.com/office/2006/documentManagement/types"/>
    <ds:schemaRef ds:uri="http://www.w3.org/XML/1998/namespace"/>
    <ds:schemaRef ds:uri="http://schemas.microsoft.com/office/2006/metadata/properties"/>
    <ds:schemaRef ds:uri="http://purl.org/dc/terms/"/>
    <ds:schemaRef ds:uri="http://purl.org/dc/elements/1.1/"/>
    <ds:schemaRef ds:uri="http://purl.org/dc/dcmitype/"/>
    <ds:schemaRef ds:uri="http://schemas.microsoft.com/office/infopath/2007/PartnerControls"/>
    <ds:schemaRef ds:uri="http://schemas.openxmlformats.org/package/2006/metadata/core-properties"/>
    <ds:schemaRef ds:uri="836070ae-bedd-4c8b-98d2-72b5379e158e"/>
  </ds:schemaRefs>
</ds:datastoreItem>
</file>

<file path=customXml/itemProps3.xml><?xml version="1.0" encoding="utf-8"?>
<ds:datastoreItem xmlns:ds="http://schemas.openxmlformats.org/officeDocument/2006/customXml" ds:itemID="{62CFDA7A-367B-4B84-B804-AA58BC68E8C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TotalTime>
  <Words>1149</Words>
  <Application>Microsoft Office PowerPoint</Application>
  <PresentationFormat>Custom</PresentationFormat>
  <Paragraphs>160</Paragraphs>
  <Slides>14</Slides>
  <Notes>7</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14</vt:i4>
      </vt:variant>
    </vt:vector>
  </HeadingPairs>
  <TitlesOfParts>
    <vt:vector size="27" baseType="lpstr">
      <vt:lpstr>Open Sans Italics</vt:lpstr>
      <vt:lpstr>Inter</vt:lpstr>
      <vt:lpstr>Canva Sans Bold</vt:lpstr>
      <vt:lpstr>Calibri Light</vt:lpstr>
      <vt:lpstr>Calibri</vt:lpstr>
      <vt:lpstr>Inter Bold</vt:lpstr>
      <vt:lpstr>Lato</vt:lpstr>
      <vt:lpstr>Open Sans Bold</vt:lpstr>
      <vt:lpstr>Open Sans</vt:lpstr>
      <vt:lpstr>Arial</vt:lpstr>
      <vt:lpstr>Canva Sans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Activities to Impact</dc:title>
  <dc:creator>Mandy Browning</dc:creator>
  <cp:lastModifiedBy>Sarah Latimer</cp:lastModifiedBy>
  <cp:revision>1</cp:revision>
  <dcterms:created xsi:type="dcterms:W3CDTF">2006-08-16T00:00:00Z</dcterms:created>
  <dcterms:modified xsi:type="dcterms:W3CDTF">2026-10-19T10:19:15Z</dcterms:modified>
  <dc:identifier>DAHR_B5TtnM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0x010100F2303E00B1D2A6489FA49A3284897530</vt:lpwstr>
  </property>
  <property fmtid="{D5CDD505-2E9C-101B-9397-08002B2CF9AE}" pid="3" name="MediaServiceImageTags">
    <vt:lpwstr/>
  </property>
</Properties>
</file>