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4"/>
  </p:sldMasterIdLst>
  <p:notesMasterIdLst>
    <p:notesMasterId r:id="rId14"/>
  </p:notesMasterIdLst>
  <p:sldIdLst>
    <p:sldId id="318" r:id="rId5"/>
    <p:sldId id="333" r:id="rId6"/>
    <p:sldId id="337" r:id="rId7"/>
    <p:sldId id="334" r:id="rId8"/>
    <p:sldId id="338" r:id="rId9"/>
    <p:sldId id="322" r:id="rId10"/>
    <p:sldId id="335" r:id="rId11"/>
    <p:sldId id="336" r:id="rId12"/>
    <p:sldId id="33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B142D47A-A3B4-4D98-B795-D60EA93F9B8D}">
          <p14:sldIdLst>
            <p14:sldId id="318"/>
            <p14:sldId id="333"/>
            <p14:sldId id="337"/>
            <p14:sldId id="334"/>
            <p14:sldId id="338"/>
            <p14:sldId id="322"/>
            <p14:sldId id="335"/>
            <p14:sldId id="336"/>
            <p14:sldId id="33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B8FE030-797B-237A-2980-AB4E7B1AD317}" name="Kiran Sekhon" initials="" userId="S::KSekhon@careersandenterprise.co.uk::84afe4c5-1cad-4ca4-9580-e4542e645aee" providerId="AD"/>
  <p188:author id="{E056923D-C69A-2D42-A4D5-5AA74C21BA64}" name="Josh Clarke" initials="JC" userId="S::jclarke@careersandenterprise.co.uk::1f1bbf5d-b007-4806-aa6b-91ab8e038bb2" providerId="AD"/>
  <p188:author id="{265D704D-427D-FF7F-01E4-D04E01645CCB}" name="Lucie Heseltine" initials="LH" userId="S::lheseltine@careersandenterprise.co.uk::bf9ceea0-3bb9-4b75-9041-ae9c9cf5d1a3" providerId="AD"/>
  <p188:author id="{D5C8F555-0384-E0B7-A59C-B351B81A08DD}" name="Kiran Sekhon" initials="KS" userId="S::ksekhon@careersandenterprise.co.uk::84afe4c5-1cad-4ca4-9580-e4542e645aee" providerId="AD"/>
  <p188:author id="{0B027E92-44D5-22C8-6796-2F60D6F3B128}" name="Elizabeth Phillips-Rennie" initials="EP" userId="S::EPhillips-Rennie@careersandenterprise.co.uk::26205adf-4d21-454d-9134-27955b9cf1bd" providerId="AD"/>
  <p188:author id="{BDC9AAAA-C25C-AB69-7934-E4BCB8C0E796}" name="Isabel Hutton" initials="IH" userId="S::ihutton@careersandenterprise.co.uk::e1ed1acd-a03f-44ef-9237-5a2e87833fbb" providerId="AD"/>
  <p188:author id="{0E2354E9-4591-0BC7-495F-CCC8A93C515F}" name="Resha Bhatt" initials="RB" userId="S::rbhatt@careersandenterprise.co.uk::7fe70a86-68d3-48b7-8820-8358c4ba984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97B"/>
    <a:srgbClr val="E8B462"/>
    <a:srgbClr val="00A8A8"/>
    <a:srgbClr val="FE6454"/>
    <a:srgbClr val="006A94"/>
    <a:srgbClr val="AECB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61B39D-51B8-FA5F-5E43-7AA34D9DB302}" v="1890" dt="2026-10-19T08:08:26.9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53"/>
    <p:restoredTop sz="81307" autoAdjust="0"/>
  </p:normalViewPr>
  <p:slideViewPr>
    <p:cSldViewPr>
      <p:cViewPr varScale="1">
        <p:scale>
          <a:sx n="90" d="100"/>
          <a:sy n="90" d="100"/>
        </p:scale>
        <p:origin x="1056" y="84"/>
      </p:cViewPr>
      <p:guideLst/>
    </p:cSldViewPr>
  </p:slideViewPr>
  <p:notesTextViewPr>
    <p:cViewPr>
      <p:scale>
        <a:sx n="1" d="1"/>
        <a:sy n="1" d="1"/>
      </p:scale>
      <p:origin x="0" y="0"/>
    </p:cViewPr>
  </p:notesTextViewPr>
  <p:gridSpacing cx="45005" cy="45005"/>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rraine Emerton" userId="S::lemerton_bedford.ac.uk#ext#@semlep.onmicrosoft.com::817544e1-60d0-41b3-8d28-27ec2314a397" providerId="AD" clId="Web-{B661B39D-51B8-FA5F-5E43-7AA34D9DB302}"/>
    <pc:docChg chg="addSld delSld modSld sldOrd modSection">
      <pc:chgData name="Lorraine Emerton" userId="S::lemerton_bedford.ac.uk#ext#@semlep.onmicrosoft.com::817544e1-60d0-41b3-8d28-27ec2314a397" providerId="AD" clId="Web-{B661B39D-51B8-FA5F-5E43-7AA34D9DB302}" dt="2026-10-19T08:08:26.977" v="1319"/>
      <pc:docMkLst>
        <pc:docMk/>
      </pc:docMkLst>
      <pc:sldChg chg="modSp">
        <pc:chgData name="Lorraine Emerton" userId="S::lemerton_bedford.ac.uk#ext#@semlep.onmicrosoft.com::817544e1-60d0-41b3-8d28-27ec2314a397" providerId="AD" clId="Web-{B661B39D-51B8-FA5F-5E43-7AA34D9DB302}" dt="2026-10-16T10:39:43.153" v="1037" actId="14100"/>
        <pc:sldMkLst>
          <pc:docMk/>
          <pc:sldMk cId="264695839" sldId="318"/>
        </pc:sldMkLst>
        <pc:spChg chg="mod">
          <ac:chgData name="Lorraine Emerton" userId="S::lemerton_bedford.ac.uk#ext#@semlep.onmicrosoft.com::817544e1-60d0-41b3-8d28-27ec2314a397" providerId="AD" clId="Web-{B661B39D-51B8-FA5F-5E43-7AA34D9DB302}" dt="2026-10-16T10:39:43.153" v="1037" actId="14100"/>
          <ac:spMkLst>
            <pc:docMk/>
            <pc:sldMk cId="264695839" sldId="318"/>
            <ac:spMk id="2" creationId="{9BA59CDE-1E78-70B2-A533-457DD9783612}"/>
          </ac:spMkLst>
        </pc:spChg>
        <pc:spChg chg="mod">
          <ac:chgData name="Lorraine Emerton" userId="S::lemerton_bedford.ac.uk#ext#@semlep.onmicrosoft.com::817544e1-60d0-41b3-8d28-27ec2314a397" providerId="AD" clId="Web-{B661B39D-51B8-FA5F-5E43-7AA34D9DB302}" dt="2026-10-14T08:32:42.188" v="126" actId="20577"/>
          <ac:spMkLst>
            <pc:docMk/>
            <pc:sldMk cId="264695839" sldId="318"/>
            <ac:spMk id="3" creationId="{EF8FC5CA-55C9-04D5-AD57-7E47068A173B}"/>
          </ac:spMkLst>
        </pc:spChg>
        <pc:cxnChg chg="mod">
          <ac:chgData name="Lorraine Emerton" userId="S::lemerton_bedford.ac.uk#ext#@semlep.onmicrosoft.com::817544e1-60d0-41b3-8d28-27ec2314a397" providerId="AD" clId="Web-{B661B39D-51B8-FA5F-5E43-7AA34D9DB302}" dt="2026-10-15T09:14:45.576" v="329" actId="1076"/>
          <ac:cxnSpMkLst>
            <pc:docMk/>
            <pc:sldMk cId="264695839" sldId="318"/>
            <ac:cxnSpMk id="6" creationId="{67AE2EEF-20E2-7C4D-7BBD-DE33363A3F59}"/>
          </ac:cxnSpMkLst>
        </pc:cxnChg>
      </pc:sldChg>
      <pc:sldChg chg="addSp delSp modSp">
        <pc:chgData name="Lorraine Emerton" userId="S::lemerton_bedford.ac.uk#ext#@semlep.onmicrosoft.com::817544e1-60d0-41b3-8d28-27ec2314a397" providerId="AD" clId="Web-{B661B39D-51B8-FA5F-5E43-7AA34D9DB302}" dt="2026-10-16T11:33:22.419" v="1237" actId="20577"/>
        <pc:sldMkLst>
          <pc:docMk/>
          <pc:sldMk cId="914864849" sldId="322"/>
        </pc:sldMkLst>
        <pc:spChg chg="mod">
          <ac:chgData name="Lorraine Emerton" userId="S::lemerton_bedford.ac.uk#ext#@semlep.onmicrosoft.com::817544e1-60d0-41b3-8d28-27ec2314a397" providerId="AD" clId="Web-{B661B39D-51B8-FA5F-5E43-7AA34D9DB302}" dt="2026-10-16T11:30:14.255" v="1205" actId="1076"/>
          <ac:spMkLst>
            <pc:docMk/>
            <pc:sldMk cId="914864849" sldId="322"/>
            <ac:spMk id="3" creationId="{999335B0-B67F-F16A-5AC9-717057BC3856}"/>
          </ac:spMkLst>
        </pc:spChg>
        <pc:spChg chg="mod">
          <ac:chgData name="Lorraine Emerton" userId="S::lemerton_bedford.ac.uk#ext#@semlep.onmicrosoft.com::817544e1-60d0-41b3-8d28-27ec2314a397" providerId="AD" clId="Web-{B661B39D-51B8-FA5F-5E43-7AA34D9DB302}" dt="2026-10-16T11:33:22.419" v="1237" actId="20577"/>
          <ac:spMkLst>
            <pc:docMk/>
            <pc:sldMk cId="914864849" sldId="322"/>
            <ac:spMk id="4" creationId="{F27873D6-D3D5-BDEA-4988-29BBE3E46EC6}"/>
          </ac:spMkLst>
        </pc:spChg>
        <pc:spChg chg="add mod">
          <ac:chgData name="Lorraine Emerton" userId="S::lemerton_bedford.ac.uk#ext#@semlep.onmicrosoft.com::817544e1-60d0-41b3-8d28-27ec2314a397" providerId="AD" clId="Web-{B661B39D-51B8-FA5F-5E43-7AA34D9DB302}" dt="2026-10-16T11:30:10.583" v="1204" actId="1076"/>
          <ac:spMkLst>
            <pc:docMk/>
            <pc:sldMk cId="914864849" sldId="322"/>
            <ac:spMk id="5" creationId="{FA8E7B47-071D-0157-C522-38D90CD0E2FF}"/>
          </ac:spMkLst>
        </pc:spChg>
        <pc:spChg chg="add mod">
          <ac:chgData name="Lorraine Emerton" userId="S::lemerton_bedford.ac.uk#ext#@semlep.onmicrosoft.com::817544e1-60d0-41b3-8d28-27ec2314a397" providerId="AD" clId="Web-{B661B39D-51B8-FA5F-5E43-7AA34D9DB302}" dt="2026-10-16T11:31:18.664" v="1213" actId="14100"/>
          <ac:spMkLst>
            <pc:docMk/>
            <pc:sldMk cId="914864849" sldId="322"/>
            <ac:spMk id="8" creationId="{22394FF6-1C39-A3C2-7C10-F9F3EA17BAD7}"/>
          </ac:spMkLst>
        </pc:spChg>
      </pc:sldChg>
      <pc:sldChg chg="addSp delSp modSp mod setBg">
        <pc:chgData name="Lorraine Emerton" userId="S::lemerton_bedford.ac.uk#ext#@semlep.onmicrosoft.com::817544e1-60d0-41b3-8d28-27ec2314a397" providerId="AD" clId="Web-{B661B39D-51B8-FA5F-5E43-7AA34D9DB302}" dt="2026-10-19T08:08:26.977" v="1319"/>
        <pc:sldMkLst>
          <pc:docMk/>
          <pc:sldMk cId="1026917360" sldId="331"/>
        </pc:sldMkLst>
        <pc:spChg chg="add mod ord">
          <ac:chgData name="Lorraine Emerton" userId="S::lemerton_bedford.ac.uk#ext#@semlep.onmicrosoft.com::817544e1-60d0-41b3-8d28-27ec2314a397" providerId="AD" clId="Web-{B661B39D-51B8-FA5F-5E43-7AA34D9DB302}" dt="2026-10-19T08:08:15.696" v="1316" actId="20577"/>
          <ac:spMkLst>
            <pc:docMk/>
            <pc:sldMk cId="1026917360" sldId="331"/>
            <ac:spMk id="2" creationId="{C28CDFC1-90CB-8506-EA8E-7D4FB440E9B4}"/>
          </ac:spMkLst>
        </pc:spChg>
        <pc:spChg chg="mod">
          <ac:chgData name="Lorraine Emerton" userId="S::lemerton_bedford.ac.uk#ext#@semlep.onmicrosoft.com::817544e1-60d0-41b3-8d28-27ec2314a397" providerId="AD" clId="Web-{B661B39D-51B8-FA5F-5E43-7AA34D9DB302}" dt="2026-10-19T07:41:25.076" v="1309" actId="1076"/>
          <ac:spMkLst>
            <pc:docMk/>
            <pc:sldMk cId="1026917360" sldId="331"/>
            <ac:spMk id="3" creationId="{94DC4C62-8C0C-CC4E-28FA-883622F8E29C}"/>
          </ac:spMkLst>
        </pc:spChg>
        <pc:spChg chg="mod topLvl">
          <ac:chgData name="Lorraine Emerton" userId="S::lemerton_bedford.ac.uk#ext#@semlep.onmicrosoft.com::817544e1-60d0-41b3-8d28-27ec2314a397" providerId="AD" clId="Web-{B661B39D-51B8-FA5F-5E43-7AA34D9DB302}" dt="2026-10-16T14:41:44.446" v="1293" actId="20577"/>
          <ac:spMkLst>
            <pc:docMk/>
            <pc:sldMk cId="1026917360" sldId="331"/>
            <ac:spMk id="10" creationId="{825A998E-0D1D-F37E-EE6B-583EEA45FF60}"/>
          </ac:spMkLst>
        </pc:spChg>
        <pc:spChg chg="add del mod">
          <ac:chgData name="Lorraine Emerton" userId="S::lemerton_bedford.ac.uk#ext#@semlep.onmicrosoft.com::817544e1-60d0-41b3-8d28-27ec2314a397" providerId="AD" clId="Web-{B661B39D-51B8-FA5F-5E43-7AA34D9DB302}" dt="2026-10-19T08:08:26.977" v="1319"/>
          <ac:spMkLst>
            <pc:docMk/>
            <pc:sldMk cId="1026917360" sldId="331"/>
            <ac:spMk id="11" creationId="{6A69E889-FFC2-3330-FCA0-3731D60A6591}"/>
          </ac:spMkLst>
        </pc:spChg>
        <pc:spChg chg="add">
          <ac:chgData name="Lorraine Emerton" userId="S::lemerton_bedford.ac.uk#ext#@semlep.onmicrosoft.com::817544e1-60d0-41b3-8d28-27ec2314a397" providerId="AD" clId="Web-{B661B39D-51B8-FA5F-5E43-7AA34D9DB302}" dt="2026-10-16T14:24:43.668" v="1262"/>
          <ac:spMkLst>
            <pc:docMk/>
            <pc:sldMk cId="1026917360" sldId="331"/>
            <ac:spMk id="32" creationId="{7E6D2D34-4BB4-460B-8844-027610FB21F5}"/>
          </ac:spMkLst>
        </pc:spChg>
        <pc:grpChg chg="add">
          <ac:chgData name="Lorraine Emerton" userId="S::lemerton_bedford.ac.uk#ext#@semlep.onmicrosoft.com::817544e1-60d0-41b3-8d28-27ec2314a397" providerId="AD" clId="Web-{B661B39D-51B8-FA5F-5E43-7AA34D9DB302}" dt="2026-10-16T14:24:43.668" v="1262"/>
          <ac:grpSpMkLst>
            <pc:docMk/>
            <pc:sldMk cId="1026917360" sldId="331"/>
            <ac:grpSpMk id="33" creationId="{C5314570-9B06-4D37-8CBD-EDD67C2FA205}"/>
          </ac:grpSpMkLst>
        </pc:grpChg>
        <pc:picChg chg="add mod">
          <ac:chgData name="Lorraine Emerton" userId="S::lemerton_bedford.ac.uk#ext#@semlep.onmicrosoft.com::817544e1-60d0-41b3-8d28-27ec2314a397" providerId="AD" clId="Web-{B661B39D-51B8-FA5F-5E43-7AA34D9DB302}" dt="2026-10-16T14:27:14.991" v="1274" actId="1076"/>
          <ac:picMkLst>
            <pc:docMk/>
            <pc:sldMk cId="1026917360" sldId="331"/>
            <ac:picMk id="5" creationId="{2D60E0CC-457B-A9D9-94BF-3A81882828BE}"/>
          </ac:picMkLst>
        </pc:picChg>
        <pc:picChg chg="add mod">
          <ac:chgData name="Lorraine Emerton" userId="S::lemerton_bedford.ac.uk#ext#@semlep.onmicrosoft.com::817544e1-60d0-41b3-8d28-27ec2314a397" providerId="AD" clId="Web-{B661B39D-51B8-FA5F-5E43-7AA34D9DB302}" dt="2026-10-16T14:42:00.806" v="1296" actId="1076"/>
          <ac:picMkLst>
            <pc:docMk/>
            <pc:sldMk cId="1026917360" sldId="331"/>
            <ac:picMk id="6" creationId="{FE36D60A-5C08-CCE9-D9B7-5A1029C6643F}"/>
          </ac:picMkLst>
        </pc:picChg>
        <pc:picChg chg="add mod">
          <ac:chgData name="Lorraine Emerton" userId="S::lemerton_bedford.ac.uk#ext#@semlep.onmicrosoft.com::817544e1-60d0-41b3-8d28-27ec2314a397" providerId="AD" clId="Web-{B661B39D-51B8-FA5F-5E43-7AA34D9DB302}" dt="2026-10-16T14:42:07.760" v="1298" actId="14100"/>
          <ac:picMkLst>
            <pc:docMk/>
            <pc:sldMk cId="1026917360" sldId="331"/>
            <ac:picMk id="8" creationId="{DDFB24A5-5BE5-84E4-4DC7-272A6A2CBEBA}"/>
          </ac:picMkLst>
        </pc:picChg>
      </pc:sldChg>
      <pc:sldChg chg="addSp delSp modSp add mod ord replId setBg">
        <pc:chgData name="Lorraine Emerton" userId="S::lemerton_bedford.ac.uk#ext#@semlep.onmicrosoft.com::817544e1-60d0-41b3-8d28-27ec2314a397" providerId="AD" clId="Web-{B661B39D-51B8-FA5F-5E43-7AA34D9DB302}" dt="2026-10-15T10:23:55.235" v="711" actId="1076"/>
        <pc:sldMkLst>
          <pc:docMk/>
          <pc:sldMk cId="2612462607" sldId="333"/>
        </pc:sldMkLst>
        <pc:spChg chg="mod">
          <ac:chgData name="Lorraine Emerton" userId="S::lemerton_bedford.ac.uk#ext#@semlep.onmicrosoft.com::817544e1-60d0-41b3-8d28-27ec2314a397" providerId="AD" clId="Web-{B661B39D-51B8-FA5F-5E43-7AA34D9DB302}" dt="2026-10-15T10:23:55.235" v="711" actId="1076"/>
          <ac:spMkLst>
            <pc:docMk/>
            <pc:sldMk cId="2612462607" sldId="333"/>
            <ac:spMk id="5" creationId="{626A71EC-B337-7C59-45DE-D0DC87DDD85A}"/>
          </ac:spMkLst>
        </pc:spChg>
        <pc:spChg chg="mod">
          <ac:chgData name="Lorraine Emerton" userId="S::lemerton_bedford.ac.uk#ext#@semlep.onmicrosoft.com::817544e1-60d0-41b3-8d28-27ec2314a397" providerId="AD" clId="Web-{B661B39D-51B8-FA5F-5E43-7AA34D9DB302}" dt="2026-10-15T10:14:52.290" v="701" actId="20577"/>
          <ac:spMkLst>
            <pc:docMk/>
            <pc:sldMk cId="2612462607" sldId="333"/>
            <ac:spMk id="9" creationId="{36255C16-5547-923D-DD11-AEEA6921D076}"/>
          </ac:spMkLst>
        </pc:spChg>
        <pc:grpChg chg="add">
          <ac:chgData name="Lorraine Emerton" userId="S::lemerton_bedford.ac.uk#ext#@semlep.onmicrosoft.com::817544e1-60d0-41b3-8d28-27ec2314a397" providerId="AD" clId="Web-{B661B39D-51B8-FA5F-5E43-7AA34D9DB302}" dt="2026-10-15T09:23:23.019" v="491"/>
          <ac:grpSpMkLst>
            <pc:docMk/>
            <pc:sldMk cId="2612462607" sldId="333"/>
            <ac:grpSpMk id="46" creationId="{430A7723-91ED-264B-172A-DC8EB7D4604A}"/>
          </ac:grpSpMkLst>
        </pc:grpChg>
        <pc:picChg chg="mod ord">
          <ac:chgData name="Lorraine Emerton" userId="S::lemerton_bedford.ac.uk#ext#@semlep.onmicrosoft.com::817544e1-60d0-41b3-8d28-27ec2314a397" providerId="AD" clId="Web-{B661B39D-51B8-FA5F-5E43-7AA34D9DB302}" dt="2026-10-15T09:23:23.019" v="491"/>
          <ac:picMkLst>
            <pc:docMk/>
            <pc:sldMk cId="2612462607" sldId="333"/>
            <ac:picMk id="3" creationId="{F5B33608-18E4-7EEA-EB4A-760122B240EB}"/>
          </ac:picMkLst>
        </pc:picChg>
        <pc:picChg chg="add mod ord">
          <ac:chgData name="Lorraine Emerton" userId="S::lemerton_bedford.ac.uk#ext#@semlep.onmicrosoft.com::817544e1-60d0-41b3-8d28-27ec2314a397" providerId="AD" clId="Web-{B661B39D-51B8-FA5F-5E43-7AA34D9DB302}" dt="2026-10-15T09:23:23.019" v="491"/>
          <ac:picMkLst>
            <pc:docMk/>
            <pc:sldMk cId="2612462607" sldId="333"/>
            <ac:picMk id="7" creationId="{EFDC13EC-09FB-1E48-15A5-D28C31FCEDD9}"/>
          </ac:picMkLst>
        </pc:picChg>
      </pc:sldChg>
      <pc:sldChg chg="modSp add replId addAnim delAnim">
        <pc:chgData name="Lorraine Emerton" userId="S::lemerton_bedford.ac.uk#ext#@semlep.onmicrosoft.com::817544e1-60d0-41b3-8d28-27ec2314a397" providerId="AD" clId="Web-{B661B39D-51B8-FA5F-5E43-7AA34D9DB302}" dt="2026-10-16T11:15:25.689" v="1099"/>
        <pc:sldMkLst>
          <pc:docMk/>
          <pc:sldMk cId="926295957" sldId="334"/>
        </pc:sldMkLst>
        <pc:spChg chg="mod">
          <ac:chgData name="Lorraine Emerton" userId="S::lemerton_bedford.ac.uk#ext#@semlep.onmicrosoft.com::817544e1-60d0-41b3-8d28-27ec2314a397" providerId="AD" clId="Web-{B661B39D-51B8-FA5F-5E43-7AA34D9DB302}" dt="2026-10-16T11:15:19.517" v="1098" actId="14100"/>
          <ac:spMkLst>
            <pc:docMk/>
            <pc:sldMk cId="926295957" sldId="334"/>
            <ac:spMk id="9" creationId="{4036CB38-2149-4C42-7011-09D6AFFA6432}"/>
          </ac:spMkLst>
        </pc:spChg>
      </pc:sldChg>
      <pc:sldChg chg="addSp delSp modSp add ord replId addAnim delAnim">
        <pc:chgData name="Lorraine Emerton" userId="S::lemerton_bedford.ac.uk#ext#@semlep.onmicrosoft.com::817544e1-60d0-41b3-8d28-27ec2314a397" providerId="AD" clId="Web-{B661B39D-51B8-FA5F-5E43-7AA34D9DB302}" dt="2026-10-16T11:32:07.447" v="1222"/>
        <pc:sldMkLst>
          <pc:docMk/>
          <pc:sldMk cId="3515711675" sldId="335"/>
        </pc:sldMkLst>
        <pc:spChg chg="mod">
          <ac:chgData name="Lorraine Emerton" userId="S::lemerton_bedford.ac.uk#ext#@semlep.onmicrosoft.com::817544e1-60d0-41b3-8d28-27ec2314a397" providerId="AD" clId="Web-{B661B39D-51B8-FA5F-5E43-7AA34D9DB302}" dt="2026-10-15T11:12:32.475" v="753" actId="20577"/>
          <ac:spMkLst>
            <pc:docMk/>
            <pc:sldMk cId="3515711675" sldId="335"/>
            <ac:spMk id="3" creationId="{3ED6CC91-D8CA-9EBF-0024-D65ADFC0C775}"/>
          </ac:spMkLst>
        </pc:spChg>
        <pc:spChg chg="mod">
          <ac:chgData name="Lorraine Emerton" userId="S::lemerton_bedford.ac.uk#ext#@semlep.onmicrosoft.com::817544e1-60d0-41b3-8d28-27ec2314a397" providerId="AD" clId="Web-{B661B39D-51B8-FA5F-5E43-7AA34D9DB302}" dt="2026-10-16T11:29:39.067" v="1202" actId="1076"/>
          <ac:spMkLst>
            <pc:docMk/>
            <pc:sldMk cId="3515711675" sldId="335"/>
            <ac:spMk id="7" creationId="{3E9A5C8C-7FD2-B752-6B51-1E976FD9BB05}"/>
          </ac:spMkLst>
        </pc:spChg>
        <pc:spChg chg="add">
          <ac:chgData name="Lorraine Emerton" userId="S::lemerton_bedford.ac.uk#ext#@semlep.onmicrosoft.com::817544e1-60d0-41b3-8d28-27ec2314a397" providerId="AD" clId="Web-{B661B39D-51B8-FA5F-5E43-7AA34D9DB302}" dt="2026-10-16T11:21:14.781" v="1136"/>
          <ac:spMkLst>
            <pc:docMk/>
            <pc:sldMk cId="3515711675" sldId="335"/>
            <ac:spMk id="10" creationId="{B11C372D-4E3F-503A-0AAB-E193AD315B91}"/>
          </ac:spMkLst>
        </pc:spChg>
        <pc:picChg chg="mod">
          <ac:chgData name="Lorraine Emerton" userId="S::lemerton_bedford.ac.uk#ext#@semlep.onmicrosoft.com::817544e1-60d0-41b3-8d28-27ec2314a397" providerId="AD" clId="Web-{B661B39D-51B8-FA5F-5E43-7AA34D9DB302}" dt="2026-10-16T11:18:40.400" v="1128" actId="1076"/>
          <ac:picMkLst>
            <pc:docMk/>
            <pc:sldMk cId="3515711675" sldId="335"/>
            <ac:picMk id="9" creationId="{DDE22135-2F3F-5397-A6A7-9CFBB0663615}"/>
          </ac:picMkLst>
        </pc:picChg>
      </pc:sldChg>
      <pc:sldChg chg="modSp add replId">
        <pc:chgData name="Lorraine Emerton" userId="S::lemerton_bedford.ac.uk#ext#@semlep.onmicrosoft.com::817544e1-60d0-41b3-8d28-27ec2314a397" providerId="AD" clId="Web-{B661B39D-51B8-FA5F-5E43-7AA34D9DB302}" dt="2026-10-15T11:14:18.656" v="768" actId="20577"/>
        <pc:sldMkLst>
          <pc:docMk/>
          <pc:sldMk cId="1071824190" sldId="336"/>
        </pc:sldMkLst>
        <pc:spChg chg="mod">
          <ac:chgData name="Lorraine Emerton" userId="S::lemerton_bedford.ac.uk#ext#@semlep.onmicrosoft.com::817544e1-60d0-41b3-8d28-27ec2314a397" providerId="AD" clId="Web-{B661B39D-51B8-FA5F-5E43-7AA34D9DB302}" dt="2026-10-15T11:14:18.656" v="768" actId="20577"/>
          <ac:spMkLst>
            <pc:docMk/>
            <pc:sldMk cId="1071824190" sldId="336"/>
            <ac:spMk id="7" creationId="{24CF5A82-8CE4-847D-60E3-9C8DDBFEE123}"/>
          </ac:spMkLst>
        </pc:spChg>
      </pc:sldChg>
      <pc:sldChg chg="addSp delSp modSp add ord replId addAnim delAnim">
        <pc:chgData name="Lorraine Emerton" userId="S::lemerton_bedford.ac.uk#ext#@semlep.onmicrosoft.com::817544e1-60d0-41b3-8d28-27ec2314a397" providerId="AD" clId="Web-{B661B39D-51B8-FA5F-5E43-7AA34D9DB302}" dt="2026-10-16T11:15:54.394" v="1102" actId="14100"/>
        <pc:sldMkLst>
          <pc:docMk/>
          <pc:sldMk cId="1931122697" sldId="337"/>
        </pc:sldMkLst>
        <pc:spChg chg="mod">
          <ac:chgData name="Lorraine Emerton" userId="S::lemerton_bedford.ac.uk#ext#@semlep.onmicrosoft.com::817544e1-60d0-41b3-8d28-27ec2314a397" providerId="AD" clId="Web-{B661B39D-51B8-FA5F-5E43-7AA34D9DB302}" dt="2026-10-16T10:37:06.834" v="1016" actId="20577"/>
          <ac:spMkLst>
            <pc:docMk/>
            <pc:sldMk cId="1931122697" sldId="337"/>
            <ac:spMk id="3" creationId="{20D8C782-6EB8-0B25-96DB-4927762F3DF7}"/>
          </ac:spMkLst>
        </pc:spChg>
        <pc:spChg chg="mod">
          <ac:chgData name="Lorraine Emerton" userId="S::lemerton_bedford.ac.uk#ext#@semlep.onmicrosoft.com::817544e1-60d0-41b3-8d28-27ec2314a397" providerId="AD" clId="Web-{B661B39D-51B8-FA5F-5E43-7AA34D9DB302}" dt="2026-10-16T11:15:54.394" v="1102" actId="14100"/>
          <ac:spMkLst>
            <pc:docMk/>
            <pc:sldMk cId="1931122697" sldId="337"/>
            <ac:spMk id="7" creationId="{18F7531F-BA2F-414B-5DF0-9D9C3CEB8EE8}"/>
          </ac:spMkLst>
        </pc:spChg>
        <pc:picChg chg="mod">
          <ac:chgData name="Lorraine Emerton" userId="S::lemerton_bedford.ac.uk#ext#@semlep.onmicrosoft.com::817544e1-60d0-41b3-8d28-27ec2314a397" providerId="AD" clId="Web-{B661B39D-51B8-FA5F-5E43-7AA34D9DB302}" dt="2026-10-16T10:35:05.611" v="1009" actId="1076"/>
          <ac:picMkLst>
            <pc:docMk/>
            <pc:sldMk cId="1931122697" sldId="337"/>
            <ac:picMk id="5" creationId="{9BB2FF09-27B3-C513-6D87-50EAF8D548F5}"/>
          </ac:picMkLst>
        </pc:picChg>
      </pc:sldChg>
      <pc:sldChg chg="addSp delSp modSp add ord replId">
        <pc:chgData name="Lorraine Emerton" userId="S::lemerton_bedford.ac.uk#ext#@semlep.onmicrosoft.com::817544e1-60d0-41b3-8d28-27ec2314a397" providerId="AD" clId="Web-{B661B39D-51B8-FA5F-5E43-7AA34D9DB302}" dt="2026-10-16T11:16:07.941" v="1103" actId="20577"/>
        <pc:sldMkLst>
          <pc:docMk/>
          <pc:sldMk cId="1174807051" sldId="338"/>
        </pc:sldMkLst>
        <pc:spChg chg="add mod">
          <ac:chgData name="Lorraine Emerton" userId="S::lemerton_bedford.ac.uk#ext#@semlep.onmicrosoft.com::817544e1-60d0-41b3-8d28-27ec2314a397" providerId="AD" clId="Web-{B661B39D-51B8-FA5F-5E43-7AA34D9DB302}" dt="2026-10-16T11:16:07.941" v="1103" actId="20577"/>
          <ac:spMkLst>
            <pc:docMk/>
            <pc:sldMk cId="1174807051" sldId="338"/>
            <ac:spMk id="6" creationId="{DC0FE02A-A4C5-9A26-ECF4-E7307B3AF0C6}"/>
          </ac:spMkLst>
        </pc:spChg>
        <pc:picChg chg="add mod">
          <ac:chgData name="Lorraine Emerton" userId="S::lemerton_bedford.ac.uk#ext#@semlep.onmicrosoft.com::817544e1-60d0-41b3-8d28-27ec2314a397" providerId="AD" clId="Web-{B661B39D-51B8-FA5F-5E43-7AA34D9DB302}" dt="2026-10-16T10:31:25.462" v="993" actId="14100"/>
          <ac:picMkLst>
            <pc:docMk/>
            <pc:sldMk cId="1174807051" sldId="338"/>
            <ac:picMk id="2" creationId="{08F19693-4CC6-5480-FD3B-6E70CEC26CF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1D2A70-2239-4671-A645-734613542011}" type="datetimeFigureOut">
              <a:rPr lang="en-GB" smtClean="0"/>
              <a:t>19/10/2026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0D6680-91AC-4926-AF75-E2E4872BAEFB}" type="slidenum">
              <a:rPr lang="en-GB" smtClean="0"/>
              <a:t>‹#›</a:t>
            </a:fld>
            <a:endParaRPr lang="en-GB"/>
          </a:p>
        </p:txBody>
      </p:sp>
    </p:spTree>
    <p:extLst>
      <p:ext uri="{BB962C8B-B14F-4D97-AF65-F5344CB8AC3E}">
        <p14:creationId xmlns:p14="http://schemas.microsoft.com/office/powerpoint/2010/main" val="1861685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5368D-96D0-9703-306A-48EE495F01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FA0F9E-FBB1-B4E6-F87D-3E8315C0E2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B87C76-CBE5-F729-D25E-62898CDF0844}"/>
              </a:ext>
            </a:extLst>
          </p:cNvPr>
          <p:cNvSpPr>
            <a:spLocks noGrp="1"/>
          </p:cNvSpPr>
          <p:nvPr>
            <p:ph type="body" idx="1"/>
          </p:nvPr>
        </p:nvSpPr>
        <p:spPr/>
        <p:txBody>
          <a:bodyPr/>
          <a:lstStyle/>
          <a:p>
            <a:r>
              <a:rPr lang="en-GB" dirty="0"/>
              <a:t>Speaker note: briefly introduce why parent/carer engagement matters and CIS theme 3.5 – Parent and carer understanding of all routes available to learners at key transitions.</a:t>
            </a:r>
          </a:p>
        </p:txBody>
      </p:sp>
      <p:sp>
        <p:nvSpPr>
          <p:cNvPr id="4" name="Slide Number Placeholder 3">
            <a:extLst>
              <a:ext uri="{FF2B5EF4-FFF2-40B4-BE49-F238E27FC236}">
                <a16:creationId xmlns:a16="http://schemas.microsoft.com/office/drawing/2014/main" id="{D1E5772C-CA03-D112-B363-1ABDBB14C784}"/>
              </a:ext>
            </a:extLst>
          </p:cNvPr>
          <p:cNvSpPr>
            <a:spLocks noGrp="1"/>
          </p:cNvSpPr>
          <p:nvPr>
            <p:ph type="sldNum" sz="quarter" idx="5"/>
          </p:nvPr>
        </p:nvSpPr>
        <p:spPr/>
        <p:txBody>
          <a:bodyPr/>
          <a:lstStyle/>
          <a:p>
            <a:fld id="{030D6680-91AC-4926-AF75-E2E4872BAEFB}" type="slidenum">
              <a:rPr lang="en-GB" smtClean="0"/>
              <a:t>3</a:t>
            </a:fld>
            <a:endParaRPr lang="en-GB"/>
          </a:p>
        </p:txBody>
      </p:sp>
    </p:spTree>
    <p:extLst>
      <p:ext uri="{BB962C8B-B14F-4D97-AF65-F5344CB8AC3E}">
        <p14:creationId xmlns:p14="http://schemas.microsoft.com/office/powerpoint/2010/main" val="3959818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01037-7064-4704-5195-10A91AA2E2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819C09-2D03-A392-E3FC-49999A8429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54DCF2-E8C1-F802-2375-4CA438974BAB}"/>
              </a:ext>
            </a:extLst>
          </p:cNvPr>
          <p:cNvSpPr>
            <a:spLocks noGrp="1"/>
          </p:cNvSpPr>
          <p:nvPr>
            <p:ph type="body" idx="1"/>
          </p:nvPr>
        </p:nvSpPr>
        <p:spPr/>
        <p:txBody>
          <a:bodyPr/>
          <a:lstStyle/>
          <a:p>
            <a:r>
              <a:rPr lang="en-GB" dirty="0"/>
              <a:t>Use flipchart paper and </a:t>
            </a:r>
            <a:r>
              <a:rPr lang="en-GB" dirty="0" err="1"/>
              <a:t>post-it</a:t>
            </a:r>
            <a:r>
              <a:rPr lang="en-GB" dirty="0"/>
              <a:t> notes</a:t>
            </a:r>
          </a:p>
        </p:txBody>
      </p:sp>
      <p:sp>
        <p:nvSpPr>
          <p:cNvPr id="4" name="Slide Number Placeholder 3">
            <a:extLst>
              <a:ext uri="{FF2B5EF4-FFF2-40B4-BE49-F238E27FC236}">
                <a16:creationId xmlns:a16="http://schemas.microsoft.com/office/drawing/2014/main" id="{B8C1135B-11F1-1905-F684-4637F69EF1A7}"/>
              </a:ext>
            </a:extLst>
          </p:cNvPr>
          <p:cNvSpPr>
            <a:spLocks noGrp="1"/>
          </p:cNvSpPr>
          <p:nvPr>
            <p:ph type="sldNum" sz="quarter" idx="5"/>
          </p:nvPr>
        </p:nvSpPr>
        <p:spPr/>
        <p:txBody>
          <a:bodyPr/>
          <a:lstStyle/>
          <a:p>
            <a:fld id="{030D6680-91AC-4926-AF75-E2E4872BAEFB}" type="slidenum">
              <a:rPr lang="en-GB" smtClean="0"/>
              <a:t>7</a:t>
            </a:fld>
            <a:endParaRPr lang="en-GB"/>
          </a:p>
        </p:txBody>
      </p:sp>
    </p:spTree>
    <p:extLst>
      <p:ext uri="{BB962C8B-B14F-4D97-AF65-F5344CB8AC3E}">
        <p14:creationId xmlns:p14="http://schemas.microsoft.com/office/powerpoint/2010/main" val="1076763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E8AD3-47AA-812C-3E7D-EE40B8EC1D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C524DF-9883-4295-136F-4A8B1CC107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DD5F35-3420-5953-EEB9-EC6EBFE8A5F9}"/>
              </a:ext>
            </a:extLst>
          </p:cNvPr>
          <p:cNvSpPr>
            <a:spLocks noGrp="1"/>
          </p:cNvSpPr>
          <p:nvPr>
            <p:ph type="body" idx="1"/>
          </p:nvPr>
        </p:nvSpPr>
        <p:spPr/>
        <p:txBody>
          <a:bodyPr/>
          <a:lstStyle/>
          <a:p>
            <a:r>
              <a:rPr lang="en-GB" dirty="0"/>
              <a:t>Use flipchart paper and </a:t>
            </a:r>
            <a:r>
              <a:rPr lang="en-GB" dirty="0" err="1"/>
              <a:t>post-it</a:t>
            </a:r>
            <a:r>
              <a:rPr lang="en-GB" dirty="0"/>
              <a:t> notes</a:t>
            </a:r>
          </a:p>
        </p:txBody>
      </p:sp>
      <p:sp>
        <p:nvSpPr>
          <p:cNvPr id="4" name="Slide Number Placeholder 3">
            <a:extLst>
              <a:ext uri="{FF2B5EF4-FFF2-40B4-BE49-F238E27FC236}">
                <a16:creationId xmlns:a16="http://schemas.microsoft.com/office/drawing/2014/main" id="{C77D5236-B276-A60B-43D9-716175D8F6B0}"/>
              </a:ext>
            </a:extLst>
          </p:cNvPr>
          <p:cNvSpPr>
            <a:spLocks noGrp="1"/>
          </p:cNvSpPr>
          <p:nvPr>
            <p:ph type="sldNum" sz="quarter" idx="5"/>
          </p:nvPr>
        </p:nvSpPr>
        <p:spPr/>
        <p:txBody>
          <a:bodyPr/>
          <a:lstStyle/>
          <a:p>
            <a:fld id="{030D6680-91AC-4926-AF75-E2E4872BAEFB}" type="slidenum">
              <a:rPr lang="en-GB" smtClean="0"/>
              <a:t>8</a:t>
            </a:fld>
            <a:endParaRPr lang="en-GB"/>
          </a:p>
        </p:txBody>
      </p:sp>
    </p:spTree>
    <p:extLst>
      <p:ext uri="{BB962C8B-B14F-4D97-AF65-F5344CB8AC3E}">
        <p14:creationId xmlns:p14="http://schemas.microsoft.com/office/powerpoint/2010/main" val="875375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EFAF1-9197-C46D-60F9-DCF2120736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B56EC7-230D-C506-2BF4-759BF473E3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A6AEE5-922D-19CE-CCC1-7CDD336CF51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35D61A6-FBFA-481F-EED2-3684751BBBC1}"/>
              </a:ext>
            </a:extLst>
          </p:cNvPr>
          <p:cNvSpPr>
            <a:spLocks noGrp="1"/>
          </p:cNvSpPr>
          <p:nvPr>
            <p:ph type="sldNum" sz="quarter" idx="5"/>
          </p:nvPr>
        </p:nvSpPr>
        <p:spPr/>
        <p:txBody>
          <a:bodyPr/>
          <a:lstStyle/>
          <a:p>
            <a:fld id="{030D6680-91AC-4926-AF75-E2E4872BAEFB}" type="slidenum">
              <a:rPr lang="en-GB" smtClean="0"/>
              <a:t>9</a:t>
            </a:fld>
            <a:endParaRPr lang="en-GB"/>
          </a:p>
        </p:txBody>
      </p:sp>
    </p:spTree>
    <p:extLst>
      <p:ext uri="{BB962C8B-B14F-4D97-AF65-F5344CB8AC3E}">
        <p14:creationId xmlns:p14="http://schemas.microsoft.com/office/powerpoint/2010/main" val="209202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494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al Line Lef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0"/>
            <a:ext cx="560387"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0125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al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6264275"/>
            <a:ext cx="12192001" cy="5937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4597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ue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6264275"/>
            <a:ext cx="12192001" cy="5937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90588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range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6264275"/>
            <a:ext cx="12192001" cy="5937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08257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Mustard Line Bottom">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76B9A54-5AEA-DD47-9624-49782F5B253F}"/>
              </a:ext>
            </a:extLst>
          </p:cNvPr>
          <p:cNvSpPr/>
          <p:nvPr userDrawn="1"/>
        </p:nvSpPr>
        <p:spPr>
          <a:xfrm>
            <a:off x="-1" y="6264275"/>
            <a:ext cx="12192001" cy="593725"/>
          </a:xfrm>
          <a:prstGeom prst="rect">
            <a:avLst/>
          </a:prstGeom>
          <a:solidFill>
            <a:srgbClr val="E8B4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0975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ight Teal Graphic 1">
    <p:bg>
      <p:bgPr>
        <a:solidFill>
          <a:schemeClr val="accent4">
            <a:alpha val="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2F32094-C0AC-424C-7C41-CF0649F25AEC}"/>
              </a:ext>
            </a:extLst>
          </p:cNvPr>
          <p:cNvSpPr/>
          <p:nvPr userDrawn="1"/>
        </p:nvSpPr>
        <p:spPr>
          <a:xfrm>
            <a:off x="1"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53436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edium Teal">
    <p:bg>
      <p:bgPr>
        <a:solidFill>
          <a:schemeClr val="accent5">
            <a:alpha val="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chemeClr val="tx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19143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ain Teal">
    <p:bg>
      <p:bgPr>
        <a:solidFill>
          <a:schemeClr val="bg1">
            <a:alpha val="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45061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ark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90675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1"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949914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 Teal - 1/2 Pale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AEC18C-CF1A-6B7A-A308-124ABF81B569}"/>
              </a:ext>
            </a:extLst>
          </p:cNvPr>
          <p:cNvSpPr/>
          <p:nvPr userDrawn="1"/>
        </p:nvSpPr>
        <p:spPr>
          <a:xfrm>
            <a:off x="6095999" y="0"/>
            <a:ext cx="6096001"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C9149ABF-D5F4-0146-9B09-669171DF2A67}"/>
              </a:ext>
            </a:extLst>
          </p:cNvPr>
          <p:cNvSpPr/>
          <p:nvPr userDrawn="1"/>
        </p:nvSpPr>
        <p:spPr>
          <a:xfrm>
            <a:off x="-1"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63197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 White - 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6095999"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264483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 Pale Teal - 1/2 Te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6095999" y="0"/>
            <a:ext cx="609600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919ED8F9-00B2-9043-3911-D980BD25C7C8}"/>
              </a:ext>
            </a:extLst>
          </p:cNvPr>
          <p:cNvSpPr/>
          <p:nvPr userDrawn="1"/>
        </p:nvSpPr>
        <p:spPr>
          <a:xfrm>
            <a:off x="0" y="0"/>
            <a:ext cx="6096001"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393693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 Teal and Line Shaddow">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5AAACFD-F6AA-AB4D-8FFD-0933B201C669}"/>
              </a:ext>
            </a:extLst>
          </p:cNvPr>
          <p:cNvSpPr/>
          <p:nvPr userDrawn="1"/>
        </p:nvSpPr>
        <p:spPr>
          <a:xfrm>
            <a:off x="0" y="0"/>
            <a:ext cx="42957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115C5446-B212-CC47-8F52-ABB36D4E0E4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61607" t="32365" r="37077" b="41599"/>
          <a:stretch/>
        </p:blipFill>
        <p:spPr>
          <a:xfrm>
            <a:off x="4289459" y="560597"/>
            <a:ext cx="310092" cy="6297403"/>
          </a:xfrm>
          <a:prstGeom prst="rect">
            <a:avLst/>
          </a:prstGeom>
        </p:spPr>
      </p:pic>
    </p:spTree>
    <p:extLst>
      <p:ext uri="{BB962C8B-B14F-4D97-AF65-F5344CB8AC3E}">
        <p14:creationId xmlns:p14="http://schemas.microsoft.com/office/powerpoint/2010/main" val="41487707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2 Teal and Line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9C81D3-2073-3B48-9688-7B93B2C89BDF}"/>
              </a:ext>
            </a:extLst>
          </p:cNvPr>
          <p:cNvSpPr/>
          <p:nvPr userDrawn="1"/>
        </p:nvSpPr>
        <p:spPr>
          <a:xfrm>
            <a:off x="0" y="11865"/>
            <a:ext cx="6096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90028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2 Teal and Line Shaddow">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79C81D3-2073-3B48-9688-7B93B2C89BDF}"/>
              </a:ext>
            </a:extLst>
          </p:cNvPr>
          <p:cNvSpPr/>
          <p:nvPr userDrawn="1"/>
        </p:nvSpPr>
        <p:spPr>
          <a:xfrm>
            <a:off x="0" y="0"/>
            <a:ext cx="6096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49F095BF-102B-1845-8C84-E88244429861}"/>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61607" t="32365" r="37077" b="41599"/>
          <a:stretch/>
        </p:blipFill>
        <p:spPr>
          <a:xfrm>
            <a:off x="6076122" y="560597"/>
            <a:ext cx="310092" cy="6297403"/>
          </a:xfrm>
          <a:prstGeom prst="rect">
            <a:avLst/>
          </a:prstGeom>
        </p:spPr>
      </p:pic>
    </p:spTree>
    <p:extLst>
      <p:ext uri="{BB962C8B-B14F-4D97-AF65-F5344CB8AC3E}">
        <p14:creationId xmlns:p14="http://schemas.microsoft.com/office/powerpoint/2010/main" val="36422162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3 Teal and Lin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5CBA522-6635-774E-8226-5EA89DF25AB0}"/>
              </a:ext>
            </a:extLst>
          </p:cNvPr>
          <p:cNvSpPr/>
          <p:nvPr userDrawn="1"/>
        </p:nvSpPr>
        <p:spPr>
          <a:xfrm>
            <a:off x="-1" y="0"/>
            <a:ext cx="80041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645024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3 Teal and Line Shaddo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5CBA522-6635-774E-8226-5EA89DF25AB0}"/>
              </a:ext>
            </a:extLst>
          </p:cNvPr>
          <p:cNvSpPr/>
          <p:nvPr userDrawn="1"/>
        </p:nvSpPr>
        <p:spPr>
          <a:xfrm>
            <a:off x="0" y="0"/>
            <a:ext cx="80041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pic>
        <p:nvPicPr>
          <p:cNvPr id="4" name="Graphic 3">
            <a:extLst>
              <a:ext uri="{FF2B5EF4-FFF2-40B4-BE49-F238E27FC236}">
                <a16:creationId xmlns:a16="http://schemas.microsoft.com/office/drawing/2014/main" id="{5069902A-FC18-184F-AFA3-B8188EEA470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61607" t="32365" r="37077" b="41599"/>
          <a:stretch/>
        </p:blipFill>
        <p:spPr>
          <a:xfrm>
            <a:off x="7994235" y="560597"/>
            <a:ext cx="310092" cy="6297403"/>
          </a:xfrm>
          <a:prstGeom prst="rect">
            <a:avLst/>
          </a:prstGeom>
        </p:spPr>
      </p:pic>
    </p:spTree>
    <p:extLst>
      <p:ext uri="{BB962C8B-B14F-4D97-AF65-F5344CB8AC3E}">
        <p14:creationId xmlns:p14="http://schemas.microsoft.com/office/powerpoint/2010/main" val="38110745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 Line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8B80290-92D3-4046-83D7-B3B5DAB497BA}"/>
              </a:ext>
            </a:extLst>
          </p:cNvPr>
          <p:cNvPicPr>
            <a:picLocks noChangeAspect="1"/>
          </p:cNvPicPr>
          <p:nvPr userDrawn="1"/>
        </p:nvPicPr>
        <p:blipFill rotWithShape="1">
          <a:blip r:embed="rId2">
            <a:alphaModFix amt="20000"/>
            <a:duotone>
              <a:prstClr val="black"/>
              <a:schemeClr val="tx2">
                <a:tint val="45000"/>
                <a:satMod val="400000"/>
              </a:schemeClr>
            </a:duotone>
          </a:blip>
          <a:srcRect t="25169" b="14298"/>
          <a:stretch/>
        </p:blipFill>
        <p:spPr>
          <a:xfrm>
            <a:off x="0" y="1"/>
            <a:ext cx="8005788" cy="6858000"/>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4187825" y="0"/>
            <a:ext cx="80041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15331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3 Teal - 2/3 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149ABF-D5F4-0146-9B09-669171DF2A67}"/>
              </a:ext>
            </a:extLst>
          </p:cNvPr>
          <p:cNvSpPr/>
          <p:nvPr userDrawn="1"/>
        </p:nvSpPr>
        <p:spPr>
          <a:xfrm>
            <a:off x="0" y="0"/>
            <a:ext cx="42513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595634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3 Teal - 2/3 Pale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AEC18C-CF1A-6B7A-A308-124ABF81B569}"/>
              </a:ext>
            </a:extLst>
          </p:cNvPr>
          <p:cNvSpPr/>
          <p:nvPr userDrawn="1"/>
        </p:nvSpPr>
        <p:spPr>
          <a:xfrm>
            <a:off x="4251325" y="0"/>
            <a:ext cx="7940675"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C9149ABF-D5F4-0146-9B09-669171DF2A67}"/>
              </a:ext>
            </a:extLst>
          </p:cNvPr>
          <p:cNvSpPr/>
          <p:nvPr userDrawn="1"/>
        </p:nvSpPr>
        <p:spPr>
          <a:xfrm>
            <a:off x="0" y="0"/>
            <a:ext cx="425132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251925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3 White - 1/3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7940675" y="0"/>
            <a:ext cx="425132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190480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3 Pale Teal - 1/3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9912349" y="334963"/>
            <a:ext cx="1908175" cy="772434"/>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7940675" y="0"/>
            <a:ext cx="425132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4DCFA3E2-3A91-C0AA-23A0-98AD8DAAA38B}"/>
              </a:ext>
            </a:extLst>
          </p:cNvPr>
          <p:cNvSpPr/>
          <p:nvPr userDrawn="1"/>
        </p:nvSpPr>
        <p:spPr>
          <a:xfrm>
            <a:off x="0" y="0"/>
            <a:ext cx="7940675" cy="685800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961826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userDrawn="1"/>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920915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urp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0548752-A89C-A566-285C-B0FE7B7AF838}"/>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6520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8892597"/>
      </p:ext>
    </p:extLst>
  </p:cSld>
  <p:clrMap bg1="lt1" tx1="dk1" bg2="lt2" tx2="dk2" accent1="accent1" accent2="accent2" accent3="accent3" accent4="accent4" accent5="accent5" accent6="accent6" hlink="hlink" folHlink="folHlink"/>
  <p:sldLayoutIdLst>
    <p:sldLayoutId id="2147483666" r:id="rId1"/>
    <p:sldLayoutId id="2147483831" r:id="rId2"/>
    <p:sldLayoutId id="2147483865" r:id="rId3"/>
    <p:sldLayoutId id="2147483832" r:id="rId4"/>
    <p:sldLayoutId id="2147483833" r:id="rId5"/>
    <p:sldLayoutId id="2147483878" r:id="rId6"/>
    <p:sldLayoutId id="2147483841" r:id="rId7"/>
    <p:sldLayoutId id="2147483835" r:id="rId8"/>
    <p:sldLayoutId id="2147483837" r:id="rId9"/>
    <p:sldLayoutId id="2147483845" r:id="rId10"/>
    <p:sldLayoutId id="2147483850" r:id="rId11"/>
    <p:sldLayoutId id="2147483852" r:id="rId12"/>
    <p:sldLayoutId id="2147483848" r:id="rId13"/>
    <p:sldLayoutId id="2147483855" r:id="rId14"/>
    <p:sldLayoutId id="2147483867" r:id="rId15"/>
    <p:sldLayoutId id="2147483868" r:id="rId16"/>
    <p:sldLayoutId id="2147483869" r:id="rId17"/>
    <p:sldLayoutId id="2147483870" r:id="rId18"/>
    <p:sldLayoutId id="2147483871" r:id="rId19"/>
    <p:sldLayoutId id="2147483872" r:id="rId20"/>
    <p:sldLayoutId id="2147483851" r:id="rId21"/>
    <p:sldLayoutId id="2147483853" r:id="rId22"/>
    <p:sldLayoutId id="2147483849" r:id="rId23"/>
    <p:sldLayoutId id="2147483854" r:id="rId24"/>
    <p:sldLayoutId id="2147483662" r:id="rId25"/>
    <p:sldLayoutId id="2147483858"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7327" userDrawn="1">
          <p15:clr>
            <a:srgbClr val="F26B43"/>
          </p15:clr>
        </p15:guide>
        <p15:guide id="4" pos="6165" userDrawn="1">
          <p15:clr>
            <a:srgbClr val="F26B43"/>
          </p15:clr>
        </p15:guide>
        <p15:guide id="5" pos="5002" userDrawn="1">
          <p15:clr>
            <a:srgbClr val="F26B43"/>
          </p15:clr>
        </p15:guide>
        <p15:guide id="6" pos="353" userDrawn="1">
          <p15:clr>
            <a:srgbClr val="F26B43"/>
          </p15:clr>
        </p15:guide>
        <p15:guide id="7" pos="1515" userDrawn="1">
          <p15:clr>
            <a:srgbClr val="F26B43"/>
          </p15:clr>
        </p15:guide>
        <p15:guide id="8" orient="horz" pos="3946" userDrawn="1">
          <p15:clr>
            <a:srgbClr val="F26B43"/>
          </p15:clr>
        </p15:guide>
        <p15:guide id="9" pos="2678" userDrawn="1">
          <p15:clr>
            <a:srgbClr val="F26B43"/>
          </p15:clr>
        </p15:guide>
        <p15:guide id="10" orient="horz" pos="3067" userDrawn="1">
          <p15:clr>
            <a:srgbClr val="F26B43"/>
          </p15:clr>
        </p15:guide>
        <p15:guide id="11" orient="horz" pos="346" userDrawn="1">
          <p15:clr>
            <a:srgbClr val="F26B43"/>
          </p15:clr>
        </p15:guide>
        <p15:guide id="12" orient="horz" pos="1253"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9.xml"/><Relationship Id="rId4" Type="http://schemas.openxmlformats.org/officeDocument/2006/relationships/image" Target="../media/image7.sv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9.xml"/><Relationship Id="rId4" Type="http://schemas.openxmlformats.org/officeDocument/2006/relationships/image" Target="../media/image7.sv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5.xml"/><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B0BEE-FB45-4885-BF24-D775D02BBE6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6360446-3119-DE9C-D13B-8FCB7B467F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1285" y="143635"/>
            <a:ext cx="3345286" cy="863715"/>
          </a:xfrm>
          <a:prstGeom prst="rect">
            <a:avLst/>
          </a:prstGeom>
        </p:spPr>
      </p:pic>
      <p:sp>
        <p:nvSpPr>
          <p:cNvPr id="2" name="TextBox 1">
            <a:extLst>
              <a:ext uri="{FF2B5EF4-FFF2-40B4-BE49-F238E27FC236}">
                <a16:creationId xmlns:a16="http://schemas.microsoft.com/office/drawing/2014/main" id="{9BA59CDE-1E78-70B2-A533-457DD9783612}"/>
              </a:ext>
            </a:extLst>
          </p:cNvPr>
          <p:cNvSpPr txBox="1"/>
          <p:nvPr/>
        </p:nvSpPr>
        <p:spPr>
          <a:xfrm>
            <a:off x="425915" y="2215907"/>
            <a:ext cx="5895110" cy="2549019"/>
          </a:xfrm>
          <a:prstGeom prst="rect">
            <a:avLst/>
          </a:prstGeom>
          <a:noFill/>
        </p:spPr>
        <p:txBody>
          <a:bodyPr wrap="square" lIns="91440" tIns="45720" rIns="91440" bIns="45720" rtlCol="0" anchor="t">
            <a:spAutoFit/>
          </a:bodyPr>
          <a:lstStyle/>
          <a:p>
            <a:r>
              <a:rPr lang="en-GB" sz="4400" b="1" dirty="0">
                <a:solidFill>
                  <a:schemeClr val="bg1"/>
                </a:solidFill>
                <a:latin typeface="Lato"/>
                <a:ea typeface="Lato"/>
                <a:cs typeface="Lato"/>
              </a:rPr>
              <a:t>Jargon Busting For </a:t>
            </a:r>
            <a:r>
              <a:rPr lang="en-GB" sz="4400" b="1">
                <a:solidFill>
                  <a:schemeClr val="bg1"/>
                </a:solidFill>
                <a:latin typeface="Lato"/>
                <a:ea typeface="Lato"/>
                <a:cs typeface="Lato"/>
              </a:rPr>
              <a:t>Employers</a:t>
            </a:r>
            <a:endParaRPr lang="en-US"/>
          </a:p>
          <a:p>
            <a:endParaRPr lang="en-GB" sz="4400" b="1" dirty="0">
              <a:solidFill>
                <a:schemeClr val="bg1"/>
              </a:solidFill>
              <a:latin typeface="Lato" panose="020F0502020204030203" pitchFamily="34" charset="0"/>
              <a:ea typeface="Lato" panose="020F0502020204030203" pitchFamily="34" charset="0"/>
              <a:cs typeface="Lato" panose="020F0502020204030203" pitchFamily="34" charset="0"/>
            </a:endParaRPr>
          </a:p>
          <a:p>
            <a:r>
              <a:rPr lang="en-GB" sz="2400">
                <a:solidFill>
                  <a:schemeClr val="bg1"/>
                </a:solidFill>
                <a:latin typeface="Lato"/>
                <a:ea typeface="Lato"/>
                <a:cs typeface="Lato"/>
              </a:rPr>
              <a:t>An insight into CEC &amp; School Language</a:t>
            </a:r>
          </a:p>
        </p:txBody>
      </p:sp>
      <p:sp>
        <p:nvSpPr>
          <p:cNvPr id="3" name="TextBox 2">
            <a:extLst>
              <a:ext uri="{FF2B5EF4-FFF2-40B4-BE49-F238E27FC236}">
                <a16:creationId xmlns:a16="http://schemas.microsoft.com/office/drawing/2014/main" id="{EF8FC5CA-55C9-04D5-AD57-7E47068A173B}"/>
              </a:ext>
            </a:extLst>
          </p:cNvPr>
          <p:cNvSpPr txBox="1"/>
          <p:nvPr/>
        </p:nvSpPr>
        <p:spPr>
          <a:xfrm>
            <a:off x="8661285" y="3149099"/>
            <a:ext cx="3330370" cy="1477328"/>
          </a:xfrm>
          <a:prstGeom prst="rect">
            <a:avLst/>
          </a:prstGeom>
          <a:noFill/>
        </p:spPr>
        <p:txBody>
          <a:bodyPr wrap="square" lIns="91440" tIns="45720" rIns="91440" bIns="45720" rtlCol="0" anchor="t">
            <a:spAutoFit/>
          </a:bodyPr>
          <a:lstStyle/>
          <a:p>
            <a:r>
              <a:rPr lang="en-GB" dirty="0">
                <a:solidFill>
                  <a:srgbClr val="00797B"/>
                </a:solidFill>
                <a:latin typeface="Lato" panose="020F0502020204030203" pitchFamily="34" charset="0"/>
                <a:ea typeface="Lato" panose="020F0502020204030203" pitchFamily="34" charset="0"/>
                <a:cs typeface="Lato" panose="020F0502020204030203" pitchFamily="34" charset="0"/>
              </a:rPr>
              <a:t>South Midlands Careers Hub Annual Conference 2026</a:t>
            </a:r>
          </a:p>
          <a:p>
            <a:endParaRPr lang="en-GB" dirty="0">
              <a:solidFill>
                <a:srgbClr val="00797B"/>
              </a:solidFill>
              <a:latin typeface="Lato" panose="020F0502020204030203" pitchFamily="34" charset="0"/>
              <a:ea typeface="Lato" panose="020F0502020204030203" pitchFamily="34" charset="0"/>
              <a:cs typeface="Lato" panose="020F0502020204030203" pitchFamily="34" charset="0"/>
            </a:endParaRPr>
          </a:p>
          <a:p>
            <a:endParaRPr lang="en-GB" dirty="0">
              <a:solidFill>
                <a:srgbClr val="00797B"/>
              </a:solidFill>
              <a:latin typeface="Lato" panose="020F0502020204030203" pitchFamily="34" charset="0"/>
              <a:ea typeface="Lato" panose="020F0502020204030203" pitchFamily="34" charset="0"/>
              <a:cs typeface="Lato" panose="020F0502020204030203" pitchFamily="34" charset="0"/>
            </a:endParaRPr>
          </a:p>
          <a:p>
            <a:endParaRPr lang="en-GB" dirty="0">
              <a:solidFill>
                <a:srgbClr val="00797B"/>
              </a:solidFill>
              <a:latin typeface="Lato" panose="020F0502020204030203" pitchFamily="34" charset="0"/>
              <a:ea typeface="Lato" panose="020F0502020204030203" pitchFamily="34" charset="0"/>
              <a:cs typeface="Lato" panose="020F0502020204030203" pitchFamily="34" charset="0"/>
            </a:endParaRPr>
          </a:p>
        </p:txBody>
      </p:sp>
      <p:cxnSp>
        <p:nvCxnSpPr>
          <p:cNvPr id="6" name="Straight Connector 5">
            <a:extLst>
              <a:ext uri="{FF2B5EF4-FFF2-40B4-BE49-F238E27FC236}">
                <a16:creationId xmlns:a16="http://schemas.microsoft.com/office/drawing/2014/main" id="{67AE2EEF-20E2-7C4D-7BBD-DE33363A3F59}"/>
              </a:ext>
            </a:extLst>
          </p:cNvPr>
          <p:cNvCxnSpPr>
            <a:cxnSpLocks/>
          </p:cNvCxnSpPr>
          <p:nvPr/>
        </p:nvCxnSpPr>
        <p:spPr>
          <a:xfrm>
            <a:off x="560385" y="3737637"/>
            <a:ext cx="5760640" cy="0"/>
          </a:xfrm>
          <a:prstGeom prst="line">
            <a:avLst/>
          </a:prstGeom>
          <a:ln w="57150">
            <a:solidFill>
              <a:srgbClr val="E8B46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6958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1D19787-ACA1-EAB8-314F-F6E066EBFE5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26A71EC-B337-7C59-45DE-D0DC87DDD85A}"/>
              </a:ext>
            </a:extLst>
          </p:cNvPr>
          <p:cNvSpPr txBox="1"/>
          <p:nvPr/>
        </p:nvSpPr>
        <p:spPr>
          <a:xfrm>
            <a:off x="250392" y="240350"/>
            <a:ext cx="5386947" cy="1616203"/>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200" b="1">
                <a:solidFill>
                  <a:schemeClr val="tx2"/>
                </a:solidFill>
                <a:latin typeface="+mj-lt"/>
                <a:ea typeface="+mj-ea"/>
                <a:cs typeface="+mj-cs"/>
              </a:rPr>
              <a:t>Who is this session for?</a:t>
            </a:r>
            <a:endParaRPr lang="en-US" sz="3200" b="1">
              <a:solidFill>
                <a:schemeClr val="tx2"/>
              </a:solidFill>
              <a:latin typeface="+mj-lt"/>
              <a:ea typeface="Calibri Light"/>
              <a:cs typeface="Calibri Light"/>
            </a:endParaRPr>
          </a:p>
          <a:p>
            <a:pPr>
              <a:lnSpc>
                <a:spcPct val="90000"/>
              </a:lnSpc>
              <a:spcBef>
                <a:spcPct val="0"/>
              </a:spcBef>
              <a:spcAft>
                <a:spcPts val="600"/>
              </a:spcAft>
            </a:pPr>
            <a:endParaRPr lang="en-US" sz="3200" b="1">
              <a:latin typeface="+mj-lt"/>
              <a:ea typeface="+mj-ea"/>
              <a:cs typeface="+mj-cs"/>
            </a:endParaRPr>
          </a:p>
        </p:txBody>
      </p:sp>
      <p:sp>
        <p:nvSpPr>
          <p:cNvPr id="9" name="TextBox 8">
            <a:extLst>
              <a:ext uri="{FF2B5EF4-FFF2-40B4-BE49-F238E27FC236}">
                <a16:creationId xmlns:a16="http://schemas.microsoft.com/office/drawing/2014/main" id="{36255C16-5547-923D-DD11-AEEA6921D076}"/>
              </a:ext>
            </a:extLst>
          </p:cNvPr>
          <p:cNvSpPr txBox="1"/>
          <p:nvPr/>
        </p:nvSpPr>
        <p:spPr>
          <a:xfrm>
            <a:off x="532227" y="1854983"/>
            <a:ext cx="6524727" cy="4136763"/>
          </a:xfrm>
          <a:prstGeom prst="rect">
            <a:avLst/>
          </a:prstGeom>
        </p:spPr>
        <p:txBody>
          <a:bodyPr vert="horz" lIns="91440" tIns="45720" rIns="91440" bIns="45720" rtlCol="0" anchor="t">
            <a:normAutofit/>
          </a:bodyPr>
          <a:lstStyle/>
          <a:p>
            <a:r>
              <a:rPr lang="en-US" sz="1100" b="1">
                <a:solidFill>
                  <a:schemeClr val="tx2"/>
                </a:solidFill>
                <a:latin typeface="Segoe UI"/>
                <a:cs typeface="Segoe UI"/>
              </a:rPr>
              <a:t>This session is designed for employers who are new to working with schools and colleges, or who are looking to strengthen their engagement with education.</a:t>
            </a:r>
            <a:endParaRPr lang="en-US"/>
          </a:p>
          <a:p>
            <a:endParaRPr lang="en-US" dirty="0">
              <a:solidFill>
                <a:schemeClr val="tx2"/>
              </a:solidFill>
            </a:endParaRPr>
          </a:p>
          <a:p>
            <a:r>
              <a:rPr lang="en-US" b="1">
                <a:solidFill>
                  <a:schemeClr val="tx2"/>
                </a:solidFill>
              </a:rPr>
              <a:t>What You'll Gain</a:t>
            </a:r>
            <a:endParaRPr lang="en-US" b="1">
              <a:solidFill>
                <a:schemeClr val="tx2"/>
              </a:solidFill>
              <a:ea typeface="Calibri" panose="020F0502020204030204"/>
              <a:cs typeface="Calibri" panose="020F0502020204030204"/>
            </a:endParaRPr>
          </a:p>
          <a:p>
            <a:r>
              <a:rPr lang="en-US" sz="1100" b="1">
                <a:solidFill>
                  <a:schemeClr val="tx2"/>
                </a:solidFill>
                <a:latin typeface="Segoe UI"/>
                <a:cs typeface="Segoe UI"/>
              </a:rPr>
              <a:t>We want this session to be the start of your employer engagement journey.</a:t>
            </a:r>
            <a:endParaRPr lang="en-US" sz="1100" b="1" dirty="0">
              <a:solidFill>
                <a:schemeClr val="tx2"/>
              </a:solidFill>
              <a:latin typeface="Segoe UI"/>
              <a:cs typeface="Segoe UI"/>
            </a:endParaRPr>
          </a:p>
          <a:p>
            <a:r>
              <a:rPr lang="en-US" sz="1100" b="1">
                <a:solidFill>
                  <a:schemeClr val="tx2"/>
                </a:solidFill>
                <a:latin typeface="Segoe UI"/>
                <a:cs typeface="Segoe UI"/>
              </a:rPr>
              <a:t>By the end of the session, you'll:</a:t>
            </a:r>
            <a:endParaRPr lang="en-US" sz="1100" b="1" dirty="0">
              <a:solidFill>
                <a:schemeClr val="tx2"/>
              </a:solidFill>
              <a:latin typeface="Segoe UI"/>
              <a:cs typeface="Segoe UI"/>
            </a:endParaRPr>
          </a:p>
          <a:p>
            <a:endParaRPr lang="en-US" sz="1100" b="1" dirty="0">
              <a:solidFill>
                <a:schemeClr val="tx2"/>
              </a:solidFill>
              <a:latin typeface="Segoe UI"/>
              <a:cs typeface="Segoe UI"/>
            </a:endParaRPr>
          </a:p>
          <a:p>
            <a:r>
              <a:rPr lang="en-US" sz="1100" b="1">
                <a:solidFill>
                  <a:schemeClr val="tx2"/>
                </a:solidFill>
                <a:latin typeface="Segoe UI"/>
                <a:cs typeface="Segoe UI"/>
              </a:rPr>
              <a:t> ✅ Understand the language and structure of schools and colleges</a:t>
            </a:r>
            <a:br>
              <a:rPr lang="en-US" sz="1100" b="1" dirty="0">
                <a:latin typeface="Segoe UI"/>
                <a:cs typeface="Segoe UI"/>
              </a:rPr>
            </a:br>
            <a:r>
              <a:rPr lang="en-US" sz="1100" b="1">
                <a:solidFill>
                  <a:schemeClr val="tx2"/>
                </a:solidFill>
                <a:latin typeface="Segoe UI"/>
                <a:cs typeface="Segoe UI"/>
              </a:rPr>
              <a:t> ✅ Feel more confident engaging with education professionals</a:t>
            </a:r>
            <a:br>
              <a:rPr lang="en-US" sz="1100" b="1" dirty="0">
                <a:latin typeface="Segoe UI"/>
                <a:cs typeface="Segoe UI"/>
              </a:rPr>
            </a:br>
            <a:r>
              <a:rPr lang="en-US" sz="1100" b="1">
                <a:solidFill>
                  <a:schemeClr val="tx2"/>
                </a:solidFill>
                <a:latin typeface="Segoe UI"/>
                <a:cs typeface="Segoe UI"/>
              </a:rPr>
              <a:t> ✅ Gain insight into the opportunities and challenges facing education today</a:t>
            </a:r>
            <a:br>
              <a:rPr lang="en-US" sz="1100" b="1" dirty="0">
                <a:latin typeface="Segoe UI"/>
                <a:cs typeface="Segoe UI"/>
              </a:rPr>
            </a:br>
            <a:r>
              <a:rPr lang="en-US" sz="1100" b="1">
                <a:solidFill>
                  <a:schemeClr val="tx2"/>
                </a:solidFill>
                <a:latin typeface="Segoe UI"/>
                <a:cs typeface="Segoe UI"/>
              </a:rPr>
              <a:t> ✅ Discover practical ways to support and inspire young people</a:t>
            </a:r>
            <a:br>
              <a:rPr lang="en-US" sz="1100" b="1" dirty="0">
                <a:latin typeface="Segoe UI"/>
                <a:cs typeface="Segoe UI"/>
              </a:rPr>
            </a:br>
            <a:r>
              <a:rPr lang="en-US" sz="1100" b="1">
                <a:solidFill>
                  <a:schemeClr val="tx2"/>
                </a:solidFill>
                <a:latin typeface="Segoe UI"/>
                <a:cs typeface="Segoe UI"/>
              </a:rPr>
              <a:t> ✅ Leave with ideas, resources and next steps to help you get involved</a:t>
            </a:r>
            <a:endParaRPr lang="en-US" sz="1100" b="1" dirty="0">
              <a:solidFill>
                <a:schemeClr val="tx2"/>
              </a:solidFill>
              <a:latin typeface="Segoe UI"/>
              <a:cs typeface="Segoe UI"/>
            </a:endParaRPr>
          </a:p>
          <a:p>
            <a:endParaRPr lang="en-US" sz="1100" b="1" dirty="0">
              <a:solidFill>
                <a:schemeClr val="tx2"/>
              </a:solidFill>
              <a:latin typeface="Segoe UI"/>
              <a:cs typeface="Segoe UI"/>
            </a:endParaRPr>
          </a:p>
          <a:p>
            <a:endParaRPr lang="en-US" dirty="0">
              <a:solidFill>
                <a:schemeClr val="tx2"/>
              </a:solidFill>
            </a:endParaRPr>
          </a:p>
          <a:p>
            <a:r>
              <a:rPr lang="en-US">
                <a:solidFill>
                  <a:schemeClr val="tx2"/>
                </a:solidFill>
              </a:rPr>
              <a:t>Why It Matters</a:t>
            </a:r>
            <a:endParaRPr lang="en-US">
              <a:solidFill>
                <a:schemeClr val="tx2"/>
              </a:solidFill>
              <a:ea typeface="Calibri" panose="020F0502020204030204"/>
              <a:cs typeface="Calibri" panose="020F0502020204030204"/>
            </a:endParaRPr>
          </a:p>
          <a:p>
            <a:endParaRPr lang="en-US" dirty="0">
              <a:solidFill>
                <a:schemeClr val="tx2"/>
              </a:solidFill>
              <a:latin typeface="Calibri"/>
              <a:ea typeface="Calibri"/>
              <a:cs typeface="Calibri"/>
            </a:endParaRPr>
          </a:p>
          <a:p>
            <a:r>
              <a:rPr lang="en-US" sz="1100" b="1">
                <a:solidFill>
                  <a:schemeClr val="tx2"/>
                </a:solidFill>
                <a:latin typeface="Segoe UI"/>
                <a:cs typeface="Segoe UI"/>
              </a:rPr>
              <a:t>By working together, employers and educators can help young people make informed choices, develop essential skills, and prepare for successful futures.</a:t>
            </a:r>
            <a:endParaRPr lang="en-US" sz="1100">
              <a:solidFill>
                <a:schemeClr val="tx2"/>
              </a:solidFill>
              <a:latin typeface="Segoe UI"/>
              <a:cs typeface="Segoe UI"/>
            </a:endParaRPr>
          </a:p>
          <a:p>
            <a:pPr indent="-228600">
              <a:lnSpc>
                <a:spcPct val="90000"/>
              </a:lnSpc>
              <a:spcAft>
                <a:spcPts val="600"/>
              </a:spcAft>
              <a:buFont typeface="Arial" panose="020B0604020202020204" pitchFamily="34" charset="0"/>
              <a:buChar char="•"/>
            </a:pPr>
            <a:endParaRPr lang="en-US" sz="1300" dirty="0">
              <a:ea typeface="Calibri"/>
              <a:cs typeface="Calibri"/>
            </a:endParaRPr>
          </a:p>
          <a:p>
            <a:pPr indent="-228600">
              <a:lnSpc>
                <a:spcPct val="90000"/>
              </a:lnSpc>
              <a:spcAft>
                <a:spcPts val="600"/>
              </a:spcAft>
              <a:buFont typeface="Arial" panose="020B0604020202020204" pitchFamily="34" charset="0"/>
              <a:buChar char="•"/>
            </a:pPr>
            <a:endParaRPr lang="en-US" sz="1300"/>
          </a:p>
          <a:p>
            <a:pPr indent="-228600">
              <a:lnSpc>
                <a:spcPct val="90000"/>
              </a:lnSpc>
              <a:spcAft>
                <a:spcPts val="600"/>
              </a:spcAft>
              <a:buFont typeface="Arial" panose="020B0604020202020204" pitchFamily="34" charset="0"/>
              <a:buChar char="•"/>
            </a:pPr>
            <a:endParaRPr lang="en-US" sz="1300" b="1"/>
          </a:p>
          <a:p>
            <a:pPr marL="457200" indent="-228600">
              <a:lnSpc>
                <a:spcPct val="90000"/>
              </a:lnSpc>
              <a:spcAft>
                <a:spcPts val="600"/>
              </a:spcAft>
              <a:buFont typeface="Arial" panose="020B0604020202020204" pitchFamily="34" charset="0"/>
              <a:buChar char="•"/>
            </a:pPr>
            <a:endParaRPr lang="en-US" sz="1300"/>
          </a:p>
        </p:txBody>
      </p:sp>
      <p:pic>
        <p:nvPicPr>
          <p:cNvPr id="3" name="Picture 2">
            <a:extLst>
              <a:ext uri="{FF2B5EF4-FFF2-40B4-BE49-F238E27FC236}">
                <a16:creationId xmlns:a16="http://schemas.microsoft.com/office/drawing/2014/main" id="{F5B33608-18E4-7EEA-EB4A-760122B240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5606" y="2331439"/>
            <a:ext cx="3899189" cy="1004042"/>
          </a:xfrm>
          <a:prstGeom prst="rect">
            <a:avLst/>
          </a:prstGeom>
        </p:spPr>
      </p:pic>
      <p:pic>
        <p:nvPicPr>
          <p:cNvPr id="7" name="Graphic 6" descr="Badge Tick outline">
            <a:extLst>
              <a:ext uri="{FF2B5EF4-FFF2-40B4-BE49-F238E27FC236}">
                <a16:creationId xmlns:a16="http://schemas.microsoft.com/office/drawing/2014/main" id="{EFDC13EC-09FB-1E48-15A5-D28C31FCEDD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16313" y="3522518"/>
            <a:ext cx="2457773" cy="2457773"/>
          </a:xfrm>
          <a:prstGeom prst="rect">
            <a:avLst/>
          </a:prstGeom>
        </p:spPr>
      </p:pic>
      <p:grpSp>
        <p:nvGrpSpPr>
          <p:cNvPr id="46" name="Group 45">
            <a:extLst>
              <a:ext uri="{FF2B5EF4-FFF2-40B4-BE49-F238E27FC236}">
                <a16:creationId xmlns:a16="http://schemas.microsoft.com/office/drawing/2014/main" id="{430A7723-91ED-264B-172A-DC8EB7D460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068638" y="0"/>
            <a:ext cx="123362" cy="6858000"/>
            <a:chOff x="12068638" y="0"/>
            <a:chExt cx="123362" cy="6858000"/>
          </a:xfrm>
        </p:grpSpPr>
        <p:sp>
          <p:nvSpPr>
            <p:cNvPr id="47" name="Rectangle 46">
              <a:extLst>
                <a:ext uri="{FF2B5EF4-FFF2-40B4-BE49-F238E27FC236}">
                  <a16:creationId xmlns:a16="http://schemas.microsoft.com/office/drawing/2014/main" id="{FF1C10FB-A508-9184-DF05-6C4BFC6506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F16E929D-9D28-E44C-7D82-8A13EB5AE7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27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12462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C34EE56-C7F4-F65A-2632-FF0AF02EA2BB}"/>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1B3A3883-E669-ACBD-A1C1-AC5BF56A4E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TextBox 2">
            <a:extLst>
              <a:ext uri="{FF2B5EF4-FFF2-40B4-BE49-F238E27FC236}">
                <a16:creationId xmlns:a16="http://schemas.microsoft.com/office/drawing/2014/main" id="{20D8C782-6EB8-0B25-96DB-4927762F3DF7}"/>
              </a:ext>
            </a:extLst>
          </p:cNvPr>
          <p:cNvSpPr txBox="1"/>
          <p:nvPr/>
        </p:nvSpPr>
        <p:spPr>
          <a:xfrm>
            <a:off x="514611" y="813974"/>
            <a:ext cx="5393361" cy="1325563"/>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800">
                <a:solidFill>
                  <a:schemeClr val="tx2"/>
                </a:solidFill>
                <a:latin typeface="Calibri"/>
                <a:ea typeface="Calibri"/>
                <a:cs typeface="Calibri"/>
              </a:rPr>
              <a:t>🎲</a:t>
            </a:r>
            <a:r>
              <a:rPr lang="en-US" sz="4800" b="1" kern="1200">
                <a:solidFill>
                  <a:schemeClr val="tx2"/>
                </a:solidFill>
                <a:latin typeface="+mj-lt"/>
                <a:ea typeface="+mj-ea"/>
                <a:cs typeface="+mj-cs"/>
              </a:rPr>
              <a:t>Lingo Bingo</a:t>
            </a:r>
            <a:endParaRPr lang="en-US" sz="4800" b="1" kern="1200">
              <a:solidFill>
                <a:schemeClr val="tx2"/>
              </a:solidFill>
              <a:latin typeface="+mj-lt"/>
              <a:ea typeface="Calibri Light"/>
              <a:cs typeface="Calibri Light"/>
            </a:endParaRPr>
          </a:p>
        </p:txBody>
      </p:sp>
      <p:sp>
        <p:nvSpPr>
          <p:cNvPr id="25" name="Freeform: Shape 13">
            <a:extLst>
              <a:ext uri="{FF2B5EF4-FFF2-40B4-BE49-F238E27FC236}">
                <a16:creationId xmlns:a16="http://schemas.microsoft.com/office/drawing/2014/main" id="{D08B39D0-C33D-693C-F860-FBC14699E5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TextBox 6">
            <a:extLst>
              <a:ext uri="{FF2B5EF4-FFF2-40B4-BE49-F238E27FC236}">
                <a16:creationId xmlns:a16="http://schemas.microsoft.com/office/drawing/2014/main" id="{18F7531F-BA2F-414B-5DF0-9D9C3CEB8EE8}"/>
              </a:ext>
            </a:extLst>
          </p:cNvPr>
          <p:cNvSpPr txBox="1"/>
          <p:nvPr/>
        </p:nvSpPr>
        <p:spPr>
          <a:xfrm>
            <a:off x="4632" y="1815465"/>
            <a:ext cx="10185593" cy="4361498"/>
          </a:xfrm>
          <a:prstGeom prst="rect">
            <a:avLst/>
          </a:prstGeom>
        </p:spPr>
        <p:txBody>
          <a:bodyPr vert="horz" lIns="91440" tIns="45720" rIns="91440" bIns="45720" rtlCol="0" anchor="t">
            <a:normAutofit fontScale="92500" lnSpcReduction="20000"/>
          </a:bodyPr>
          <a:lstStyle/>
          <a:p>
            <a:pPr algn="ctr">
              <a:buFont typeface="Arial"/>
            </a:pPr>
            <a:endParaRPr lang="en-US" sz="1400" b="1" dirty="0">
              <a:solidFill>
                <a:schemeClr val="tx2"/>
              </a:solidFill>
              <a:latin typeface="Segoe UI Emoji"/>
              <a:ea typeface="Segoe UI Emoji"/>
              <a:cs typeface="Lato"/>
            </a:endParaRPr>
          </a:p>
          <a:p>
            <a:pPr>
              <a:lnSpc>
                <a:spcPct val="90000"/>
              </a:lnSpc>
              <a:spcAft>
                <a:spcPts val="600"/>
              </a:spcAft>
            </a:pPr>
            <a:endParaRPr lang="en-US" sz="2000" b="1" dirty="0">
              <a:solidFill>
                <a:srgbClr val="585857"/>
              </a:solidFill>
              <a:latin typeface="Calibri"/>
              <a:ea typeface="Calibri"/>
              <a:cs typeface="Calibri"/>
            </a:endParaRPr>
          </a:p>
          <a:p>
            <a:pPr>
              <a:lnSpc>
                <a:spcPct val="90000"/>
              </a:lnSpc>
              <a:spcAft>
                <a:spcPts val="600"/>
              </a:spcAft>
            </a:pPr>
            <a:r>
              <a:rPr lang="en-US" sz="2000" b="1" dirty="0">
                <a:solidFill>
                  <a:schemeClr val="tx2"/>
                </a:solidFill>
                <a:latin typeface="Lato"/>
                <a:ea typeface="Lato"/>
                <a:cs typeface="Lato"/>
              </a:rPr>
              <a:t>Education has its own language... and </a:t>
            </a:r>
            <a:r>
              <a:rPr lang="en-US" sz="2000" b="1">
                <a:solidFill>
                  <a:schemeClr val="tx2"/>
                </a:solidFill>
                <a:latin typeface="Lato"/>
                <a:ea typeface="Lato"/>
                <a:cs typeface="Lato"/>
              </a:rPr>
              <a:t>sometimes</a:t>
            </a:r>
            <a:r>
              <a:rPr lang="en-US" sz="2000" b="1" dirty="0">
                <a:solidFill>
                  <a:schemeClr val="tx2"/>
                </a:solidFill>
                <a:latin typeface="Lato"/>
                <a:ea typeface="Lato"/>
                <a:cs typeface="Lato"/>
              </a:rPr>
              <a:t> it can feel like a game of bingo!</a:t>
            </a:r>
          </a:p>
          <a:p>
            <a:pPr>
              <a:lnSpc>
                <a:spcPct val="90000"/>
              </a:lnSpc>
              <a:spcAft>
                <a:spcPts val="600"/>
              </a:spcAft>
            </a:pPr>
            <a:endParaRPr lang="en-US" sz="2000" b="1" dirty="0">
              <a:solidFill>
                <a:srgbClr val="585857"/>
              </a:solidFill>
              <a:latin typeface="Lato"/>
              <a:ea typeface="Lato"/>
              <a:cs typeface="Lato"/>
            </a:endParaRPr>
          </a:p>
          <a:p>
            <a:pPr>
              <a:lnSpc>
                <a:spcPct val="90000"/>
              </a:lnSpc>
              <a:spcAft>
                <a:spcPts val="600"/>
              </a:spcAft>
            </a:pPr>
            <a:r>
              <a:rPr lang="en-US" sz="2000" b="1" dirty="0">
                <a:solidFill>
                  <a:schemeClr val="tx2"/>
                </a:solidFill>
                <a:latin typeface="Lato"/>
                <a:ea typeface="Lato"/>
                <a:cs typeface="Lato"/>
              </a:rPr>
              <a:t>Before we dive in, let's see how many of </a:t>
            </a:r>
            <a:r>
              <a:rPr lang="en-US" sz="2000" b="1">
                <a:solidFill>
                  <a:schemeClr val="tx2"/>
                </a:solidFill>
                <a:latin typeface="Lato"/>
                <a:ea typeface="Lato"/>
                <a:cs typeface="Lato"/>
              </a:rPr>
              <a:t>these school</a:t>
            </a:r>
            <a:r>
              <a:rPr lang="en-US" sz="2000" b="1" dirty="0">
                <a:solidFill>
                  <a:schemeClr val="tx2"/>
                </a:solidFill>
                <a:latin typeface="Lato"/>
                <a:ea typeface="Lato"/>
                <a:cs typeface="Lato"/>
              </a:rPr>
              <a:t> and college terms you already know.</a:t>
            </a:r>
          </a:p>
          <a:p>
            <a:pPr algn="ctr">
              <a:buFont typeface="Arial"/>
            </a:pPr>
            <a:endParaRPr lang="en-US" sz="1600" b="1" dirty="0">
              <a:solidFill>
                <a:schemeClr val="tx2"/>
              </a:solidFill>
              <a:latin typeface="Lato"/>
              <a:ea typeface="Lato"/>
              <a:cs typeface="Lato"/>
            </a:endParaRPr>
          </a:p>
          <a:p>
            <a:pPr algn="ctr">
              <a:buFont typeface="Arial"/>
            </a:pPr>
            <a:r>
              <a:rPr lang="en-US" sz="1600" b="1">
                <a:solidFill>
                  <a:schemeClr val="tx2"/>
                </a:solidFill>
                <a:latin typeface="Lato"/>
                <a:ea typeface="Lato"/>
                <a:cs typeface="Lato"/>
              </a:rPr>
              <a:t>🎤 Game Rules</a:t>
            </a:r>
            <a:endParaRPr lang="en-US" sz="1600">
              <a:solidFill>
                <a:schemeClr val="tx2"/>
              </a:solidFill>
              <a:latin typeface="Lato"/>
              <a:ea typeface="Lato"/>
              <a:cs typeface="Lato"/>
            </a:endParaRPr>
          </a:p>
          <a:p>
            <a:pPr algn="ctr">
              <a:buFont typeface="Arial"/>
            </a:pPr>
            <a:endParaRPr lang="en-US" sz="1600" b="1" dirty="0">
              <a:solidFill>
                <a:schemeClr val="tx2"/>
              </a:solidFill>
              <a:latin typeface="Lato"/>
              <a:ea typeface="Lato"/>
              <a:cs typeface="Lato"/>
            </a:endParaRPr>
          </a:p>
          <a:p>
            <a:pPr algn="ctr">
              <a:buFont typeface="Arial"/>
            </a:pPr>
            <a:r>
              <a:rPr lang="en-US" sz="1600" b="1">
                <a:solidFill>
                  <a:schemeClr val="tx2"/>
                </a:solidFill>
                <a:latin typeface="Lato"/>
                <a:ea typeface="Lato"/>
                <a:cs typeface="Lato"/>
              </a:rPr>
              <a:t>You may only tick a box if you can:</a:t>
            </a:r>
            <a:endParaRPr lang="en-US" sz="1600">
              <a:solidFill>
                <a:schemeClr val="tx2"/>
              </a:solidFill>
              <a:latin typeface="Lato"/>
              <a:ea typeface="Lato"/>
              <a:cs typeface="Lato"/>
            </a:endParaRPr>
          </a:p>
          <a:p>
            <a:pPr algn="ctr">
              <a:buFont typeface="Arial"/>
            </a:pPr>
            <a:r>
              <a:rPr lang="en-US" sz="1600" b="1">
                <a:solidFill>
                  <a:schemeClr val="tx2"/>
                </a:solidFill>
                <a:latin typeface="Lato"/>
                <a:ea typeface="Lato"/>
                <a:cs typeface="Lato"/>
              </a:rPr>
              <a:t>✅ Say what it stands for</a:t>
            </a:r>
            <a:br>
              <a:rPr lang="en-US" sz="1600" b="1" dirty="0">
                <a:latin typeface="Lato"/>
                <a:ea typeface="Lato"/>
                <a:cs typeface="Lato"/>
              </a:rPr>
            </a:br>
            <a:r>
              <a:rPr lang="en-US" sz="1600" b="1">
                <a:solidFill>
                  <a:schemeClr val="tx2"/>
                </a:solidFill>
                <a:latin typeface="Lato"/>
                <a:ea typeface="Lato"/>
                <a:cs typeface="Lato"/>
              </a:rPr>
              <a:t> ✅ Explain what it means</a:t>
            </a:r>
            <a:endParaRPr lang="en-US" sz="1600">
              <a:solidFill>
                <a:schemeClr val="tx2"/>
              </a:solidFill>
              <a:latin typeface="Lato"/>
              <a:ea typeface="Lato"/>
              <a:cs typeface="Lato"/>
            </a:endParaRPr>
          </a:p>
          <a:p>
            <a:pPr algn="ctr">
              <a:buFont typeface="Arial"/>
            </a:pPr>
            <a:endParaRPr lang="en-US" sz="1600" b="1" dirty="0">
              <a:solidFill>
                <a:schemeClr val="tx2"/>
              </a:solidFill>
              <a:latin typeface="Lato"/>
              <a:ea typeface="Lato"/>
              <a:cs typeface="Lato"/>
            </a:endParaRPr>
          </a:p>
          <a:p>
            <a:pPr marL="285750" indent="-285750" algn="ctr">
              <a:buFont typeface="Arial"/>
              <a:buChar char="•"/>
            </a:pPr>
            <a:endParaRPr lang="en-US" sz="1600" dirty="0">
              <a:solidFill>
                <a:schemeClr val="tx2"/>
              </a:solidFill>
              <a:latin typeface="Lato"/>
              <a:ea typeface="Lato"/>
              <a:cs typeface="Lato"/>
            </a:endParaRPr>
          </a:p>
          <a:p>
            <a:pPr algn="ctr"/>
            <a:r>
              <a:rPr lang="en-US" sz="1600" dirty="0">
                <a:solidFill>
                  <a:schemeClr val="tx2"/>
                </a:solidFill>
                <a:latin typeface="Lato"/>
                <a:ea typeface="Lato"/>
                <a:cs typeface="Lato"/>
              </a:rPr>
              <a:t> </a:t>
            </a:r>
            <a:r>
              <a:rPr lang="en-US" sz="1600">
                <a:solidFill>
                  <a:schemeClr val="tx2"/>
                </a:solidFill>
                <a:latin typeface="Lato"/>
                <a:ea typeface="Lato"/>
                <a:cs typeface="Lato"/>
              </a:rPr>
              <a:t>Work together..... and if you are unsure, Leave it blank until later </a:t>
            </a:r>
            <a:endParaRPr lang="en-US" sz="1600" dirty="0">
              <a:solidFill>
                <a:schemeClr val="tx2"/>
              </a:solidFill>
              <a:latin typeface="Lato"/>
              <a:ea typeface="Lato"/>
              <a:cs typeface="Lato"/>
            </a:endParaRPr>
          </a:p>
          <a:p>
            <a:pPr algn="ctr"/>
            <a:endParaRPr lang="en-US" sz="1400" dirty="0">
              <a:solidFill>
                <a:schemeClr val="tx2"/>
              </a:solidFill>
              <a:latin typeface="Lato"/>
              <a:ea typeface="Lato"/>
              <a:cs typeface="Lato"/>
            </a:endParaRPr>
          </a:p>
          <a:p>
            <a:pPr algn="ctr">
              <a:lnSpc>
                <a:spcPct val="90000"/>
              </a:lnSpc>
              <a:spcBef>
                <a:spcPct val="0"/>
              </a:spcBef>
              <a:spcAft>
                <a:spcPts val="600"/>
              </a:spcAft>
            </a:pPr>
            <a:endParaRPr lang="en-US" sz="1400" dirty="0">
              <a:solidFill>
                <a:schemeClr val="tx2"/>
              </a:solidFill>
              <a:latin typeface="Lato"/>
              <a:ea typeface="Lato"/>
              <a:cs typeface="Lato"/>
            </a:endParaRPr>
          </a:p>
          <a:p>
            <a:pPr algn="ctr"/>
            <a:r>
              <a:rPr lang="en-US" sz="1600" b="1">
                <a:solidFill>
                  <a:schemeClr val="tx2"/>
                </a:solidFill>
                <a:latin typeface="Lato"/>
                <a:ea typeface="Lato"/>
                <a:cs typeface="Lato"/>
              </a:rPr>
              <a:t>🏆 Winning Structure</a:t>
            </a:r>
            <a:endParaRPr lang="en-US" sz="1600" dirty="0">
              <a:solidFill>
                <a:schemeClr val="tx2"/>
              </a:solidFill>
              <a:latin typeface="Lato"/>
              <a:ea typeface="Lato"/>
              <a:cs typeface="Lato"/>
            </a:endParaRPr>
          </a:p>
          <a:p>
            <a:pPr algn="ctr"/>
            <a:r>
              <a:rPr lang="en-US" sz="1600" b="1">
                <a:solidFill>
                  <a:schemeClr val="tx2"/>
                </a:solidFill>
                <a:latin typeface="Lato"/>
                <a:ea typeface="Lato"/>
                <a:cs typeface="Lato"/>
              </a:rPr>
              <a:t>🥉 First Row = Small Prize</a:t>
            </a:r>
            <a:endParaRPr lang="en-US" sz="1600" dirty="0">
              <a:solidFill>
                <a:schemeClr val="tx2"/>
              </a:solidFill>
              <a:latin typeface="Lato"/>
              <a:ea typeface="Lato"/>
              <a:cs typeface="Lato"/>
            </a:endParaRPr>
          </a:p>
          <a:p>
            <a:pPr algn="ctr"/>
            <a:r>
              <a:rPr lang="en-US" sz="1600" b="1">
                <a:solidFill>
                  <a:schemeClr val="tx2"/>
                </a:solidFill>
                <a:latin typeface="Lato"/>
                <a:ea typeface="Lato"/>
                <a:cs typeface="Lato"/>
              </a:rPr>
              <a:t>🥈 Two Rows = slightly bigger prize</a:t>
            </a:r>
            <a:endParaRPr lang="en-US" sz="1600" dirty="0">
              <a:solidFill>
                <a:schemeClr val="tx2"/>
              </a:solidFill>
              <a:latin typeface="Lato"/>
              <a:ea typeface="Lato"/>
              <a:cs typeface="Lato"/>
            </a:endParaRPr>
          </a:p>
          <a:p>
            <a:pPr algn="ctr"/>
            <a:r>
              <a:rPr lang="en-US" sz="1600" b="1">
                <a:solidFill>
                  <a:schemeClr val="tx2"/>
                </a:solidFill>
                <a:latin typeface="Lato"/>
                <a:ea typeface="Lato"/>
                <a:cs typeface="Lato"/>
              </a:rPr>
              <a:t>🥇 First Full Card = Lingo Bingo Legend</a:t>
            </a:r>
            <a:endParaRPr lang="en-US">
              <a:solidFill>
                <a:schemeClr val="tx2"/>
              </a:solidFill>
              <a:latin typeface="Lato"/>
              <a:ea typeface="Lato"/>
              <a:cs typeface="Lato"/>
            </a:endParaRPr>
          </a:p>
          <a:p>
            <a:pPr algn="ctr">
              <a:buFont typeface="Arial"/>
            </a:pPr>
            <a:endParaRPr lang="en-US" sz="1400" dirty="0">
              <a:solidFill>
                <a:schemeClr val="tx2"/>
              </a:solidFill>
              <a:latin typeface="Lato"/>
              <a:ea typeface="Lato"/>
              <a:cs typeface="Lato"/>
            </a:endParaRPr>
          </a:p>
          <a:p>
            <a:pPr algn="ctr"/>
            <a:endParaRPr lang="en-US" sz="1100" dirty="0">
              <a:solidFill>
                <a:schemeClr val="tx2"/>
              </a:solidFill>
              <a:latin typeface="Lato"/>
              <a:ea typeface="Lato"/>
              <a:cs typeface="Lato"/>
            </a:endParaRPr>
          </a:p>
          <a:p>
            <a:endParaRPr lang="en-US" sz="1100" dirty="0">
              <a:solidFill>
                <a:schemeClr val="tx2"/>
              </a:solidFill>
              <a:latin typeface="Segoe UI"/>
              <a:ea typeface="Segoe UI Emoji"/>
              <a:cs typeface="Segoe UI"/>
            </a:endParaRPr>
          </a:p>
          <a:p>
            <a:pPr>
              <a:lnSpc>
                <a:spcPct val="90000"/>
              </a:lnSpc>
              <a:spcAft>
                <a:spcPts val="600"/>
              </a:spcAft>
            </a:pPr>
            <a:endParaRPr lang="en-US" sz="2000" dirty="0">
              <a:solidFill>
                <a:schemeClr val="tx2"/>
              </a:solidFill>
              <a:latin typeface="Calibri"/>
              <a:ea typeface="Calibri"/>
              <a:cs typeface="Calibri"/>
            </a:endParaRPr>
          </a:p>
          <a:p>
            <a:pPr indent="-228600">
              <a:lnSpc>
                <a:spcPct val="90000"/>
              </a:lnSpc>
              <a:spcAft>
                <a:spcPts val="600"/>
              </a:spcAft>
              <a:buFont typeface="Arial" panose="020B0604020202020204" pitchFamily="34" charset="0"/>
              <a:buChar char="•"/>
            </a:pPr>
            <a:endParaRPr lang="en-US" dirty="0">
              <a:latin typeface="Calibri"/>
              <a:ea typeface="Calibri"/>
              <a:cs typeface="Calibri"/>
            </a:endParaRPr>
          </a:p>
          <a:p>
            <a:pPr marL="285750" indent="-285750" algn="ctr">
              <a:buFont typeface="Arial" panose="020B0604020202020204" pitchFamily="34" charset="0"/>
              <a:buChar char="•"/>
            </a:pPr>
            <a:endParaRPr lang="en-US" dirty="0">
              <a:latin typeface="Calibri"/>
              <a:ea typeface="Calibri"/>
              <a:cs typeface="Calibri"/>
            </a:endParaRPr>
          </a:p>
          <a:p>
            <a:pPr indent="-228600">
              <a:lnSpc>
                <a:spcPct val="90000"/>
              </a:lnSpc>
              <a:spcAft>
                <a:spcPts val="600"/>
              </a:spcAft>
              <a:buFont typeface="Arial" panose="020B0604020202020204" pitchFamily="34" charset="0"/>
              <a:buChar char="•"/>
            </a:pPr>
            <a:endParaRPr lang="en-US" dirty="0">
              <a:ea typeface="Calibri"/>
              <a:cs typeface="Calibri"/>
            </a:endParaRPr>
          </a:p>
        </p:txBody>
      </p:sp>
      <p:sp>
        <p:nvSpPr>
          <p:cNvPr id="27" name="Oval 26">
            <a:extLst>
              <a:ext uri="{FF2B5EF4-FFF2-40B4-BE49-F238E27FC236}">
                <a16:creationId xmlns:a16="http://schemas.microsoft.com/office/drawing/2014/main" id="{38579863-8A8D-E24F-11D8-85CCC7364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BB2FF09-27B3-C513-6D87-50EAF8D548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0449" y="849671"/>
            <a:ext cx="3781051" cy="973622"/>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18" name="Freeform: Shape 17">
            <a:extLst>
              <a:ext uri="{FF2B5EF4-FFF2-40B4-BE49-F238E27FC236}">
                <a16:creationId xmlns:a16="http://schemas.microsoft.com/office/drawing/2014/main" id="{31B4241C-A081-3018-5DBE-9C2445F2E0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28" name="Straight Connector 27">
            <a:extLst>
              <a:ext uri="{FF2B5EF4-FFF2-40B4-BE49-F238E27FC236}">
                <a16:creationId xmlns:a16="http://schemas.microsoft.com/office/drawing/2014/main" id="{31D3A124-B5C5-006C-67FE-0183B0DFB6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2" name="Freeform: Shape 21">
            <a:extLst>
              <a:ext uri="{FF2B5EF4-FFF2-40B4-BE49-F238E27FC236}">
                <a16:creationId xmlns:a16="http://schemas.microsoft.com/office/drawing/2014/main" id="{444DEFF1-2393-83A2-73E0-E6C6C8E99A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B5A01AAF-9629-FCED-D5FC-3068972723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Freeform: Shape 25">
            <a:extLst>
              <a:ext uri="{FF2B5EF4-FFF2-40B4-BE49-F238E27FC236}">
                <a16:creationId xmlns:a16="http://schemas.microsoft.com/office/drawing/2014/main" id="{DBB8508F-B045-1D8C-5B13-5F331CB7F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1931122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8EFCE-6327-99FB-0C55-D1AF0B712A7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BF9E16B-11B2-72D2-62A9-055F9290C7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1285" y="143635"/>
            <a:ext cx="3345286" cy="863715"/>
          </a:xfrm>
          <a:prstGeom prst="rect">
            <a:avLst/>
          </a:prstGeom>
        </p:spPr>
      </p:pic>
      <p:sp>
        <p:nvSpPr>
          <p:cNvPr id="5" name="TextBox 4">
            <a:extLst>
              <a:ext uri="{FF2B5EF4-FFF2-40B4-BE49-F238E27FC236}">
                <a16:creationId xmlns:a16="http://schemas.microsoft.com/office/drawing/2014/main" id="{E70CC2CD-80F6-7627-FBA1-9F3D2B511D5A}"/>
              </a:ext>
            </a:extLst>
          </p:cNvPr>
          <p:cNvSpPr txBox="1"/>
          <p:nvPr/>
        </p:nvSpPr>
        <p:spPr>
          <a:xfrm>
            <a:off x="200345" y="278650"/>
            <a:ext cx="8235915" cy="769441"/>
          </a:xfrm>
          <a:prstGeom prst="rect">
            <a:avLst/>
          </a:prstGeom>
          <a:noFill/>
        </p:spPr>
        <p:txBody>
          <a:bodyPr wrap="square" lIns="91440" tIns="45720" rIns="91440" bIns="45720" rtlCol="0" anchor="t">
            <a:spAutoFit/>
          </a:bodyPr>
          <a:lstStyle/>
          <a:p>
            <a:r>
              <a:rPr lang="en-GB" sz="4400" b="1">
                <a:solidFill>
                  <a:srgbClr val="00797B"/>
                </a:solidFill>
                <a:latin typeface="Lato"/>
                <a:ea typeface="Lato"/>
                <a:cs typeface="Lato"/>
              </a:rPr>
              <a:t>Meaningful</a:t>
            </a:r>
            <a:endParaRPr lang="en-US"/>
          </a:p>
        </p:txBody>
      </p:sp>
      <p:sp>
        <p:nvSpPr>
          <p:cNvPr id="9" name="TextBox 8">
            <a:extLst>
              <a:ext uri="{FF2B5EF4-FFF2-40B4-BE49-F238E27FC236}">
                <a16:creationId xmlns:a16="http://schemas.microsoft.com/office/drawing/2014/main" id="{4036CB38-2149-4C42-7011-09D6AFFA6432}"/>
              </a:ext>
            </a:extLst>
          </p:cNvPr>
          <p:cNvSpPr txBox="1"/>
          <p:nvPr/>
        </p:nvSpPr>
        <p:spPr>
          <a:xfrm>
            <a:off x="469169" y="1048479"/>
            <a:ext cx="10736480" cy="5693866"/>
          </a:xfrm>
          <a:prstGeom prst="rect">
            <a:avLst/>
          </a:prstGeom>
          <a:noFill/>
          <a:ln>
            <a:solidFill>
              <a:schemeClr val="accent3"/>
            </a:solidFill>
          </a:ln>
        </p:spPr>
        <p:txBody>
          <a:bodyPr wrap="square" lIns="91440" tIns="45720" rIns="91440" bIns="45720" rtlCol="0" anchor="t">
            <a:spAutoFit/>
          </a:bodyPr>
          <a:lstStyle/>
          <a:p>
            <a:endParaRPr lang="en-GB" sz="2000" b="1" dirty="0">
              <a:solidFill>
                <a:srgbClr val="00797B"/>
              </a:solidFill>
              <a:latin typeface="Lato" panose="020F0502020204030203" pitchFamily="34" charset="0"/>
              <a:ea typeface="Lato" panose="020F0502020204030203" pitchFamily="34" charset="0"/>
              <a:cs typeface="Lato" panose="020F0502020204030203" pitchFamily="34" charset="0"/>
            </a:endParaRPr>
          </a:p>
          <a:p>
            <a:r>
              <a:rPr lang="en-US" sz="1600" b="1">
                <a:solidFill>
                  <a:schemeClr val="tx2"/>
                </a:solidFill>
              </a:rPr>
              <a:t>What Makes Employer Engagement Meaningful?</a:t>
            </a:r>
            <a:endParaRPr lang="en-US" sz="1600" b="1">
              <a:solidFill>
                <a:schemeClr val="tx2"/>
              </a:solidFill>
              <a:latin typeface="Calibri"/>
              <a:ea typeface="Calibri"/>
              <a:cs typeface="Calibri"/>
            </a:endParaRPr>
          </a:p>
          <a:p>
            <a:endParaRPr lang="en-US" sz="1600" dirty="0">
              <a:solidFill>
                <a:srgbClr val="585857"/>
              </a:solidFill>
              <a:latin typeface="Calibri"/>
              <a:ea typeface="Calibri"/>
              <a:cs typeface="Calibri"/>
            </a:endParaRPr>
          </a:p>
          <a:p>
            <a:r>
              <a:rPr lang="en-US" sz="1600">
                <a:solidFill>
                  <a:srgbClr val="00797B"/>
                </a:solidFill>
                <a:highlight>
                  <a:srgbClr val="FFFFFF"/>
                </a:highlight>
                <a:latin typeface="Segoe UI"/>
                <a:ea typeface="Calibri"/>
                <a:cs typeface="Segoe UI"/>
              </a:rPr>
              <a:t>Employer engagement is most effective when it helps young people make informed decisions about their future and connects learning to the world of work.</a:t>
            </a:r>
            <a:endParaRPr lang="en-US" sz="1600">
              <a:ea typeface="Calibri" panose="020F0502020204030204"/>
              <a:cs typeface="Calibri" panose="020F0502020204030204"/>
            </a:endParaRPr>
          </a:p>
          <a:p>
            <a:endParaRPr lang="en-US" sz="1600" dirty="0">
              <a:solidFill>
                <a:srgbClr val="00797B"/>
              </a:solidFill>
              <a:highlight>
                <a:srgbClr val="FFFFFF"/>
              </a:highlight>
              <a:latin typeface="Segoe UI"/>
              <a:cs typeface="Segoe UI"/>
            </a:endParaRPr>
          </a:p>
          <a:p>
            <a:r>
              <a:rPr lang="en-US" sz="1600"/>
              <a:t>A Meaningful Activity:</a:t>
            </a:r>
            <a:endParaRPr lang="en-US" sz="1600">
              <a:ea typeface="Calibri" panose="020F0502020204030204"/>
              <a:cs typeface="Calibri" panose="020F0502020204030204"/>
            </a:endParaRPr>
          </a:p>
          <a:p>
            <a:endParaRPr lang="en-US" sz="1600" dirty="0">
              <a:solidFill>
                <a:srgbClr val="585857"/>
              </a:solidFill>
              <a:latin typeface="Calibri"/>
              <a:ea typeface="Calibri"/>
              <a:cs typeface="Calibri"/>
            </a:endParaRPr>
          </a:p>
          <a:p>
            <a:r>
              <a:rPr lang="en-US" sz="1600">
                <a:solidFill>
                  <a:srgbClr val="00797B"/>
                </a:solidFill>
                <a:highlight>
                  <a:srgbClr val="FFFFFF"/>
                </a:highlight>
                <a:latin typeface="Segoe UI"/>
                <a:ea typeface="Calibri"/>
                <a:cs typeface="Segoe UI"/>
              </a:rPr>
              <a:t> ✅ Gives students direct interaction with employers and employees</a:t>
            </a:r>
            <a:br>
              <a:rPr lang="en-US" sz="1600" dirty="0">
                <a:highlight>
                  <a:srgbClr val="FFFFFF"/>
                </a:highlight>
                <a:latin typeface="Segoe UI"/>
                <a:ea typeface="Calibri"/>
                <a:cs typeface="Segoe UI"/>
              </a:rPr>
            </a:br>
            <a:r>
              <a:rPr lang="en-US" sz="1600">
                <a:solidFill>
                  <a:srgbClr val="00797B"/>
                </a:solidFill>
                <a:highlight>
                  <a:srgbClr val="FFFFFF"/>
                </a:highlight>
                <a:latin typeface="Segoe UI"/>
                <a:ea typeface="Calibri"/>
                <a:cs typeface="Segoe UI"/>
              </a:rPr>
              <a:t> ✅ Provides real insight into careers, workplaces and skills</a:t>
            </a:r>
            <a:br>
              <a:rPr lang="en-US" sz="1600" dirty="0">
                <a:highlight>
                  <a:srgbClr val="FFFFFF"/>
                </a:highlight>
                <a:latin typeface="Segoe UI"/>
                <a:ea typeface="Calibri"/>
                <a:cs typeface="Segoe UI"/>
              </a:rPr>
            </a:br>
            <a:r>
              <a:rPr lang="en-US" sz="1600">
                <a:solidFill>
                  <a:srgbClr val="00797B"/>
                </a:solidFill>
                <a:highlight>
                  <a:srgbClr val="FFFFFF"/>
                </a:highlight>
                <a:latin typeface="Segoe UI"/>
                <a:ea typeface="Calibri"/>
                <a:cs typeface="Segoe UI"/>
              </a:rPr>
              <a:t> ✅ Helps young people understand pathways into different industries</a:t>
            </a:r>
            <a:br>
              <a:rPr lang="en-US" sz="1600" dirty="0">
                <a:highlight>
                  <a:srgbClr val="FFFFFF"/>
                </a:highlight>
                <a:latin typeface="Segoe UI"/>
                <a:ea typeface="Calibri"/>
                <a:cs typeface="Segoe UI"/>
              </a:rPr>
            </a:br>
            <a:r>
              <a:rPr lang="en-US" sz="1600">
                <a:solidFill>
                  <a:srgbClr val="00797B"/>
                </a:solidFill>
                <a:highlight>
                  <a:srgbClr val="FFFFFF"/>
                </a:highlight>
                <a:latin typeface="Segoe UI"/>
                <a:ea typeface="Calibri"/>
                <a:cs typeface="Segoe UI"/>
              </a:rPr>
              <a:t> ✅ Challenges stereotypes and broadens aspirations</a:t>
            </a:r>
            <a:br>
              <a:rPr lang="en-US" sz="1600" dirty="0">
                <a:highlight>
                  <a:srgbClr val="FFFFFF"/>
                </a:highlight>
                <a:latin typeface="Segoe UI"/>
                <a:ea typeface="Calibri"/>
                <a:cs typeface="Segoe UI"/>
              </a:rPr>
            </a:br>
            <a:r>
              <a:rPr lang="en-US" sz="1600">
                <a:solidFill>
                  <a:srgbClr val="00797B"/>
                </a:solidFill>
                <a:highlight>
                  <a:srgbClr val="FFFFFF"/>
                </a:highlight>
                <a:latin typeface="Segoe UI"/>
                <a:ea typeface="Calibri"/>
                <a:cs typeface="Segoe UI"/>
              </a:rPr>
              <a:t> ✅ Supports informed choices about education, training and careers</a:t>
            </a:r>
            <a:br>
              <a:rPr lang="en-US" sz="1600" dirty="0">
                <a:highlight>
                  <a:srgbClr val="FFFFFF"/>
                </a:highlight>
                <a:latin typeface="Segoe UI"/>
                <a:ea typeface="Calibri"/>
                <a:cs typeface="Segoe UI"/>
              </a:rPr>
            </a:br>
            <a:r>
              <a:rPr lang="en-US" sz="1600">
                <a:solidFill>
                  <a:srgbClr val="00797B"/>
                </a:solidFill>
                <a:highlight>
                  <a:srgbClr val="FFFFFF"/>
                </a:highlight>
                <a:latin typeface="Segoe UI"/>
                <a:ea typeface="Calibri" panose="020F0502020204030204"/>
                <a:cs typeface="Segoe UI"/>
              </a:rPr>
              <a:t> ✅ Has a clear purpose and positive impact on students</a:t>
            </a:r>
          </a:p>
          <a:p>
            <a:endParaRPr lang="en-US" sz="1600" dirty="0">
              <a:solidFill>
                <a:srgbClr val="00797B"/>
              </a:solidFill>
              <a:highlight>
                <a:srgbClr val="FFFFFF"/>
              </a:highlight>
              <a:latin typeface="Segoe UI"/>
              <a:cs typeface="Segoe UI"/>
            </a:endParaRPr>
          </a:p>
          <a:p>
            <a:r>
              <a:rPr lang="en-US" sz="1600"/>
              <a:t>Why It Matters</a:t>
            </a:r>
            <a:endParaRPr lang="en-US" sz="1600">
              <a:ea typeface="Calibri" panose="020F0502020204030204"/>
              <a:cs typeface="Calibri" panose="020F0502020204030204"/>
            </a:endParaRPr>
          </a:p>
          <a:p>
            <a:r>
              <a:rPr lang="en-US" sz="1600">
                <a:solidFill>
                  <a:srgbClr val="00797B"/>
                </a:solidFill>
                <a:highlight>
                  <a:srgbClr val="FFFFFF"/>
                </a:highlight>
                <a:latin typeface="Segoe UI"/>
                <a:ea typeface="Calibri"/>
                <a:cs typeface="Segoe UI"/>
              </a:rPr>
              <a:t>The Careers Statutory Guidance and Gatsby Benchmarks encourage schools to provide </a:t>
            </a:r>
            <a:r>
              <a:rPr lang="en-US" sz="1600" b="1">
                <a:solidFill>
                  <a:srgbClr val="00797B"/>
                </a:solidFill>
                <a:highlight>
                  <a:srgbClr val="FFFFFF"/>
                </a:highlight>
                <a:latin typeface="Segoe UI"/>
                <a:ea typeface="Calibri"/>
                <a:cs typeface="Segoe UI"/>
              </a:rPr>
              <a:t>meaningful employer encounters (Benchmark 5)</a:t>
            </a:r>
            <a:r>
              <a:rPr lang="en-US" sz="1600">
                <a:solidFill>
                  <a:srgbClr val="00797B"/>
                </a:solidFill>
                <a:highlight>
                  <a:srgbClr val="FFFFFF"/>
                </a:highlight>
                <a:latin typeface="Segoe UI"/>
                <a:ea typeface="Calibri"/>
                <a:cs typeface="Segoe UI"/>
              </a:rPr>
              <a:t> and </a:t>
            </a:r>
            <a:r>
              <a:rPr lang="en-US" sz="1600" b="1">
                <a:solidFill>
                  <a:srgbClr val="00797B"/>
                </a:solidFill>
                <a:highlight>
                  <a:srgbClr val="FFFFFF"/>
                </a:highlight>
                <a:latin typeface="Segoe UI"/>
                <a:ea typeface="Calibri"/>
                <a:cs typeface="Segoe UI"/>
              </a:rPr>
              <a:t>experiences of workplaces (Benchmark 6)</a:t>
            </a:r>
            <a:r>
              <a:rPr lang="en-US" sz="1600">
                <a:solidFill>
                  <a:srgbClr val="00797B"/>
                </a:solidFill>
                <a:highlight>
                  <a:srgbClr val="FFFFFF"/>
                </a:highlight>
                <a:latin typeface="Segoe UI"/>
                <a:ea typeface="Calibri" panose="020F0502020204030204"/>
                <a:cs typeface="Segoe UI"/>
              </a:rPr>
              <a:t>, ensuring every young person benefits from engaging with employers throughout their education.</a:t>
            </a:r>
          </a:p>
          <a:p>
            <a:endParaRPr lang="en-US" sz="1600" dirty="0">
              <a:solidFill>
                <a:srgbClr val="00797B"/>
              </a:solidFill>
              <a:highlight>
                <a:srgbClr val="FFFFFF"/>
              </a:highlight>
              <a:latin typeface="Segoe UI"/>
              <a:cs typeface="Segoe UI"/>
            </a:endParaRPr>
          </a:p>
          <a:p>
            <a:endParaRPr lang="en-US" sz="2000" dirty="0">
              <a:solidFill>
                <a:srgbClr val="00797B"/>
              </a:solidFill>
              <a:highlight>
                <a:srgbClr val="FFFFFF"/>
              </a:highlight>
              <a:latin typeface="Calibri"/>
              <a:ea typeface="Calibri"/>
              <a:cs typeface="Calibri"/>
            </a:endParaRPr>
          </a:p>
          <a:p>
            <a:pPr marL="457200" indent="-457200">
              <a:buFont typeface="Arial" panose="02070309020205020404" pitchFamily="49" charset="0"/>
              <a:buChar char="•"/>
            </a:pPr>
            <a:endParaRPr lang="en-GB" sz="2000" dirty="0">
              <a:solidFill>
                <a:srgbClr val="00797B"/>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926295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83338-0B98-D9D3-5184-1C908232100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A15402A-D4B3-9862-13F1-CC26696BE2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1285" y="143635"/>
            <a:ext cx="3345286" cy="863715"/>
          </a:xfrm>
          <a:prstGeom prst="rect">
            <a:avLst/>
          </a:prstGeom>
        </p:spPr>
      </p:pic>
      <p:sp>
        <p:nvSpPr>
          <p:cNvPr id="5" name="TextBox 4">
            <a:extLst>
              <a:ext uri="{FF2B5EF4-FFF2-40B4-BE49-F238E27FC236}">
                <a16:creationId xmlns:a16="http://schemas.microsoft.com/office/drawing/2014/main" id="{72CC0CD8-2FDC-4238-8E70-9569EB9C1DF6}"/>
              </a:ext>
            </a:extLst>
          </p:cNvPr>
          <p:cNvSpPr txBox="1"/>
          <p:nvPr/>
        </p:nvSpPr>
        <p:spPr>
          <a:xfrm>
            <a:off x="200345" y="278650"/>
            <a:ext cx="8235915" cy="769441"/>
          </a:xfrm>
          <a:prstGeom prst="rect">
            <a:avLst/>
          </a:prstGeom>
          <a:noFill/>
        </p:spPr>
        <p:txBody>
          <a:bodyPr wrap="square" lIns="91440" tIns="45720" rIns="91440" bIns="45720" rtlCol="0" anchor="t">
            <a:spAutoFit/>
          </a:bodyPr>
          <a:lstStyle/>
          <a:p>
            <a:r>
              <a:rPr lang="en-GB" sz="4400" b="1">
                <a:solidFill>
                  <a:srgbClr val="00797B"/>
                </a:solidFill>
                <a:latin typeface="Lato"/>
                <a:ea typeface="Lato"/>
                <a:cs typeface="Lato"/>
              </a:rPr>
              <a:t>Meaningful</a:t>
            </a:r>
            <a:endParaRPr lang="en-US"/>
          </a:p>
        </p:txBody>
      </p:sp>
      <p:pic>
        <p:nvPicPr>
          <p:cNvPr id="2" name="Picture 1" descr="A diagram of a pyramid&#10;&#10;AI-generated content may be incorrect.">
            <a:extLst>
              <a:ext uri="{FF2B5EF4-FFF2-40B4-BE49-F238E27FC236}">
                <a16:creationId xmlns:a16="http://schemas.microsoft.com/office/drawing/2014/main" id="{08F19693-4CC6-5480-FD3B-6E70CEC26CF4}"/>
              </a:ext>
            </a:extLst>
          </p:cNvPr>
          <p:cNvPicPr>
            <a:picLocks noChangeAspect="1"/>
          </p:cNvPicPr>
          <p:nvPr/>
        </p:nvPicPr>
        <p:blipFill>
          <a:blip r:embed="rId3"/>
          <a:stretch>
            <a:fillRect/>
          </a:stretch>
        </p:blipFill>
        <p:spPr>
          <a:xfrm>
            <a:off x="448235" y="1929370"/>
            <a:ext cx="5513296" cy="2999257"/>
          </a:xfrm>
          <a:prstGeom prst="rect">
            <a:avLst/>
          </a:prstGeom>
        </p:spPr>
      </p:pic>
      <p:sp>
        <p:nvSpPr>
          <p:cNvPr id="6" name="TextBox 5">
            <a:extLst>
              <a:ext uri="{FF2B5EF4-FFF2-40B4-BE49-F238E27FC236}">
                <a16:creationId xmlns:a16="http://schemas.microsoft.com/office/drawing/2014/main" id="{DC0FE02A-A4C5-9A26-ECF4-E7307B3AF0C6}"/>
              </a:ext>
            </a:extLst>
          </p:cNvPr>
          <p:cNvSpPr txBox="1"/>
          <p:nvPr/>
        </p:nvSpPr>
        <p:spPr>
          <a:xfrm>
            <a:off x="5950325" y="1434353"/>
            <a:ext cx="6241675"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2"/>
                </a:solidFill>
                <a:latin typeface="Lato"/>
                <a:ea typeface="Lato"/>
                <a:cs typeface="Lato"/>
              </a:rPr>
              <a:t>Modern work experience should guarantee every young person access to </a:t>
            </a:r>
            <a:r>
              <a:rPr lang="en-US" b="1" dirty="0">
                <a:solidFill>
                  <a:schemeClr val="bg2"/>
                </a:solidFill>
                <a:latin typeface="Lato"/>
                <a:ea typeface="Lato"/>
                <a:cs typeface="Lato"/>
              </a:rPr>
              <a:t>high-quality</a:t>
            </a:r>
            <a:r>
              <a:rPr lang="en-US" dirty="0">
                <a:solidFill>
                  <a:schemeClr val="bg2"/>
                </a:solidFill>
                <a:latin typeface="Lato"/>
                <a:ea typeface="Lato"/>
                <a:cs typeface="Lato"/>
              </a:rPr>
              <a:t>, </a:t>
            </a:r>
            <a:r>
              <a:rPr lang="en-US" b="1" dirty="0">
                <a:solidFill>
                  <a:schemeClr val="bg2"/>
                </a:solidFill>
                <a:latin typeface="Lato"/>
                <a:ea typeface="Lato"/>
                <a:cs typeface="Lato"/>
              </a:rPr>
              <a:t>multiple</a:t>
            </a:r>
            <a:r>
              <a:rPr lang="en-US" dirty="0">
                <a:solidFill>
                  <a:schemeClr val="bg2"/>
                </a:solidFill>
                <a:latin typeface="Lato"/>
                <a:ea typeface="Lato"/>
                <a:cs typeface="Lato"/>
              </a:rPr>
              <a:t> workplace experiences, </a:t>
            </a:r>
            <a:r>
              <a:rPr lang="en-US" b="1">
                <a:solidFill>
                  <a:schemeClr val="bg2"/>
                </a:solidFill>
                <a:latin typeface="Lato"/>
                <a:ea typeface="Lato"/>
                <a:cs typeface="Lato"/>
              </a:rPr>
              <a:t>totaling</a:t>
            </a:r>
            <a:r>
              <a:rPr lang="en-US" dirty="0">
                <a:solidFill>
                  <a:schemeClr val="bg2"/>
                </a:solidFill>
                <a:latin typeface="Lato"/>
                <a:ea typeface="Lato"/>
                <a:cs typeface="Lato"/>
              </a:rPr>
              <a:t> 10 days’ worth throughout secondary education.</a:t>
            </a:r>
          </a:p>
          <a:p>
            <a:endParaRPr lang="en-US" dirty="0">
              <a:solidFill>
                <a:schemeClr val="bg2"/>
              </a:solidFill>
              <a:latin typeface="Lato"/>
              <a:ea typeface="Lato"/>
              <a:cs typeface="Lato"/>
            </a:endParaRPr>
          </a:p>
          <a:p>
            <a:r>
              <a:rPr lang="en-US">
                <a:solidFill>
                  <a:schemeClr val="bg2"/>
                </a:solidFill>
                <a:latin typeface="Lato"/>
                <a:ea typeface="Lato"/>
                <a:cs typeface="Lato"/>
              </a:rPr>
              <a:t>The guarantee will help young people to make informed choices and improve career readiness and employability by offering multiple, variable and targeted experiences throughout their education journey.</a:t>
            </a:r>
            <a:endParaRPr lang="en-US" dirty="0">
              <a:solidFill>
                <a:schemeClr val="bg2"/>
              </a:solidFill>
              <a:latin typeface="Lato"/>
              <a:ea typeface="Lato"/>
              <a:cs typeface="Lato"/>
            </a:endParaRPr>
          </a:p>
          <a:p>
            <a:endParaRPr lang="en-US" dirty="0">
              <a:solidFill>
                <a:schemeClr val="bg2"/>
              </a:solidFill>
              <a:latin typeface="Lato"/>
              <a:ea typeface="Lato"/>
              <a:cs typeface="Lato"/>
            </a:endParaRPr>
          </a:p>
          <a:p>
            <a:r>
              <a:rPr lang="en-US">
                <a:solidFill>
                  <a:schemeClr val="bg2"/>
                </a:solidFill>
                <a:latin typeface="Lato"/>
                <a:ea typeface="Lato"/>
                <a:cs typeface="Lato"/>
              </a:rPr>
              <a:t>Students may experience more frequent, shorter workplace experiences in years 7 – 9 before exploring their chosen career pathways in more depth in years 10 and 11.</a:t>
            </a:r>
            <a:endParaRPr lang="en-US" dirty="0">
              <a:solidFill>
                <a:schemeClr val="bg2"/>
              </a:solidFill>
              <a:latin typeface="Lato"/>
              <a:ea typeface="Lato"/>
              <a:cs typeface="Lato"/>
            </a:endParaRPr>
          </a:p>
          <a:p>
            <a:pPr algn="ctr"/>
            <a:endParaRPr lang="en-GB" dirty="0">
              <a:solidFill>
                <a:schemeClr val="bg2"/>
              </a:solidFill>
              <a:ea typeface="Calibri"/>
              <a:cs typeface="Calibri"/>
            </a:endParaRPr>
          </a:p>
        </p:txBody>
      </p:sp>
    </p:spTree>
    <p:extLst>
      <p:ext uri="{BB962C8B-B14F-4D97-AF65-F5344CB8AC3E}">
        <p14:creationId xmlns:p14="http://schemas.microsoft.com/office/powerpoint/2010/main" val="1174807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9335B0-B67F-F16A-5AC9-717057BC3856}"/>
              </a:ext>
            </a:extLst>
          </p:cNvPr>
          <p:cNvSpPr txBox="1"/>
          <p:nvPr/>
        </p:nvSpPr>
        <p:spPr>
          <a:xfrm>
            <a:off x="300515" y="1170077"/>
            <a:ext cx="5490610" cy="2185214"/>
          </a:xfrm>
          <a:prstGeom prst="rect">
            <a:avLst/>
          </a:prstGeom>
          <a:noFill/>
        </p:spPr>
        <p:txBody>
          <a:bodyPr wrap="square" lIns="91440" tIns="45720" rIns="91440" bIns="45720" rtlCol="0" anchor="t">
            <a:spAutoFit/>
          </a:bodyPr>
          <a:lstStyle/>
          <a:p>
            <a:pPr algn="ctr"/>
            <a:r>
              <a:rPr lang="en-GB" sz="5400" b="1" dirty="0">
                <a:solidFill>
                  <a:schemeClr val="bg1"/>
                </a:solidFill>
                <a:latin typeface="Lato"/>
                <a:ea typeface="Lato"/>
                <a:cs typeface="Lato"/>
              </a:rPr>
              <a:t>Discussion </a:t>
            </a:r>
            <a:r>
              <a:rPr lang="en-GB" sz="5400" b="1">
                <a:solidFill>
                  <a:schemeClr val="bg1"/>
                </a:solidFill>
                <a:latin typeface="Lato"/>
                <a:ea typeface="Lato"/>
                <a:cs typeface="Lato"/>
              </a:rPr>
              <a:t>Questions</a:t>
            </a:r>
            <a:endParaRPr lang="en-GB" sz="5400" b="1" dirty="0">
              <a:solidFill>
                <a:schemeClr val="bg1"/>
              </a:solidFill>
              <a:latin typeface="Lato" panose="020F0502020204030203" pitchFamily="34" charset="0"/>
              <a:ea typeface="Lato" panose="020F0502020204030203" pitchFamily="34" charset="0"/>
              <a:cs typeface="Lato" panose="020F0502020204030203" pitchFamily="34" charset="0"/>
            </a:endParaRPr>
          </a:p>
          <a:p>
            <a:pPr algn="ctr"/>
            <a:endParaRPr lang="en-GB" sz="2400" b="1" dirty="0">
              <a:solidFill>
                <a:schemeClr val="bg1"/>
              </a:solidFill>
              <a:latin typeface="Lato"/>
              <a:ea typeface="Lato"/>
              <a:cs typeface="Lato"/>
            </a:endParaRPr>
          </a:p>
        </p:txBody>
      </p:sp>
      <p:sp>
        <p:nvSpPr>
          <p:cNvPr id="4" name="TextBox 3">
            <a:extLst>
              <a:ext uri="{FF2B5EF4-FFF2-40B4-BE49-F238E27FC236}">
                <a16:creationId xmlns:a16="http://schemas.microsoft.com/office/drawing/2014/main" id="{F27873D6-D3D5-BDEA-4988-29BBE3E46EC6}"/>
              </a:ext>
            </a:extLst>
          </p:cNvPr>
          <p:cNvSpPr txBox="1"/>
          <p:nvPr/>
        </p:nvSpPr>
        <p:spPr>
          <a:xfrm>
            <a:off x="6255775" y="2044005"/>
            <a:ext cx="5767790" cy="5139869"/>
          </a:xfrm>
          <a:prstGeom prst="rect">
            <a:avLst/>
          </a:prstGeom>
          <a:noFill/>
        </p:spPr>
        <p:txBody>
          <a:bodyPr wrap="square" lIns="91440" tIns="45720" rIns="91440" bIns="45720" rtlCol="0" anchor="t">
            <a:spAutoFit/>
          </a:bodyPr>
          <a:lstStyle/>
          <a:p>
            <a:endParaRPr lang="en-GB" sz="2800" b="1" dirty="0">
              <a:solidFill>
                <a:schemeClr val="bg2"/>
              </a:solidFill>
              <a:latin typeface="Lato"/>
              <a:ea typeface="Lato"/>
              <a:cs typeface="Lato"/>
            </a:endParaRPr>
          </a:p>
          <a:p>
            <a:endParaRPr lang="en-GB" dirty="0">
              <a:solidFill>
                <a:schemeClr val="bg2"/>
              </a:solidFill>
              <a:latin typeface="Segoe UI"/>
              <a:ea typeface="Calibri" panose="020F0502020204030204"/>
              <a:cs typeface="Segoe UI"/>
            </a:endParaRPr>
          </a:p>
          <a:p>
            <a:pPr algn="ctr"/>
            <a:endParaRPr lang="en-GB" dirty="0">
              <a:solidFill>
                <a:schemeClr val="bg2"/>
              </a:solidFill>
              <a:latin typeface="Lato"/>
              <a:ea typeface="Lato"/>
              <a:cs typeface="Lato"/>
            </a:endParaRPr>
          </a:p>
          <a:p>
            <a:pPr algn="ctr"/>
            <a:r>
              <a:rPr lang="en-GB">
                <a:solidFill>
                  <a:schemeClr val="bg2"/>
                </a:solidFill>
                <a:latin typeface="Lato"/>
                <a:ea typeface="Lato"/>
                <a:cs typeface="Lato"/>
              </a:rPr>
              <a:t>⭐ </a:t>
            </a:r>
            <a:r>
              <a:rPr lang="en-GB" b="1">
                <a:solidFill>
                  <a:schemeClr val="bg2"/>
                </a:solidFill>
                <a:latin typeface="Lato"/>
                <a:ea typeface="Lato"/>
                <a:cs typeface="Lato"/>
              </a:rPr>
              <a:t>You don't need to offer work experience to have a lasting impact.</a:t>
            </a:r>
            <a:endParaRPr lang="en-GB" b="1" dirty="0">
              <a:solidFill>
                <a:schemeClr val="bg2"/>
              </a:solidFill>
              <a:latin typeface="Lato"/>
              <a:ea typeface="Lato"/>
              <a:cs typeface="Lato"/>
            </a:endParaRPr>
          </a:p>
          <a:p>
            <a:pPr algn="ctr"/>
            <a:r>
              <a:rPr lang="en-GB" b="1" dirty="0">
                <a:solidFill>
                  <a:schemeClr val="bg2"/>
                </a:solidFill>
                <a:latin typeface="Lato"/>
                <a:ea typeface="Lato"/>
                <a:cs typeface="Lato"/>
              </a:rPr>
              <a:t>A conversation, challenge, workplace tour, mentoring session, social media insight, or skills workshop could be </a:t>
            </a:r>
            <a:r>
              <a:rPr lang="en-GB" b="1">
                <a:solidFill>
                  <a:schemeClr val="bg2"/>
                </a:solidFill>
                <a:latin typeface="Lato"/>
                <a:ea typeface="Lato"/>
                <a:cs typeface="Lato"/>
              </a:rPr>
              <a:t>the moment</a:t>
            </a:r>
            <a:r>
              <a:rPr lang="en-GB" b="1" dirty="0">
                <a:solidFill>
                  <a:schemeClr val="bg2"/>
                </a:solidFill>
                <a:latin typeface="Lato"/>
                <a:ea typeface="Lato"/>
                <a:cs typeface="Lato"/>
              </a:rPr>
              <a:t> that inspires a young person's future.</a:t>
            </a:r>
          </a:p>
          <a:p>
            <a:pPr algn="ctr"/>
            <a:endParaRPr lang="en-GB" dirty="0">
              <a:solidFill>
                <a:schemeClr val="bg2"/>
              </a:solidFill>
              <a:latin typeface="Lato"/>
              <a:ea typeface="Lato"/>
              <a:cs typeface="Lato"/>
            </a:endParaRPr>
          </a:p>
          <a:p>
            <a:pPr algn="ctr"/>
            <a:endParaRPr lang="en-GB" dirty="0">
              <a:solidFill>
                <a:schemeClr val="bg2"/>
              </a:solidFill>
              <a:latin typeface="Lato"/>
              <a:ea typeface="Lato"/>
              <a:cs typeface="Lato"/>
            </a:endParaRPr>
          </a:p>
          <a:p>
            <a:pPr algn="ctr"/>
            <a:endParaRPr lang="en-GB" dirty="0">
              <a:solidFill>
                <a:schemeClr val="bg2"/>
              </a:solidFill>
              <a:latin typeface="Lato"/>
              <a:ea typeface="Lato"/>
              <a:cs typeface="Lato"/>
            </a:endParaRPr>
          </a:p>
          <a:p>
            <a:pPr algn="ctr"/>
            <a:r>
              <a:rPr lang="en-GB" b="1">
                <a:solidFill>
                  <a:schemeClr val="bg2"/>
                </a:solidFill>
                <a:latin typeface="Calibri"/>
                <a:ea typeface="Calibri"/>
                <a:cs typeface="Calibri"/>
              </a:rPr>
              <a:t>💡</a:t>
            </a:r>
            <a:r>
              <a:rPr lang="en-GB" b="1">
                <a:solidFill>
                  <a:schemeClr val="bg2"/>
                </a:solidFill>
                <a:latin typeface="Lato"/>
                <a:ea typeface="Lato"/>
                <a:cs typeface="Lato"/>
              </a:rPr>
              <a:t>So How Could You Make a Difference?</a:t>
            </a:r>
            <a:endParaRPr lang="en-GB">
              <a:solidFill>
                <a:srgbClr val="000000"/>
              </a:solidFill>
              <a:latin typeface="Lato"/>
              <a:ea typeface="Lato"/>
              <a:cs typeface="Lato"/>
            </a:endParaRPr>
          </a:p>
          <a:p>
            <a:endParaRPr lang="en-GB" dirty="0">
              <a:solidFill>
                <a:schemeClr val="bg2"/>
              </a:solidFill>
              <a:latin typeface="Lato"/>
              <a:ea typeface="Lato"/>
              <a:cs typeface="Lato"/>
            </a:endParaRPr>
          </a:p>
          <a:p>
            <a:endParaRPr lang="en-US" dirty="0">
              <a:solidFill>
                <a:srgbClr val="026893"/>
              </a:solidFill>
              <a:latin typeface="Calibri" panose="020F0502020204030204"/>
              <a:ea typeface="Calibri"/>
              <a:cs typeface="Calibri"/>
            </a:endParaRPr>
          </a:p>
          <a:p>
            <a:endParaRPr lang="en-GB" sz="2800" b="1" dirty="0">
              <a:solidFill>
                <a:srgbClr val="026893"/>
              </a:solidFill>
              <a:latin typeface="Lato" panose="020F0502020204030203" pitchFamily="34" charset="0"/>
              <a:ea typeface="Lato" panose="020F0502020204030203" pitchFamily="34" charset="0"/>
              <a:cs typeface="Lato" panose="020F0502020204030203" pitchFamily="34" charset="0"/>
            </a:endParaRPr>
          </a:p>
          <a:p>
            <a:endParaRPr lang="en-GB" b="1" dirty="0">
              <a:solidFill>
                <a:srgbClr val="00797B"/>
              </a:solidFill>
              <a:latin typeface="Lato" panose="020F0502020204030203" pitchFamily="34" charset="0"/>
              <a:ea typeface="Lato" panose="020F0502020204030203" pitchFamily="34" charset="0"/>
              <a:cs typeface="Lato" panose="020F0502020204030203" pitchFamily="34" charset="0"/>
            </a:endParaRPr>
          </a:p>
          <a:p>
            <a:pPr marL="285750" indent="-285750">
              <a:buFont typeface="Arial" panose="020B0604020202020204" pitchFamily="34" charset="0"/>
              <a:buChar char="•"/>
            </a:pPr>
            <a:endParaRPr lang="en-GB" sz="2000">
              <a:ea typeface="Calibri"/>
              <a:cs typeface="Calibri"/>
            </a:endParaRPr>
          </a:p>
        </p:txBody>
      </p:sp>
      <p:pic>
        <p:nvPicPr>
          <p:cNvPr id="6" name="Picture 5">
            <a:extLst>
              <a:ext uri="{FF2B5EF4-FFF2-40B4-BE49-F238E27FC236}">
                <a16:creationId xmlns:a16="http://schemas.microsoft.com/office/drawing/2014/main" id="{45813F67-DC76-B831-BB95-2C93498D40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61285" y="143635"/>
            <a:ext cx="3345286" cy="863715"/>
          </a:xfrm>
          <a:prstGeom prst="rect">
            <a:avLst/>
          </a:prstGeom>
        </p:spPr>
      </p:pic>
      <p:sp>
        <p:nvSpPr>
          <p:cNvPr id="5" name="Cube 4">
            <a:extLst>
              <a:ext uri="{FF2B5EF4-FFF2-40B4-BE49-F238E27FC236}">
                <a16:creationId xmlns:a16="http://schemas.microsoft.com/office/drawing/2014/main" id="{FA8E7B47-071D-0157-C522-38D90CD0E2FF}"/>
              </a:ext>
            </a:extLst>
          </p:cNvPr>
          <p:cNvSpPr/>
          <p:nvPr/>
        </p:nvSpPr>
        <p:spPr>
          <a:xfrm>
            <a:off x="589280" y="4846319"/>
            <a:ext cx="1727200" cy="1361440"/>
          </a:xfrm>
          <a:prstGeom prst="cube">
            <a:avLst/>
          </a:prstGeom>
          <a:solidFill>
            <a:srgbClr val="E8B4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22394FF6-1C39-A3C2-7C10-F9F3EA17BAD7}"/>
              </a:ext>
            </a:extLst>
          </p:cNvPr>
          <p:cNvSpPr txBox="1"/>
          <p:nvPr/>
        </p:nvSpPr>
        <p:spPr>
          <a:xfrm>
            <a:off x="1137920" y="5334000"/>
            <a:ext cx="4450080"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a:solidFill>
                  <a:srgbClr val="FFFFFF"/>
                </a:solidFill>
                <a:latin typeface="Lato"/>
                <a:ea typeface="Lato"/>
                <a:cs typeface="Lato"/>
              </a:rPr>
              <a:t>🚀 </a:t>
            </a:r>
            <a:r>
              <a:rPr lang="en-GB" sz="2000">
                <a:solidFill>
                  <a:schemeClr val="bg1"/>
                </a:solidFill>
                <a:latin typeface="Lato"/>
                <a:ea typeface="Lato"/>
                <a:cs typeface="Lato"/>
              </a:rPr>
              <a:t>Think Outside the Box</a:t>
            </a:r>
          </a:p>
          <a:p>
            <a:pPr algn="l"/>
            <a:endParaRPr lang="en-GB" dirty="0">
              <a:ea typeface="Calibri"/>
              <a:cs typeface="Calibri"/>
            </a:endParaRPr>
          </a:p>
        </p:txBody>
      </p:sp>
    </p:spTree>
    <p:extLst>
      <p:ext uri="{BB962C8B-B14F-4D97-AF65-F5344CB8AC3E}">
        <p14:creationId xmlns:p14="http://schemas.microsoft.com/office/powerpoint/2010/main" val="914864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552FD-9409-8153-0AE0-0C5BBC56E8F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ED6CC91-D8CA-9EBF-0024-D65ADFC0C775}"/>
              </a:ext>
            </a:extLst>
          </p:cNvPr>
          <p:cNvSpPr txBox="1"/>
          <p:nvPr/>
        </p:nvSpPr>
        <p:spPr>
          <a:xfrm>
            <a:off x="335360" y="237909"/>
            <a:ext cx="6831579" cy="769441"/>
          </a:xfrm>
          <a:prstGeom prst="rect">
            <a:avLst/>
          </a:prstGeom>
          <a:noFill/>
        </p:spPr>
        <p:txBody>
          <a:bodyPr wrap="square" lIns="91440" tIns="45720" rIns="91440" bIns="45720" rtlCol="0" anchor="t">
            <a:spAutoFit/>
          </a:bodyPr>
          <a:lstStyle/>
          <a:p>
            <a:r>
              <a:rPr lang="en-GB" sz="4400" b="1">
                <a:solidFill>
                  <a:schemeClr val="bg1"/>
                </a:solidFill>
                <a:latin typeface="Lato"/>
                <a:ea typeface="Lato"/>
                <a:cs typeface="Lato"/>
              </a:rPr>
              <a:t>Round Table Discussions</a:t>
            </a:r>
            <a:endParaRPr lang="en-US">
              <a:solidFill>
                <a:schemeClr val="bg1"/>
              </a:solidFill>
            </a:endParaRPr>
          </a:p>
        </p:txBody>
      </p:sp>
      <p:pic>
        <p:nvPicPr>
          <p:cNvPr id="5" name="Picture 4">
            <a:extLst>
              <a:ext uri="{FF2B5EF4-FFF2-40B4-BE49-F238E27FC236}">
                <a16:creationId xmlns:a16="http://schemas.microsoft.com/office/drawing/2014/main" id="{056C5618-3434-81A2-F189-0E7C1D8978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1285" y="143635"/>
            <a:ext cx="3345286" cy="863715"/>
          </a:xfrm>
          <a:prstGeom prst="rect">
            <a:avLst/>
          </a:prstGeom>
        </p:spPr>
      </p:pic>
      <p:sp>
        <p:nvSpPr>
          <p:cNvPr id="7" name="TextBox 6">
            <a:extLst>
              <a:ext uri="{FF2B5EF4-FFF2-40B4-BE49-F238E27FC236}">
                <a16:creationId xmlns:a16="http://schemas.microsoft.com/office/drawing/2014/main" id="{3E9A5C8C-7FD2-B752-6B51-1E976FD9BB05}"/>
              </a:ext>
            </a:extLst>
          </p:cNvPr>
          <p:cNvSpPr txBox="1"/>
          <p:nvPr/>
        </p:nvSpPr>
        <p:spPr>
          <a:xfrm>
            <a:off x="335360" y="999557"/>
            <a:ext cx="6344425" cy="7694414"/>
          </a:xfrm>
          <a:prstGeom prst="rect">
            <a:avLst/>
          </a:prstGeom>
          <a:noFill/>
        </p:spPr>
        <p:txBody>
          <a:bodyPr wrap="square" lIns="91440" tIns="45720" rIns="91440" bIns="45720" rtlCol="0" anchor="ctr">
            <a:spAutoFit/>
          </a:bodyPr>
          <a:lstStyle/>
          <a:p>
            <a:pPr algn="ctr"/>
            <a:endParaRPr lang="en-GB" sz="1600" dirty="0">
              <a:solidFill>
                <a:schemeClr val="bg1"/>
              </a:solidFill>
              <a:latin typeface="Segoe UI"/>
              <a:ea typeface="Lato"/>
              <a:cs typeface="Segoe UI"/>
            </a:endParaRPr>
          </a:p>
          <a:p>
            <a:pPr algn="ctr"/>
            <a:endParaRPr lang="en-GB" sz="1400" dirty="0">
              <a:solidFill>
                <a:schemeClr val="bg1"/>
              </a:solidFill>
              <a:latin typeface="Segoe UI"/>
              <a:ea typeface="Lato"/>
              <a:cs typeface="Segoe UI"/>
            </a:endParaRPr>
          </a:p>
          <a:p>
            <a:pPr lvl="1" algn="ctr"/>
            <a:r>
              <a:rPr lang="en-GB" sz="1400">
                <a:solidFill>
                  <a:srgbClr val="E8B462"/>
                </a:solidFill>
                <a:latin typeface="Lato"/>
                <a:ea typeface="Lato"/>
                <a:cs typeface="Lato"/>
              </a:rPr>
              <a:t>What could your organisation or you offer ?</a:t>
            </a:r>
          </a:p>
          <a:p>
            <a:pPr lvl="1" algn="ctr"/>
            <a:r>
              <a:rPr lang="en-GB" sz="1400">
                <a:solidFill>
                  <a:schemeClr val="bg1"/>
                </a:solidFill>
                <a:latin typeface="Lato"/>
                <a:ea typeface="Lato"/>
                <a:cs typeface="Lato"/>
              </a:rPr>
              <a:t>🎤 Career Talks</a:t>
            </a:r>
            <a:br>
              <a:rPr lang="en-GB" sz="1400" dirty="0">
                <a:latin typeface="Lato"/>
                <a:ea typeface="Lato"/>
                <a:cs typeface="Lato"/>
              </a:rPr>
            </a:br>
            <a:r>
              <a:rPr lang="en-GB" sz="1400">
                <a:solidFill>
                  <a:schemeClr val="bg1"/>
                </a:solidFill>
                <a:latin typeface="Lato"/>
                <a:ea typeface="Lato"/>
                <a:cs typeface="Lato"/>
              </a:rPr>
              <a:t> 🤝 Mentoring</a:t>
            </a:r>
            <a:br>
              <a:rPr lang="en-GB" sz="1400" dirty="0">
                <a:latin typeface="Lato"/>
                <a:ea typeface="Lato"/>
                <a:cs typeface="Lato"/>
              </a:rPr>
            </a:br>
            <a:r>
              <a:rPr lang="en-GB" sz="1400">
                <a:solidFill>
                  <a:schemeClr val="bg1"/>
                </a:solidFill>
                <a:latin typeface="Lato"/>
                <a:ea typeface="Lato"/>
                <a:cs typeface="Lato"/>
              </a:rPr>
              <a:t> 🏢 Workplace Visits</a:t>
            </a:r>
            <a:br>
              <a:rPr lang="en-GB" sz="1400" dirty="0">
                <a:latin typeface="Lato"/>
                <a:ea typeface="Lato"/>
                <a:cs typeface="Lato"/>
              </a:rPr>
            </a:br>
            <a:r>
              <a:rPr lang="en-GB" sz="1400">
                <a:solidFill>
                  <a:schemeClr val="bg1"/>
                </a:solidFill>
                <a:latin typeface="Lato"/>
                <a:ea typeface="Lato"/>
                <a:cs typeface="Lato"/>
              </a:rPr>
              <a:t> 💼 Mock Interviews</a:t>
            </a:r>
            <a:br>
              <a:rPr lang="en-GB" sz="1400" dirty="0">
                <a:latin typeface="Lato"/>
                <a:ea typeface="Lato"/>
                <a:cs typeface="Lato"/>
              </a:rPr>
            </a:br>
            <a:r>
              <a:rPr lang="en-GB" sz="1400">
                <a:solidFill>
                  <a:schemeClr val="bg1"/>
                </a:solidFill>
                <a:latin typeface="Lato"/>
                <a:ea typeface="Lato"/>
                <a:cs typeface="Lato"/>
              </a:rPr>
              <a:t> 📱 Virtual Experiences</a:t>
            </a:r>
            <a:br>
              <a:rPr lang="en-GB" sz="1400" dirty="0">
                <a:latin typeface="Lato"/>
                <a:ea typeface="Lato"/>
                <a:cs typeface="Lato"/>
              </a:rPr>
            </a:br>
            <a:r>
              <a:rPr lang="en-GB" sz="1400">
                <a:solidFill>
                  <a:schemeClr val="bg1"/>
                </a:solidFill>
                <a:latin typeface="Lato"/>
                <a:ea typeface="Lato"/>
                <a:cs typeface="Lato"/>
              </a:rPr>
              <a:t> 🛠️ Skills Challenges</a:t>
            </a:r>
            <a:br>
              <a:rPr lang="en-GB" sz="1400" dirty="0">
                <a:latin typeface="Lato"/>
                <a:ea typeface="Lato"/>
                <a:cs typeface="Lato"/>
              </a:rPr>
            </a:br>
            <a:r>
              <a:rPr lang="en-GB" sz="1400">
                <a:solidFill>
                  <a:schemeClr val="bg1"/>
                </a:solidFill>
                <a:latin typeface="Lato"/>
                <a:ea typeface="Lato"/>
                <a:cs typeface="Lato"/>
              </a:rPr>
              <a:t> 🌐 Networking Events</a:t>
            </a:r>
            <a:br>
              <a:rPr lang="en-GB" sz="1400" dirty="0">
                <a:latin typeface="Lato"/>
                <a:ea typeface="Lato"/>
                <a:cs typeface="Lato"/>
              </a:rPr>
            </a:br>
            <a:r>
              <a:rPr lang="en-GB" sz="1400">
                <a:solidFill>
                  <a:schemeClr val="bg1"/>
                </a:solidFill>
                <a:latin typeface="Lato"/>
                <a:ea typeface="Lato"/>
                <a:cs typeface="Lato"/>
              </a:rPr>
              <a:t> 📅 Work Experience</a:t>
            </a:r>
            <a:endParaRPr lang="en-GB" sz="1400" dirty="0">
              <a:solidFill>
                <a:schemeClr val="bg1"/>
              </a:solidFill>
              <a:latin typeface="Lato"/>
              <a:ea typeface="Lato"/>
              <a:cs typeface="Lato"/>
            </a:endParaRPr>
          </a:p>
          <a:p>
            <a:pPr lvl="1" algn="ctr"/>
            <a:endParaRPr lang="en-GB" sz="1400" dirty="0">
              <a:solidFill>
                <a:schemeClr val="bg1"/>
              </a:solidFill>
              <a:latin typeface="Lato"/>
              <a:ea typeface="Lato"/>
              <a:cs typeface="Lato"/>
            </a:endParaRPr>
          </a:p>
          <a:p>
            <a:pPr lvl="1" algn="ctr"/>
            <a:r>
              <a:rPr lang="en-US" sz="1400">
                <a:solidFill>
                  <a:schemeClr val="bg1"/>
                </a:solidFill>
                <a:latin typeface="Lato"/>
                <a:ea typeface="Lato"/>
                <a:cs typeface="Lato"/>
              </a:rPr>
              <a:t>🤔</a:t>
            </a:r>
            <a:r>
              <a:rPr lang="en-US" sz="1400">
                <a:solidFill>
                  <a:srgbClr val="E8B462"/>
                </a:solidFill>
                <a:latin typeface="Lato"/>
                <a:ea typeface="Lato"/>
                <a:cs typeface="Lato"/>
              </a:rPr>
              <a:t> Discuss</a:t>
            </a:r>
            <a:endParaRPr lang="en-GB" sz="1400" dirty="0">
              <a:solidFill>
                <a:srgbClr val="E8B462"/>
              </a:solidFill>
              <a:latin typeface="Lato"/>
              <a:ea typeface="Lato"/>
              <a:cs typeface="Lato"/>
            </a:endParaRPr>
          </a:p>
          <a:p>
            <a:pPr lvl="1" algn="ctr"/>
            <a:r>
              <a:rPr lang="en-GB" sz="1400">
                <a:solidFill>
                  <a:schemeClr val="bg1"/>
                </a:solidFill>
                <a:latin typeface="Lato"/>
                <a:ea typeface="Lato"/>
                <a:cs typeface="Lato"/>
              </a:rPr>
              <a:t>What are you already doing?</a:t>
            </a:r>
            <a:endParaRPr lang="en-GB" sz="1400" dirty="0">
              <a:solidFill>
                <a:schemeClr val="bg1"/>
              </a:solidFill>
              <a:latin typeface="Lato"/>
              <a:ea typeface="Lato"/>
              <a:cs typeface="Lato"/>
            </a:endParaRPr>
          </a:p>
          <a:p>
            <a:pPr lvl="1" algn="ctr"/>
            <a:r>
              <a:rPr lang="en-GB" sz="1400">
                <a:solidFill>
                  <a:schemeClr val="bg1"/>
                </a:solidFill>
                <a:latin typeface="Lato"/>
                <a:ea typeface="Lato"/>
                <a:cs typeface="Lato"/>
              </a:rPr>
              <a:t>What could make it even better?</a:t>
            </a:r>
            <a:endParaRPr lang="en-GB" sz="1400" dirty="0">
              <a:solidFill>
                <a:schemeClr val="bg1"/>
              </a:solidFill>
              <a:latin typeface="Lato"/>
              <a:ea typeface="Lato"/>
              <a:cs typeface="Lato"/>
            </a:endParaRPr>
          </a:p>
          <a:p>
            <a:pPr lvl="1" algn="ctr"/>
            <a:r>
              <a:rPr lang="en-GB" sz="1400">
                <a:solidFill>
                  <a:schemeClr val="bg1"/>
                </a:solidFill>
                <a:latin typeface="Lato"/>
                <a:ea typeface="Lato"/>
                <a:cs typeface="Lato"/>
              </a:rPr>
              <a:t>What haven't you tried yet?</a:t>
            </a:r>
            <a:endParaRPr lang="en-GB" sz="1400" dirty="0">
              <a:solidFill>
                <a:schemeClr val="bg1"/>
              </a:solidFill>
              <a:latin typeface="Lato"/>
              <a:ea typeface="Lato"/>
              <a:cs typeface="Lato"/>
            </a:endParaRPr>
          </a:p>
          <a:p>
            <a:pPr lvl="1" algn="ctr"/>
            <a:r>
              <a:rPr lang="en-GB" sz="1400">
                <a:solidFill>
                  <a:schemeClr val="bg1"/>
                </a:solidFill>
                <a:latin typeface="Lato"/>
                <a:ea typeface="Lato"/>
                <a:cs typeface="Lato"/>
              </a:rPr>
              <a:t>What unique skills, experiences or opportunities could your staff share with young people?</a:t>
            </a:r>
            <a:endParaRPr lang="en-GB" sz="1400" dirty="0">
              <a:solidFill>
                <a:schemeClr val="bg1"/>
              </a:solidFill>
              <a:latin typeface="Lato"/>
              <a:ea typeface="Lato"/>
              <a:cs typeface="Lato"/>
            </a:endParaRPr>
          </a:p>
          <a:p>
            <a:pPr lvl="2" algn="ctr"/>
            <a:endParaRPr lang="en-GB" sz="1400" dirty="0">
              <a:solidFill>
                <a:schemeClr val="bg1"/>
              </a:solidFill>
              <a:latin typeface="Lato"/>
              <a:ea typeface="Lato"/>
              <a:cs typeface="Lato"/>
            </a:endParaRPr>
          </a:p>
          <a:p>
            <a:pPr lvl="2" algn="ctr"/>
            <a:r>
              <a:rPr lang="en-US" sz="1400">
                <a:solidFill>
                  <a:schemeClr val="bg1"/>
                </a:solidFill>
                <a:latin typeface="Lato"/>
                <a:ea typeface="Lato"/>
                <a:cs typeface="Lato"/>
              </a:rPr>
              <a:t>⭐</a:t>
            </a:r>
            <a:r>
              <a:rPr lang="en-US" sz="1400">
                <a:solidFill>
                  <a:srgbClr val="E8B462"/>
                </a:solidFill>
                <a:latin typeface="Lato"/>
                <a:ea typeface="Lato"/>
                <a:cs typeface="Lato"/>
              </a:rPr>
              <a:t> Challenge Question</a:t>
            </a:r>
            <a:endParaRPr lang="en-GB" sz="1400">
              <a:solidFill>
                <a:srgbClr val="E8B462"/>
              </a:solidFill>
              <a:latin typeface="Lato"/>
              <a:ea typeface="Lato"/>
              <a:cs typeface="Lato"/>
            </a:endParaRPr>
          </a:p>
          <a:p>
            <a:pPr lvl="2" algn="ctr"/>
            <a:r>
              <a:rPr lang="en-GB" sz="1400">
                <a:solidFill>
                  <a:schemeClr val="bg1"/>
                </a:solidFill>
                <a:latin typeface="Lato"/>
                <a:ea typeface="Lato"/>
                <a:cs typeface="Lato"/>
              </a:rPr>
              <a:t>If every young person left your activity feeling inspired, informed, and more confident about their future, what would that look like?</a:t>
            </a:r>
            <a:endParaRPr lang="en-US" sz="1400">
              <a:solidFill>
                <a:schemeClr val="bg1"/>
              </a:solidFill>
              <a:latin typeface="Lato"/>
              <a:ea typeface="Lato"/>
              <a:cs typeface="Lato"/>
            </a:endParaRPr>
          </a:p>
          <a:p>
            <a:pPr lvl="2" algn="ctr"/>
            <a:r>
              <a:rPr lang="en-GB" sz="1400">
                <a:solidFill>
                  <a:schemeClr val="bg1"/>
                </a:solidFill>
                <a:latin typeface="Lato"/>
                <a:ea typeface="Lato"/>
                <a:cs typeface="Lato"/>
              </a:rPr>
              <a:t>📝 Share one new idea with the group.</a:t>
            </a:r>
            <a:endParaRPr lang="en-US" sz="1400">
              <a:solidFill>
                <a:schemeClr val="bg1"/>
              </a:solidFill>
              <a:latin typeface="Lato"/>
              <a:ea typeface="Lato"/>
              <a:cs typeface="Lato"/>
            </a:endParaRPr>
          </a:p>
          <a:p>
            <a:pPr algn="ctr"/>
            <a:endParaRPr lang="en-GB" sz="2800" b="1" dirty="0">
              <a:solidFill>
                <a:schemeClr val="bg1"/>
              </a:solidFill>
              <a:latin typeface="Lato"/>
              <a:ea typeface="Lato"/>
              <a:cs typeface="Lato"/>
            </a:endParaRPr>
          </a:p>
          <a:p>
            <a:pPr marL="914400" lvl="1"/>
            <a:endParaRPr lang="en-GB" sz="1200" dirty="0">
              <a:solidFill>
                <a:schemeClr val="bg1"/>
              </a:solidFill>
              <a:highlight>
                <a:srgbClr val="C6C6C6"/>
              </a:highlight>
              <a:latin typeface="Calibri"/>
              <a:ea typeface="Calibri"/>
              <a:cs typeface="Calibri"/>
            </a:endParaRPr>
          </a:p>
          <a:p>
            <a:pPr marL="742950" lvl="1" indent="-285750">
              <a:buFont typeface="Courier New"/>
              <a:buChar char="o"/>
            </a:pPr>
            <a:endParaRPr lang="en-GB" dirty="0">
              <a:solidFill>
                <a:schemeClr val="bg1"/>
              </a:solidFill>
              <a:latin typeface="Segoe UI"/>
              <a:ea typeface="Lato"/>
              <a:cs typeface="Segoe UI"/>
            </a:endParaRPr>
          </a:p>
          <a:p>
            <a:endParaRPr lang="en-GB" sz="2800" b="1" dirty="0">
              <a:solidFill>
                <a:schemeClr val="bg1"/>
              </a:solidFill>
              <a:latin typeface="Lato"/>
              <a:ea typeface="Lato"/>
              <a:cs typeface="Lato"/>
            </a:endParaRPr>
          </a:p>
          <a:p>
            <a:pPr>
              <a:buClr>
                <a:srgbClr val="E8B462"/>
              </a:buClr>
            </a:pPr>
            <a:endParaRPr lang="en-GB" sz="2800" b="1" dirty="0">
              <a:solidFill>
                <a:schemeClr val="bg1"/>
              </a:solidFill>
              <a:latin typeface="Lato" panose="020F0502020204030203" pitchFamily="34" charset="0"/>
              <a:ea typeface="Lato" panose="020F0502020204030203" pitchFamily="34" charset="0"/>
              <a:cs typeface="Lato" panose="020F0502020204030203" pitchFamily="34" charset="0"/>
            </a:endParaRPr>
          </a:p>
          <a:p>
            <a:endParaRPr lang="en-GB" sz="2800" b="1" dirty="0">
              <a:solidFill>
                <a:schemeClr val="bg1"/>
              </a:solidFill>
              <a:latin typeface="Lato" panose="020F0502020204030203" pitchFamily="34" charset="0"/>
              <a:ea typeface="Lato" panose="020F0502020204030203" pitchFamily="34" charset="0"/>
              <a:cs typeface="Lato" panose="020F0502020204030203" pitchFamily="34" charset="0"/>
            </a:endParaRPr>
          </a:p>
          <a:p>
            <a:pPr marL="342900" indent="-342900">
              <a:buClr>
                <a:srgbClr val="E8B462"/>
              </a:buClr>
              <a:buFont typeface="Wingdings" panose="05000000000000000000" pitchFamily="2" charset="2"/>
              <a:buChar char="ü"/>
            </a:pPr>
            <a:endParaRPr lang="en-GB" sz="2800" b="1"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pic>
        <p:nvPicPr>
          <p:cNvPr id="9" name="Graphic 8" descr="Group brainstorm with solid fill">
            <a:extLst>
              <a:ext uri="{FF2B5EF4-FFF2-40B4-BE49-F238E27FC236}">
                <a16:creationId xmlns:a16="http://schemas.microsoft.com/office/drawing/2014/main" id="{DDE22135-2F3F-5397-A6A7-9CFBB066361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99770" y="1004517"/>
            <a:ext cx="3345285" cy="3345285"/>
          </a:xfrm>
          <a:prstGeom prst="rect">
            <a:avLst/>
          </a:prstGeom>
        </p:spPr>
      </p:pic>
      <p:sp>
        <p:nvSpPr>
          <p:cNvPr id="10" name="TextBox 9">
            <a:extLst>
              <a:ext uri="{FF2B5EF4-FFF2-40B4-BE49-F238E27FC236}">
                <a16:creationId xmlns:a16="http://schemas.microsoft.com/office/drawing/2014/main" id="{B11C372D-4E3F-503A-0AAB-E193AD315B91}"/>
              </a:ext>
            </a:extLst>
          </p:cNvPr>
          <p:cNvSpPr txBox="1"/>
          <p:nvPr/>
        </p:nvSpPr>
        <p:spPr>
          <a:xfrm>
            <a:off x="9672320" y="5090160"/>
            <a:ext cx="2336800" cy="10058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Tree>
    <p:extLst>
      <p:ext uri="{BB962C8B-B14F-4D97-AF65-F5344CB8AC3E}">
        <p14:creationId xmlns:p14="http://schemas.microsoft.com/office/powerpoint/2010/main" val="3515711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97626-DB71-7510-6183-6DFD950F601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9A88626-1EEC-D778-206F-E9E912AD9EA2}"/>
              </a:ext>
            </a:extLst>
          </p:cNvPr>
          <p:cNvSpPr txBox="1"/>
          <p:nvPr/>
        </p:nvSpPr>
        <p:spPr>
          <a:xfrm>
            <a:off x="335360" y="237909"/>
            <a:ext cx="6831579" cy="769441"/>
          </a:xfrm>
          <a:prstGeom prst="rect">
            <a:avLst/>
          </a:prstGeom>
          <a:noFill/>
        </p:spPr>
        <p:txBody>
          <a:bodyPr wrap="square" lIns="91440" tIns="45720" rIns="91440" bIns="45720" rtlCol="0" anchor="t">
            <a:spAutoFit/>
          </a:bodyPr>
          <a:lstStyle/>
          <a:p>
            <a:r>
              <a:rPr lang="en-GB" sz="4400" b="1">
                <a:solidFill>
                  <a:schemeClr val="bg1"/>
                </a:solidFill>
                <a:latin typeface="Lato"/>
                <a:ea typeface="Lato"/>
                <a:cs typeface="Lato"/>
              </a:rPr>
              <a:t>Round Table Discussions </a:t>
            </a:r>
            <a:endParaRPr lang="en-US">
              <a:solidFill>
                <a:schemeClr val="bg1"/>
              </a:solidFill>
            </a:endParaRPr>
          </a:p>
        </p:txBody>
      </p:sp>
      <p:pic>
        <p:nvPicPr>
          <p:cNvPr id="5" name="Picture 4">
            <a:extLst>
              <a:ext uri="{FF2B5EF4-FFF2-40B4-BE49-F238E27FC236}">
                <a16:creationId xmlns:a16="http://schemas.microsoft.com/office/drawing/2014/main" id="{2B9F95D3-94AA-6A5B-50AA-295DD3C156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1285" y="143635"/>
            <a:ext cx="3345286" cy="863715"/>
          </a:xfrm>
          <a:prstGeom prst="rect">
            <a:avLst/>
          </a:prstGeom>
        </p:spPr>
      </p:pic>
      <p:sp>
        <p:nvSpPr>
          <p:cNvPr id="7" name="TextBox 6">
            <a:extLst>
              <a:ext uri="{FF2B5EF4-FFF2-40B4-BE49-F238E27FC236}">
                <a16:creationId xmlns:a16="http://schemas.microsoft.com/office/drawing/2014/main" id="{24CF5A82-8CE4-847D-60E3-9C8DDBFEE123}"/>
              </a:ext>
            </a:extLst>
          </p:cNvPr>
          <p:cNvSpPr txBox="1"/>
          <p:nvPr/>
        </p:nvSpPr>
        <p:spPr>
          <a:xfrm>
            <a:off x="335360" y="1149874"/>
            <a:ext cx="7462025" cy="6801862"/>
          </a:xfrm>
          <a:prstGeom prst="rect">
            <a:avLst/>
          </a:prstGeom>
          <a:noFill/>
        </p:spPr>
        <p:txBody>
          <a:bodyPr wrap="square" lIns="91440" tIns="45720" rIns="91440" bIns="45720" rtlCol="0" anchor="t">
            <a:spAutoFit/>
          </a:bodyPr>
          <a:lstStyle/>
          <a:p>
            <a:r>
              <a:rPr lang="en-GB">
                <a:solidFill>
                  <a:schemeClr val="bg1"/>
                </a:solidFill>
                <a:latin typeface="Segoe UI"/>
                <a:ea typeface="Lato"/>
                <a:cs typeface="Segoe UI"/>
              </a:rPr>
              <a:t>⏱️ 15 minutes</a:t>
            </a:r>
            <a:endParaRPr lang="en-US">
              <a:solidFill>
                <a:schemeClr val="bg1"/>
              </a:solidFill>
              <a:latin typeface="Segoe UI"/>
              <a:ea typeface="Lato"/>
              <a:cs typeface="Segoe UI"/>
            </a:endParaRPr>
          </a:p>
          <a:p>
            <a:endParaRPr lang="en-GB">
              <a:solidFill>
                <a:schemeClr val="bg1"/>
              </a:solidFill>
              <a:latin typeface="Segoe UI"/>
              <a:ea typeface="Lato"/>
              <a:cs typeface="Segoe UI"/>
            </a:endParaRPr>
          </a:p>
          <a:p>
            <a:endParaRPr lang="en-GB" dirty="0">
              <a:solidFill>
                <a:schemeClr val="bg1"/>
              </a:solidFill>
              <a:latin typeface="Lato"/>
              <a:ea typeface="Lato"/>
              <a:cs typeface="Lato"/>
            </a:endParaRPr>
          </a:p>
          <a:p>
            <a:r>
              <a:rPr lang="en-GB">
                <a:solidFill>
                  <a:schemeClr val="bg1"/>
                </a:solidFill>
                <a:latin typeface="Lato"/>
                <a:ea typeface="Lato"/>
                <a:cs typeface="Lato"/>
              </a:rPr>
              <a:t>🎓 What CPD or training would help you feel more confident engaging with schools and colleges?</a:t>
            </a:r>
            <a:endParaRPr lang="en-GB" dirty="0">
              <a:solidFill>
                <a:schemeClr val="bg1"/>
              </a:solidFill>
              <a:latin typeface="Lato"/>
              <a:ea typeface="Lato"/>
              <a:cs typeface="Lato"/>
            </a:endParaRPr>
          </a:p>
          <a:p>
            <a:endParaRPr lang="en-GB" dirty="0">
              <a:solidFill>
                <a:schemeClr val="bg1"/>
              </a:solidFill>
              <a:latin typeface="Lato"/>
              <a:ea typeface="Lato"/>
              <a:cs typeface="Lato"/>
            </a:endParaRPr>
          </a:p>
          <a:p>
            <a:endParaRPr lang="en-GB" dirty="0">
              <a:solidFill>
                <a:schemeClr val="bg1"/>
              </a:solidFill>
              <a:latin typeface="Lato"/>
              <a:ea typeface="Lato"/>
              <a:cs typeface="Lato"/>
            </a:endParaRPr>
          </a:p>
          <a:p>
            <a:r>
              <a:rPr lang="en-GB">
                <a:solidFill>
                  <a:schemeClr val="bg1"/>
                </a:solidFill>
                <a:latin typeface="Lato"/>
                <a:ea typeface="Lato"/>
                <a:cs typeface="Lato"/>
              </a:rPr>
              <a:t>📍 How would you like it delivered?</a:t>
            </a:r>
            <a:endParaRPr lang="en-GB" dirty="0">
              <a:solidFill>
                <a:schemeClr val="bg1"/>
              </a:solidFill>
              <a:latin typeface="Lato"/>
              <a:ea typeface="Lato"/>
              <a:cs typeface="Lato"/>
            </a:endParaRPr>
          </a:p>
          <a:p>
            <a:endParaRPr lang="en-GB" dirty="0">
              <a:solidFill>
                <a:schemeClr val="bg1"/>
              </a:solidFill>
              <a:latin typeface="Lato"/>
              <a:ea typeface="Lato"/>
              <a:cs typeface="Lato"/>
            </a:endParaRPr>
          </a:p>
          <a:p>
            <a:pPr marL="285750" indent="-285750">
              <a:buFont typeface="Arial"/>
              <a:buChar char="•"/>
            </a:pPr>
            <a:r>
              <a:rPr lang="en-GB">
                <a:solidFill>
                  <a:schemeClr val="bg1"/>
                </a:solidFill>
                <a:latin typeface="Lato"/>
                <a:ea typeface="Lato"/>
                <a:cs typeface="Lato"/>
              </a:rPr>
              <a:t>Workshops</a:t>
            </a:r>
            <a:endParaRPr lang="en-GB" dirty="0">
              <a:solidFill>
                <a:schemeClr val="bg1"/>
              </a:solidFill>
              <a:latin typeface="Lato"/>
              <a:ea typeface="Lato"/>
              <a:cs typeface="Lato"/>
            </a:endParaRPr>
          </a:p>
          <a:p>
            <a:pPr marL="285750" indent="-285750">
              <a:buFont typeface="Arial"/>
              <a:buChar char="•"/>
            </a:pPr>
            <a:r>
              <a:rPr lang="en-GB">
                <a:solidFill>
                  <a:schemeClr val="bg1"/>
                </a:solidFill>
                <a:latin typeface="Lato"/>
                <a:ea typeface="Lato"/>
                <a:cs typeface="Lato"/>
              </a:rPr>
              <a:t>Webinars</a:t>
            </a:r>
            <a:endParaRPr lang="en-GB" dirty="0">
              <a:solidFill>
                <a:schemeClr val="bg1"/>
              </a:solidFill>
              <a:latin typeface="Lato"/>
              <a:ea typeface="Lato"/>
              <a:cs typeface="Lato"/>
            </a:endParaRPr>
          </a:p>
          <a:p>
            <a:pPr marL="285750" indent="-285750">
              <a:buFont typeface="Arial"/>
              <a:buChar char="•"/>
            </a:pPr>
            <a:r>
              <a:rPr lang="en-GB">
                <a:solidFill>
                  <a:schemeClr val="bg1"/>
                </a:solidFill>
                <a:latin typeface="Lato"/>
                <a:ea typeface="Lato"/>
                <a:cs typeface="Lato"/>
              </a:rPr>
              <a:t>Networking events</a:t>
            </a:r>
            <a:endParaRPr lang="en-GB" dirty="0">
              <a:solidFill>
                <a:schemeClr val="bg1"/>
              </a:solidFill>
              <a:latin typeface="Lato"/>
              <a:ea typeface="Lato"/>
              <a:cs typeface="Lato"/>
            </a:endParaRPr>
          </a:p>
          <a:p>
            <a:pPr marL="285750" indent="-285750">
              <a:buFont typeface="Arial"/>
              <a:buChar char="•"/>
            </a:pPr>
            <a:r>
              <a:rPr lang="en-GB">
                <a:solidFill>
                  <a:schemeClr val="bg1"/>
                </a:solidFill>
                <a:latin typeface="Lato"/>
                <a:ea typeface="Lato"/>
                <a:cs typeface="Lato"/>
              </a:rPr>
              <a:t>Employer forums</a:t>
            </a:r>
            <a:endParaRPr lang="en-GB" dirty="0">
              <a:solidFill>
                <a:schemeClr val="bg1"/>
              </a:solidFill>
              <a:latin typeface="Lato"/>
              <a:ea typeface="Lato"/>
              <a:cs typeface="Lato"/>
            </a:endParaRPr>
          </a:p>
          <a:p>
            <a:pPr marL="285750" indent="-285750">
              <a:buFont typeface="Arial"/>
              <a:buChar char="•"/>
            </a:pPr>
            <a:r>
              <a:rPr lang="en-GB">
                <a:solidFill>
                  <a:schemeClr val="bg1"/>
                </a:solidFill>
                <a:latin typeface="Lato"/>
                <a:ea typeface="Lato"/>
                <a:cs typeface="Lato"/>
              </a:rPr>
              <a:t>Toolkits &amp; guides</a:t>
            </a:r>
            <a:endParaRPr lang="en-GB" dirty="0">
              <a:solidFill>
                <a:schemeClr val="bg1"/>
              </a:solidFill>
              <a:latin typeface="Lato"/>
              <a:ea typeface="Lato"/>
              <a:cs typeface="Lato"/>
            </a:endParaRPr>
          </a:p>
          <a:p>
            <a:pPr marL="285750" indent="-285750">
              <a:buFont typeface="Arial"/>
              <a:buChar char="•"/>
            </a:pPr>
            <a:endParaRPr lang="en-GB" dirty="0">
              <a:solidFill>
                <a:schemeClr val="bg1"/>
              </a:solidFill>
              <a:latin typeface="Lato"/>
              <a:ea typeface="Lato"/>
              <a:cs typeface="Lato"/>
            </a:endParaRPr>
          </a:p>
          <a:p>
            <a:pPr marL="285750" indent="-285750">
              <a:buFont typeface="Arial"/>
              <a:buChar char="•"/>
            </a:pPr>
            <a:endParaRPr lang="en-GB" dirty="0">
              <a:solidFill>
                <a:schemeClr val="bg1"/>
              </a:solidFill>
              <a:latin typeface="Lato"/>
              <a:ea typeface="Lato"/>
              <a:cs typeface="Lato"/>
            </a:endParaRPr>
          </a:p>
          <a:p>
            <a:pPr marL="285750" indent="-285750">
              <a:buFont typeface="Arial"/>
              <a:buChar char="•"/>
            </a:pPr>
            <a:endParaRPr lang="en-GB" dirty="0">
              <a:solidFill>
                <a:schemeClr val="bg1"/>
              </a:solidFill>
              <a:latin typeface="Lato"/>
              <a:ea typeface="Lato"/>
              <a:cs typeface="Lato"/>
            </a:endParaRPr>
          </a:p>
          <a:p>
            <a:r>
              <a:rPr lang="en-GB">
                <a:solidFill>
                  <a:schemeClr val="bg1"/>
                </a:solidFill>
                <a:latin typeface="Lato"/>
                <a:ea typeface="Lato"/>
                <a:cs typeface="Lato"/>
              </a:rPr>
              <a:t>💡 Any other ideas? Add your suggestions and share with the group.</a:t>
            </a:r>
            <a:endParaRPr lang="en-GB" dirty="0">
              <a:solidFill>
                <a:schemeClr val="bg1"/>
              </a:solidFill>
              <a:latin typeface="Lato"/>
              <a:ea typeface="Lato"/>
              <a:cs typeface="Lato"/>
            </a:endParaRPr>
          </a:p>
          <a:p>
            <a:endParaRPr lang="en-GB" sz="2800" b="1" dirty="0">
              <a:solidFill>
                <a:schemeClr val="bg1"/>
              </a:solidFill>
              <a:latin typeface="Lato"/>
              <a:ea typeface="Lato"/>
              <a:cs typeface="Lato"/>
            </a:endParaRPr>
          </a:p>
          <a:p>
            <a:pPr>
              <a:buClr>
                <a:srgbClr val="E8B462"/>
              </a:buClr>
            </a:pPr>
            <a:endParaRPr lang="en-GB" sz="2800" b="1" dirty="0">
              <a:solidFill>
                <a:schemeClr val="bg1"/>
              </a:solidFill>
              <a:latin typeface="Lato" panose="020F0502020204030203" pitchFamily="34" charset="0"/>
              <a:ea typeface="Lato" panose="020F0502020204030203" pitchFamily="34" charset="0"/>
              <a:cs typeface="Lato" panose="020F0502020204030203" pitchFamily="34" charset="0"/>
            </a:endParaRPr>
          </a:p>
          <a:p>
            <a:endParaRPr lang="en-GB" sz="2800" b="1" dirty="0">
              <a:solidFill>
                <a:schemeClr val="bg1"/>
              </a:solidFill>
              <a:latin typeface="Lato" panose="020F0502020204030203" pitchFamily="34" charset="0"/>
              <a:ea typeface="Lato" panose="020F0502020204030203" pitchFamily="34" charset="0"/>
              <a:cs typeface="Lato" panose="020F0502020204030203" pitchFamily="34" charset="0"/>
            </a:endParaRPr>
          </a:p>
          <a:p>
            <a:pPr marL="342900" indent="-342900">
              <a:buClr>
                <a:srgbClr val="E8B462"/>
              </a:buClr>
              <a:buFont typeface="Wingdings" panose="05000000000000000000" pitchFamily="2" charset="2"/>
              <a:buChar char="ü"/>
            </a:pPr>
            <a:endParaRPr lang="en-GB" sz="2800" b="1"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pic>
        <p:nvPicPr>
          <p:cNvPr id="9" name="Graphic 8" descr="Group brainstorm with solid fill">
            <a:extLst>
              <a:ext uri="{FF2B5EF4-FFF2-40B4-BE49-F238E27FC236}">
                <a16:creationId xmlns:a16="http://schemas.microsoft.com/office/drawing/2014/main" id="{801D16EC-F5AF-5683-0149-3B2576A91A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511530" y="1756357"/>
            <a:ext cx="3345285" cy="3345285"/>
          </a:xfrm>
          <a:prstGeom prst="rect">
            <a:avLst/>
          </a:prstGeom>
        </p:spPr>
      </p:pic>
    </p:spTree>
    <p:extLst>
      <p:ext uri="{BB962C8B-B14F-4D97-AF65-F5344CB8AC3E}">
        <p14:creationId xmlns:p14="http://schemas.microsoft.com/office/powerpoint/2010/main" val="1071824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C9E8749-B354-7A63-0D2D-1BC2E87A6903}"/>
            </a:ext>
          </a:extLst>
        </p:cNvPr>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7E6D2D34-4BB4-460B-8844-027610FB21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4DC4C62-8C0C-CC4E-28FA-883622F8E29C}"/>
              </a:ext>
            </a:extLst>
          </p:cNvPr>
          <p:cNvSpPr txBox="1"/>
          <p:nvPr/>
        </p:nvSpPr>
        <p:spPr>
          <a:xfrm>
            <a:off x="2816044" y="1376369"/>
            <a:ext cx="4977976" cy="145599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600" b="1">
                <a:solidFill>
                  <a:schemeClr val="tx2"/>
                </a:solidFill>
                <a:latin typeface="+mj-lt"/>
                <a:ea typeface="+mj-ea"/>
                <a:cs typeface="+mj-cs"/>
              </a:rPr>
              <a:t>Next steps</a:t>
            </a:r>
            <a:endParaRPr lang="en-US" sz="3600">
              <a:solidFill>
                <a:schemeClr val="tx2"/>
              </a:solidFill>
              <a:latin typeface="+mj-lt"/>
              <a:ea typeface="+mj-ea"/>
              <a:cs typeface="+mj-cs"/>
            </a:endParaRPr>
          </a:p>
        </p:txBody>
      </p:sp>
      <p:pic>
        <p:nvPicPr>
          <p:cNvPr id="5" name="Picture 4" descr="A logo of a company&#10;&#10;AI-generated content may be incorrect.">
            <a:extLst>
              <a:ext uri="{FF2B5EF4-FFF2-40B4-BE49-F238E27FC236}">
                <a16:creationId xmlns:a16="http://schemas.microsoft.com/office/drawing/2014/main" id="{2D60E0CC-457B-A9D9-94BF-3A81882828BE}"/>
              </a:ext>
            </a:extLst>
          </p:cNvPr>
          <p:cNvPicPr>
            <a:picLocks noChangeAspect="1"/>
          </p:cNvPicPr>
          <p:nvPr/>
        </p:nvPicPr>
        <p:blipFill>
          <a:blip r:embed="rId3"/>
          <a:stretch>
            <a:fillRect/>
          </a:stretch>
        </p:blipFill>
        <p:spPr>
          <a:xfrm>
            <a:off x="7794751" y="349313"/>
            <a:ext cx="3759105" cy="1353277"/>
          </a:xfrm>
          <a:prstGeom prst="rect">
            <a:avLst/>
          </a:prstGeom>
        </p:spPr>
      </p:pic>
      <p:grpSp>
        <p:nvGrpSpPr>
          <p:cNvPr id="33" name="Group 32">
            <a:extLst>
              <a:ext uri="{FF2B5EF4-FFF2-40B4-BE49-F238E27FC236}">
                <a16:creationId xmlns:a16="http://schemas.microsoft.com/office/drawing/2014/main" id="{C5314570-9B06-4D37-8CBD-EDD67C2FA2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4155"/>
            <a:ext cx="2514948" cy="2174333"/>
            <a:chOff x="-305" y="-4155"/>
            <a:chExt cx="2514948" cy="2174333"/>
          </a:xfrm>
        </p:grpSpPr>
        <p:sp>
          <p:nvSpPr>
            <p:cNvPr id="20" name="Freeform: Shape 19">
              <a:extLst>
                <a:ext uri="{FF2B5EF4-FFF2-40B4-BE49-F238E27FC236}">
                  <a16:creationId xmlns:a16="http://schemas.microsoft.com/office/drawing/2014/main" id="{A204F55B-358D-4FB5-9979-6724C64154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20">
              <a:extLst>
                <a:ext uri="{FF2B5EF4-FFF2-40B4-BE49-F238E27FC236}">
                  <a16:creationId xmlns:a16="http://schemas.microsoft.com/office/drawing/2014/main" id="{C4F77C62-9DDF-48D3-A074-159A32767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21">
              <a:extLst>
                <a:ext uri="{FF2B5EF4-FFF2-40B4-BE49-F238E27FC236}">
                  <a16:creationId xmlns:a16="http://schemas.microsoft.com/office/drawing/2014/main" id="{DEB07022-F30B-49CA-B1DD-A826815C4A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3" name="Freeform: Shape 22">
              <a:extLst>
                <a:ext uri="{FF2B5EF4-FFF2-40B4-BE49-F238E27FC236}">
                  <a16:creationId xmlns:a16="http://schemas.microsoft.com/office/drawing/2014/main" id="{F7C47E16-167C-48BF-9FC9-08787D3489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extBox 1">
            <a:extLst>
              <a:ext uri="{FF2B5EF4-FFF2-40B4-BE49-F238E27FC236}">
                <a16:creationId xmlns:a16="http://schemas.microsoft.com/office/drawing/2014/main" id="{C28CDFC1-90CB-8506-EA8E-7D4FB440E9B4}"/>
              </a:ext>
            </a:extLst>
          </p:cNvPr>
          <p:cNvSpPr txBox="1"/>
          <p:nvPr/>
        </p:nvSpPr>
        <p:spPr>
          <a:xfrm>
            <a:off x="3906174" y="3109361"/>
            <a:ext cx="7691411" cy="2992250"/>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Aft>
                <a:spcPts val="600"/>
              </a:spcAft>
            </a:pPr>
            <a:r>
              <a:rPr lang="en-GB" sz="2000" b="1" dirty="0">
                <a:solidFill>
                  <a:schemeClr val="tx2"/>
                </a:solidFill>
                <a:latin typeface="Lato"/>
                <a:ea typeface="Lato"/>
                <a:cs typeface="Lato"/>
              </a:rPr>
              <a:t> </a:t>
            </a:r>
            <a:endParaRPr lang="en-US" sz="1400" b="1">
              <a:solidFill>
                <a:schemeClr val="tx2"/>
              </a:solidFill>
              <a:ea typeface="Calibri" panose="020F0502020204030204"/>
              <a:cs typeface="Calibri" panose="020F0502020204030204"/>
            </a:endParaRPr>
          </a:p>
          <a:p>
            <a:pPr>
              <a:lnSpc>
                <a:spcPct val="90000"/>
              </a:lnSpc>
              <a:spcAft>
                <a:spcPts val="600"/>
              </a:spcAft>
            </a:pPr>
            <a:r>
              <a:rPr lang="en-US" b="1">
                <a:solidFill>
                  <a:srgbClr val="00797B"/>
                </a:solidFill>
                <a:latin typeface="Lato"/>
                <a:ea typeface="Lato"/>
                <a:cs typeface="Lato"/>
              </a:rPr>
              <a:t>The</a:t>
            </a:r>
            <a:r>
              <a:rPr lang="en-US" b="1" dirty="0">
                <a:solidFill>
                  <a:srgbClr val="00797B"/>
                </a:solidFill>
                <a:latin typeface="Lato"/>
                <a:ea typeface="Lato"/>
                <a:cs typeface="Lato"/>
              </a:rPr>
              <a:t> South Midlands Careers Hub Employer Network</a:t>
            </a:r>
            <a:r>
              <a:rPr lang="en-US" dirty="0">
                <a:solidFill>
                  <a:srgbClr val="00797B"/>
                </a:solidFill>
                <a:latin typeface="Lato"/>
                <a:ea typeface="Lato"/>
                <a:cs typeface="Lato"/>
              </a:rPr>
              <a:t> is a community of employers committed to helping young people prepare for the world of work. Through meaningful partnerships with schools and colleges across Bedfordshire, Milton Keynes and Northamptonshire, members share their expertise, showcase career opportunities </a:t>
            </a:r>
            <a:r>
              <a:rPr lang="en-US" u="none" strike="noStrike" dirty="0">
                <a:solidFill>
                  <a:srgbClr val="00797B"/>
                </a:solidFill>
                <a:latin typeface="Lato"/>
                <a:ea typeface="Lato"/>
                <a:cs typeface="Lato"/>
              </a:rPr>
              <a:t>and </a:t>
            </a:r>
            <a:r>
              <a:rPr lang="en-US" dirty="0">
                <a:solidFill>
                  <a:srgbClr val="00797B"/>
                </a:solidFill>
                <a:latin typeface="Lato"/>
                <a:ea typeface="Lato"/>
                <a:cs typeface="Lato"/>
              </a:rPr>
              <a:t>inspire future talent. Together, we are connecting education </a:t>
            </a:r>
            <a:r>
              <a:rPr lang="en-US" u="none" strike="noStrike" dirty="0">
                <a:solidFill>
                  <a:srgbClr val="00797B"/>
                </a:solidFill>
                <a:latin typeface="Lato"/>
                <a:ea typeface="Lato"/>
                <a:cs typeface="Lato"/>
              </a:rPr>
              <a:t>and </a:t>
            </a:r>
            <a:r>
              <a:rPr lang="en-US" dirty="0">
                <a:solidFill>
                  <a:srgbClr val="00797B"/>
                </a:solidFill>
                <a:latin typeface="Lato"/>
                <a:ea typeface="Lato"/>
                <a:cs typeface="Lato"/>
              </a:rPr>
              <a:t>industry to create brighter futures for young people and a stronger workforce for the South Midlands.</a:t>
            </a:r>
            <a:endParaRPr lang="en-US" b="1" dirty="0">
              <a:solidFill>
                <a:srgbClr val="00797B"/>
              </a:solidFill>
              <a:latin typeface="Lato"/>
              <a:ea typeface="Lato"/>
              <a:cs typeface="Lato"/>
            </a:endParaRPr>
          </a:p>
          <a:p>
            <a:pPr indent="-228600">
              <a:lnSpc>
                <a:spcPct val="90000"/>
              </a:lnSpc>
              <a:spcAft>
                <a:spcPts val="600"/>
              </a:spcAft>
              <a:buFont typeface="Arial" panose="020B0604020202020204" pitchFamily="34" charset="0"/>
              <a:buChar char="•"/>
            </a:pPr>
            <a:endParaRPr lang="en-US" sz="1500">
              <a:solidFill>
                <a:schemeClr val="tx2"/>
              </a:solidFill>
            </a:endParaRPr>
          </a:p>
        </p:txBody>
      </p:sp>
      <p:sp>
        <p:nvSpPr>
          <p:cNvPr id="10" name="TextBox 9">
            <a:extLst>
              <a:ext uri="{FF2B5EF4-FFF2-40B4-BE49-F238E27FC236}">
                <a16:creationId xmlns:a16="http://schemas.microsoft.com/office/drawing/2014/main" id="{825A998E-0D1D-F37E-EE6B-583EEA45FF60}"/>
              </a:ext>
            </a:extLst>
          </p:cNvPr>
          <p:cNvSpPr txBox="1"/>
          <p:nvPr/>
        </p:nvSpPr>
        <p:spPr>
          <a:xfrm>
            <a:off x="6101027" y="2097297"/>
            <a:ext cx="3146510" cy="353943"/>
          </a:xfrm>
          <a:prstGeom prst="rect">
            <a:avLst/>
          </a:prstGeom>
          <a:noFill/>
        </p:spPr>
        <p:txBody>
          <a:bodyPr wrap="square" lIns="91440" tIns="45720" rIns="91440" bIns="45720" rtlCol="0" anchor="t">
            <a:spAutoFit/>
          </a:bodyPr>
          <a:lstStyle/>
          <a:p>
            <a:pPr defTabSz="557784">
              <a:spcAft>
                <a:spcPts val="600"/>
              </a:spcAft>
            </a:pPr>
            <a:r>
              <a:rPr lang="en-GB" sz="1700" b="1" kern="1200" dirty="0">
                <a:solidFill>
                  <a:srgbClr val="00797B"/>
                </a:solidFill>
                <a:latin typeface="Lato"/>
                <a:ea typeface="Lato"/>
                <a:cs typeface="Lato"/>
              </a:rPr>
              <a:t> </a:t>
            </a:r>
            <a:endParaRPr lang="en-US" sz="1700" dirty="0"/>
          </a:p>
        </p:txBody>
      </p:sp>
      <p:pic>
        <p:nvPicPr>
          <p:cNvPr id="6" name="Picture 5">
            <a:extLst>
              <a:ext uri="{FF2B5EF4-FFF2-40B4-BE49-F238E27FC236}">
                <a16:creationId xmlns:a16="http://schemas.microsoft.com/office/drawing/2014/main" id="{FE36D60A-5C08-CCE9-D9B7-5A1029C6643F}"/>
              </a:ext>
            </a:extLst>
          </p:cNvPr>
          <p:cNvPicPr>
            <a:picLocks noChangeAspect="1"/>
          </p:cNvPicPr>
          <p:nvPr/>
        </p:nvPicPr>
        <p:blipFill>
          <a:blip r:embed="rId4"/>
          <a:stretch>
            <a:fillRect/>
          </a:stretch>
        </p:blipFill>
        <p:spPr>
          <a:xfrm>
            <a:off x="1158240" y="928116"/>
            <a:ext cx="2743200" cy="2075688"/>
          </a:xfrm>
          <a:prstGeom prst="rect">
            <a:avLst/>
          </a:prstGeom>
        </p:spPr>
      </p:pic>
      <p:pic>
        <p:nvPicPr>
          <p:cNvPr id="8" name="Picture 7" descr="A qr code with dots&#10;&#10;AI-generated content may be incorrect.">
            <a:extLst>
              <a:ext uri="{FF2B5EF4-FFF2-40B4-BE49-F238E27FC236}">
                <a16:creationId xmlns:a16="http://schemas.microsoft.com/office/drawing/2014/main" id="{DDFB24A5-5BE5-84E4-4DC7-272A6A2CBEBA}"/>
              </a:ext>
            </a:extLst>
          </p:cNvPr>
          <p:cNvPicPr>
            <a:picLocks noChangeAspect="1"/>
          </p:cNvPicPr>
          <p:nvPr/>
        </p:nvPicPr>
        <p:blipFill>
          <a:blip r:embed="rId5"/>
          <a:stretch>
            <a:fillRect/>
          </a:stretch>
        </p:blipFill>
        <p:spPr>
          <a:xfrm>
            <a:off x="589915" y="3825875"/>
            <a:ext cx="2457450" cy="2498090"/>
          </a:xfrm>
          <a:prstGeom prst="rect">
            <a:avLst/>
          </a:prstGeom>
        </p:spPr>
      </p:pic>
    </p:spTree>
    <p:extLst>
      <p:ext uri="{BB962C8B-B14F-4D97-AF65-F5344CB8AC3E}">
        <p14:creationId xmlns:p14="http://schemas.microsoft.com/office/powerpoint/2010/main" val="1026917360"/>
      </p:ext>
    </p:extLst>
  </p:cSld>
  <p:clrMapOvr>
    <a:masterClrMapping/>
  </p:clrMapOvr>
</p:sld>
</file>

<file path=ppt/theme/theme1.xml><?xml version="1.0" encoding="utf-8"?>
<a:theme xmlns:a="http://schemas.openxmlformats.org/drawingml/2006/main" name="1_Office Theme">
  <a:themeElements>
    <a:clrScheme name="CEC 2026 1">
      <a:dk1>
        <a:srgbClr val="585857"/>
      </a:dk1>
      <a:lt1>
        <a:srgbClr val="FFFFFF"/>
      </a:lt1>
      <a:dk2>
        <a:srgbClr val="00797B"/>
      </a:dk2>
      <a:lt2>
        <a:srgbClr val="026893"/>
      </a:lt2>
      <a:accent1>
        <a:srgbClr val="515F92"/>
      </a:accent1>
      <a:accent2>
        <a:srgbClr val="ED6D50"/>
      </a:accent2>
      <a:accent3>
        <a:srgbClr val="E7B361"/>
      </a:accent3>
      <a:accent4>
        <a:srgbClr val="EBF0F1"/>
      </a:accent4>
      <a:accent5>
        <a:srgbClr val="C3D2D3"/>
      </a:accent5>
      <a:accent6>
        <a:srgbClr val="055151"/>
      </a:accent6>
      <a:hlink>
        <a:srgbClr val="007173"/>
      </a:hlink>
      <a:folHlink>
        <a:srgbClr val="055151"/>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183 - New PPT Template v1" id="{6B8D8117-AD27-354B-8F54-41625B1A9EFF}" vid="{B34FDF30-45B0-3D4E-82FA-C0958013984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3e6cb3d-b9a4-4d6c-b20d-c65c846de810" xsi:nil="true"/>
    <lcf76f155ced4ddcb4097134ff3c332f xmlns="836070ae-bedd-4c8b-98d2-72b5379e158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2303E00B1D2A6489FA49A3284897530" ma:contentTypeVersion="19" ma:contentTypeDescription="Create a new document." ma:contentTypeScope="" ma:versionID="c7e0ce1909ff1f80a6520b91d71c887b">
  <xsd:schema xmlns:xsd="http://www.w3.org/2001/XMLSchema" xmlns:xs="http://www.w3.org/2001/XMLSchema" xmlns:p="http://schemas.microsoft.com/office/2006/metadata/properties" xmlns:ns2="836070ae-bedd-4c8b-98d2-72b5379e158e" xmlns:ns3="b3e6cb3d-b9a4-4d6c-b20d-c65c846de810" targetNamespace="http://schemas.microsoft.com/office/2006/metadata/properties" ma:root="true" ma:fieldsID="72ff8496c6e66cc4172939d8818ccfa9" ns2:_="" ns3:_="">
    <xsd:import namespace="836070ae-bedd-4c8b-98d2-72b5379e158e"/>
    <xsd:import namespace="b3e6cb3d-b9a4-4d6c-b20d-c65c846de81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6070ae-bedd-4c8b-98d2-72b5379e15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f3e5031-7500-42a2-b1b9-89fc153e5d5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3e6cb3d-b9a4-4d6c-b20d-c65c846de81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3b67ef8-2bbb-458a-afda-b9486a83c130}" ma:internalName="TaxCatchAll" ma:showField="CatchAllData" ma:web="b3e6cb3d-b9a4-4d6c-b20d-c65c846de8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97F79A-9D57-4DA5-8826-971C348A5045}">
  <ds:schemaRefs>
    <ds:schemaRef ds:uri="http://schemas.microsoft.com/sharepoint/v3/contenttype/forms"/>
  </ds:schemaRefs>
</ds:datastoreItem>
</file>

<file path=customXml/itemProps2.xml><?xml version="1.0" encoding="utf-8"?>
<ds:datastoreItem xmlns:ds="http://schemas.openxmlformats.org/officeDocument/2006/customXml" ds:itemID="{EE8B0550-CE99-499E-BACD-B2F7D1C515EE}">
  <ds:schemaRefs>
    <ds:schemaRef ds:uri="http://purl.org/dc/dcmitype/"/>
    <ds:schemaRef ds:uri="http://purl.org/dc/terms/"/>
    <ds:schemaRef ds:uri="http://purl.org/dc/elements/1.1/"/>
    <ds:schemaRef ds:uri="0b7998e6-b82a-4691-8b94-178a4ba284ea"/>
    <ds:schemaRef ds:uri="http://schemas.microsoft.com/office/2006/metadata/properties"/>
    <ds:schemaRef ds:uri="http://schemas.microsoft.com/office/2006/documentManagement/types"/>
    <ds:schemaRef ds:uri="http://schemas.openxmlformats.org/package/2006/metadata/core-properties"/>
    <ds:schemaRef ds:uri="http://schemas.microsoft.com/office/infopath/2007/PartnerControls"/>
    <ds:schemaRef ds:uri="75ca23ed-fdba-4544-8426-dc162b381dbf"/>
    <ds:schemaRef ds:uri="http://www.w3.org/XML/1998/namespace"/>
    <ds:schemaRef ds:uri="b3e6cb3d-b9a4-4d6c-b20d-c65c846de810"/>
    <ds:schemaRef ds:uri="836070ae-bedd-4c8b-98d2-72b5379e158e"/>
  </ds:schemaRefs>
</ds:datastoreItem>
</file>

<file path=customXml/itemProps3.xml><?xml version="1.0" encoding="utf-8"?>
<ds:datastoreItem xmlns:ds="http://schemas.openxmlformats.org/officeDocument/2006/customXml" ds:itemID="{66F336B3-3EE7-4C55-8C0A-79FB03A4B5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6070ae-bedd-4c8b-98d2-72b5379e158e"/>
    <ds:schemaRef ds:uri="b3e6cb3d-b9a4-4d6c-b20d-c65c846de8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424df11-8007-46d0-859c-d06b30e927bc}" enabled="0" method="" siteId="{8424df11-8007-46d0-859c-d06b30e927bc}" removed="1"/>
</clbl:labelList>
</file>

<file path=docProps/app.xml><?xml version="1.0" encoding="utf-8"?>
<Properties xmlns="http://schemas.openxmlformats.org/officeDocument/2006/extended-properties" xmlns:vt="http://schemas.openxmlformats.org/officeDocument/2006/docPropsVTypes">
  <Template/>
  <TotalTime>122</TotalTime>
  <Words>423</Words>
  <Application>Microsoft Office PowerPoint</Application>
  <PresentationFormat>Widescreen</PresentationFormat>
  <Paragraphs>121</Paragraphs>
  <Slides>9</Slides>
  <Notes>4</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Isabel Hutton</dc:creator>
  <cp:lastModifiedBy>Sarah Latimer</cp:lastModifiedBy>
  <cp:revision>610</cp:revision>
  <dcterms:created xsi:type="dcterms:W3CDTF">2025-03-14T15:10:18Z</dcterms:created>
  <dcterms:modified xsi:type="dcterms:W3CDTF">2026-10-19T08:08:27Z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0x010100F2303E00B1D2A6489FA49A3284897530</vt:lpwstr>
  </property>
  <property fmtid="{D5CDD505-2E9C-101B-9397-08002B2CF9AE}" pid="3" name="MediaServiceImageTags">
    <vt:lpwstr/>
  </property>
  <property fmtid="{D5CDD505-2E9C-101B-9397-08002B2CF9AE}" pid="4" name="Document_x0020_Type">
    <vt:lpwstr/>
  </property>
  <property fmtid="{D5CDD505-2E9C-101B-9397-08002B2CF9AE}" pid="5" name="Document Type">
    <vt:lpwstr/>
  </property>
  <property fmtid="{D5CDD505-2E9C-101B-9397-08002B2CF9AE}" pid="6" name="First Name">
    <vt:lpwstr/>
  </property>
  <property fmtid="{D5CDD505-2E9C-101B-9397-08002B2CF9AE}" pid="7" name="Last Name">
    <vt:lpwstr/>
  </property>
</Properties>
</file>