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Lato" panose="020F0502020204030203" pitchFamily="34" charset="0"/>
      <p:regular r:id="rId23"/>
    </p:embeddedFont>
    <p:embeddedFont>
      <p:font typeface="Lato Bold" panose="020F0502020204030203"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56691" autoAdjust="0"/>
  </p:normalViewPr>
  <p:slideViewPr>
    <p:cSldViewPr>
      <p:cViewPr varScale="1">
        <p:scale>
          <a:sx n="28" d="100"/>
          <a:sy n="28" d="100"/>
        </p:scale>
        <p:origin x="1580" y="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 Id="rId30"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16.10.2026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png"/><Relationship Id="rId7" Type="http://schemas.openxmlformats.org/officeDocument/2006/relationships/image" Target="../media/image10.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 Id="rId9" Type="http://schemas.openxmlformats.org/officeDocument/2006/relationships/image" Target="../media/image12.sv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hyperlink" Target="https://careershub.southmidlands.org.uk/schools-colleges/labour-market-information/" TargetMode="External"/><Relationship Id="rId13"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hyperlink" Target="https://resources.careersandenterprise.co.uk/browse-category/gatsby-benchmarks/gatsby-benchmark-2" TargetMode="External"/><Relationship Id="rId12" Type="http://schemas.openxmlformats.org/officeDocument/2006/relationships/hyperlink" Target="https://careershub.southmidlands.org.uk/wp-content/uploads/sites/3/2026/08/What-Next-2025-South-Midlands-digital.pdf" TargetMode="External"/><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21.png"/><Relationship Id="rId5" Type="http://schemas.openxmlformats.org/officeDocument/2006/relationships/image" Target="../media/image19.png"/><Relationship Id="rId15" Type="http://schemas.openxmlformats.org/officeDocument/2006/relationships/image" Target="../media/image4.png"/><Relationship Id="rId10" Type="http://schemas.openxmlformats.org/officeDocument/2006/relationships/hyperlink" Target="https://resources.careersandenterprise.co.uk/resources/future-skills-questionnaire" TargetMode="External"/><Relationship Id="rId4" Type="http://schemas.openxmlformats.org/officeDocument/2006/relationships/image" Target="../media/image18.png"/><Relationship Id="rId9" Type="http://schemas.openxmlformats.org/officeDocument/2006/relationships/image" Target="../media/image20.jpeg"/><Relationship Id="rId1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40781" cy="10287000"/>
            <a:chOff x="0" y="0"/>
            <a:chExt cx="1121042" cy="13716000"/>
          </a:xfrm>
        </p:grpSpPr>
        <p:sp>
          <p:nvSpPr>
            <p:cNvPr id="3" name="Freeform 3"/>
            <p:cNvSpPr/>
            <p:nvPr/>
          </p:nvSpPr>
          <p:spPr>
            <a:xfrm>
              <a:off x="0" y="0"/>
              <a:ext cx="1121029" cy="13716000"/>
            </a:xfrm>
            <a:custGeom>
              <a:avLst/>
              <a:gdLst/>
              <a:ahLst/>
              <a:cxnLst/>
              <a:rect l="l" t="t" r="r" b="b"/>
              <a:pathLst>
                <a:path w="1121029" h="13716000">
                  <a:moveTo>
                    <a:pt x="0" y="0"/>
                  </a:moveTo>
                  <a:lnTo>
                    <a:pt x="1121029" y="0"/>
                  </a:lnTo>
                  <a:lnTo>
                    <a:pt x="1121029" y="13716000"/>
                  </a:lnTo>
                  <a:lnTo>
                    <a:pt x="0" y="13716000"/>
                  </a:lnTo>
                  <a:close/>
                </a:path>
              </a:pathLst>
            </a:custGeom>
            <a:solidFill>
              <a:srgbClr val="00797B"/>
            </a:solidFill>
          </p:spPr>
          <p:txBody>
            <a:bodyPr/>
            <a:lstStyle/>
            <a:p>
              <a:endParaRPr lang="en-GB"/>
            </a:p>
          </p:txBody>
        </p:sp>
      </p:grpSp>
      <p:grpSp>
        <p:nvGrpSpPr>
          <p:cNvPr id="4" name="Group 4"/>
          <p:cNvGrpSpPr/>
          <p:nvPr/>
        </p:nvGrpSpPr>
        <p:grpSpPr>
          <a:xfrm>
            <a:off x="13059356" y="215456"/>
            <a:ext cx="5017684" cy="1295457"/>
            <a:chOff x="0" y="0"/>
            <a:chExt cx="6690246" cy="1727276"/>
          </a:xfrm>
        </p:grpSpPr>
        <p:sp>
          <p:nvSpPr>
            <p:cNvPr id="5" name="Freeform 5"/>
            <p:cNvSpPr/>
            <p:nvPr/>
          </p:nvSpPr>
          <p:spPr>
            <a:xfrm>
              <a:off x="0" y="0"/>
              <a:ext cx="6690233" cy="1727327"/>
            </a:xfrm>
            <a:custGeom>
              <a:avLst/>
              <a:gdLst/>
              <a:ahLst/>
              <a:cxnLst/>
              <a:rect l="l" t="t" r="r" b="b"/>
              <a:pathLst>
                <a:path w="6690233" h="1727327">
                  <a:moveTo>
                    <a:pt x="0" y="0"/>
                  </a:moveTo>
                  <a:lnTo>
                    <a:pt x="6690233" y="0"/>
                  </a:lnTo>
                  <a:lnTo>
                    <a:pt x="6690233" y="1727327"/>
                  </a:lnTo>
                  <a:lnTo>
                    <a:pt x="0" y="1727327"/>
                  </a:lnTo>
                  <a:lnTo>
                    <a:pt x="0" y="0"/>
                  </a:lnTo>
                  <a:close/>
                </a:path>
              </a:pathLst>
            </a:custGeom>
            <a:blipFill>
              <a:blip r:embed="rId3"/>
              <a:stretch>
                <a:fillRect t="-2" b="1"/>
              </a:stretch>
            </a:blipFill>
          </p:spPr>
          <p:txBody>
            <a:bodyPr/>
            <a:lstStyle/>
            <a:p>
              <a:endParaRPr lang="en-GB"/>
            </a:p>
          </p:txBody>
        </p:sp>
      </p:grpSp>
      <p:sp>
        <p:nvSpPr>
          <p:cNvPr id="6" name="TextBox 6"/>
          <p:cNvSpPr txBox="1"/>
          <p:nvPr/>
        </p:nvSpPr>
        <p:spPr>
          <a:xfrm>
            <a:off x="840781" y="2701925"/>
            <a:ext cx="17447219" cy="1936750"/>
          </a:xfrm>
          <a:prstGeom prst="rect">
            <a:avLst/>
          </a:prstGeom>
        </p:spPr>
        <p:txBody>
          <a:bodyPr lIns="0" tIns="0" rIns="0" bIns="0" rtlCol="0" anchor="t">
            <a:spAutoFit/>
          </a:bodyPr>
          <a:lstStyle/>
          <a:p>
            <a:pPr algn="ctr">
              <a:lnSpc>
                <a:spcPts val="8400"/>
              </a:lnSpc>
              <a:spcBef>
                <a:spcPct val="0"/>
              </a:spcBef>
            </a:pPr>
            <a:r>
              <a:rPr lang="en-US" sz="6000" b="1">
                <a:solidFill>
                  <a:srgbClr val="026893"/>
                </a:solidFill>
                <a:latin typeface="Lato Bold"/>
                <a:ea typeface="Lato Bold"/>
                <a:cs typeface="Lato Bold"/>
                <a:sym typeface="Lato Bold"/>
              </a:rPr>
              <a:t>Labour Market Intelligence &amp; Pathways: </a:t>
            </a:r>
          </a:p>
          <a:p>
            <a:pPr algn="ctr">
              <a:lnSpc>
                <a:spcPts val="7000"/>
              </a:lnSpc>
              <a:spcBef>
                <a:spcPct val="0"/>
              </a:spcBef>
            </a:pPr>
            <a:r>
              <a:rPr lang="en-US" sz="5000">
                <a:solidFill>
                  <a:srgbClr val="026893"/>
                </a:solidFill>
                <a:latin typeface="Lato"/>
                <a:ea typeface="Lato"/>
                <a:cs typeface="Lato"/>
                <a:sym typeface="Lato"/>
              </a:rPr>
              <a:t> Supporting Young People Make Sense of Their Future</a:t>
            </a:r>
          </a:p>
        </p:txBody>
      </p:sp>
      <p:sp>
        <p:nvSpPr>
          <p:cNvPr id="7" name="Freeform 7"/>
          <p:cNvSpPr/>
          <p:nvPr/>
        </p:nvSpPr>
        <p:spPr>
          <a:xfrm flipH="1">
            <a:off x="6708878" y="5143500"/>
            <a:ext cx="5920576" cy="4114800"/>
          </a:xfrm>
          <a:custGeom>
            <a:avLst/>
            <a:gdLst/>
            <a:ahLst/>
            <a:cxnLst/>
            <a:rect l="l" t="t" r="r" b="b"/>
            <a:pathLst>
              <a:path w="5920576" h="4114800">
                <a:moveTo>
                  <a:pt x="5920575" y="0"/>
                </a:moveTo>
                <a:lnTo>
                  <a:pt x="0" y="0"/>
                </a:lnTo>
                <a:lnTo>
                  <a:pt x="0" y="4114800"/>
                </a:lnTo>
                <a:lnTo>
                  <a:pt x="5920575" y="4114800"/>
                </a:lnTo>
                <a:lnTo>
                  <a:pt x="5920575"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144000" cy="10287000"/>
            <a:chOff x="0" y="0"/>
            <a:chExt cx="12192000" cy="13716000"/>
          </a:xfrm>
        </p:grpSpPr>
        <p:sp>
          <p:nvSpPr>
            <p:cNvPr id="3" name="Freeform 3"/>
            <p:cNvSpPr/>
            <p:nvPr/>
          </p:nvSpPr>
          <p:spPr>
            <a:xfrm>
              <a:off x="0" y="0"/>
              <a:ext cx="12191861" cy="13716000"/>
            </a:xfrm>
            <a:custGeom>
              <a:avLst/>
              <a:gdLst/>
              <a:ahLst/>
              <a:cxnLst/>
              <a:rect l="l" t="t" r="r" b="b"/>
              <a:pathLst>
                <a:path w="12191861" h="13716000">
                  <a:moveTo>
                    <a:pt x="0" y="0"/>
                  </a:moveTo>
                  <a:lnTo>
                    <a:pt x="12191861" y="0"/>
                  </a:lnTo>
                  <a:lnTo>
                    <a:pt x="12191861" y="13716000"/>
                  </a:lnTo>
                  <a:lnTo>
                    <a:pt x="0" y="13716000"/>
                  </a:lnTo>
                  <a:close/>
                </a:path>
              </a:pathLst>
            </a:custGeom>
            <a:solidFill>
              <a:srgbClr val="00797B"/>
            </a:solidFill>
          </p:spPr>
          <p:txBody>
            <a:bodyPr/>
            <a:lstStyle/>
            <a:p>
              <a:endParaRPr lang="en-GB"/>
            </a:p>
          </p:txBody>
        </p:sp>
      </p:grpSp>
      <p:grpSp>
        <p:nvGrpSpPr>
          <p:cNvPr id="4" name="Group 4"/>
          <p:cNvGrpSpPr/>
          <p:nvPr/>
        </p:nvGrpSpPr>
        <p:grpSpPr>
          <a:xfrm>
            <a:off x="13059356" y="215456"/>
            <a:ext cx="5017684" cy="1295457"/>
            <a:chOff x="0" y="0"/>
            <a:chExt cx="6690246" cy="1727276"/>
          </a:xfrm>
        </p:grpSpPr>
        <p:sp>
          <p:nvSpPr>
            <p:cNvPr id="5" name="Freeform 5"/>
            <p:cNvSpPr/>
            <p:nvPr/>
          </p:nvSpPr>
          <p:spPr>
            <a:xfrm>
              <a:off x="0" y="0"/>
              <a:ext cx="6690233" cy="1727327"/>
            </a:xfrm>
            <a:custGeom>
              <a:avLst/>
              <a:gdLst/>
              <a:ahLst/>
              <a:cxnLst/>
              <a:rect l="l" t="t" r="r" b="b"/>
              <a:pathLst>
                <a:path w="6690233" h="1727327">
                  <a:moveTo>
                    <a:pt x="0" y="0"/>
                  </a:moveTo>
                  <a:lnTo>
                    <a:pt x="6690233" y="0"/>
                  </a:lnTo>
                  <a:lnTo>
                    <a:pt x="6690233" y="1727327"/>
                  </a:lnTo>
                  <a:lnTo>
                    <a:pt x="0" y="1727327"/>
                  </a:lnTo>
                  <a:lnTo>
                    <a:pt x="0" y="0"/>
                  </a:lnTo>
                  <a:close/>
                </a:path>
              </a:pathLst>
            </a:custGeom>
            <a:blipFill>
              <a:blip r:embed="rId3"/>
              <a:stretch>
                <a:fillRect t="-2" b="1"/>
              </a:stretch>
            </a:blipFill>
          </p:spPr>
          <p:txBody>
            <a:bodyPr/>
            <a:lstStyle/>
            <a:p>
              <a:endParaRPr lang="en-GB"/>
            </a:p>
          </p:txBody>
        </p:sp>
      </p:grpSp>
      <p:sp>
        <p:nvSpPr>
          <p:cNvPr id="6" name="TextBox 6"/>
          <p:cNvSpPr txBox="1"/>
          <p:nvPr/>
        </p:nvSpPr>
        <p:spPr>
          <a:xfrm>
            <a:off x="730675" y="3823589"/>
            <a:ext cx="7955747" cy="2105025"/>
          </a:xfrm>
          <a:prstGeom prst="rect">
            <a:avLst/>
          </a:prstGeom>
        </p:spPr>
        <p:txBody>
          <a:bodyPr lIns="0" tIns="0" rIns="0" bIns="0" rtlCol="0" anchor="t">
            <a:spAutoFit/>
          </a:bodyPr>
          <a:lstStyle/>
          <a:p>
            <a:pPr algn="ctr">
              <a:lnSpc>
                <a:spcPts val="8400"/>
              </a:lnSpc>
              <a:spcBef>
                <a:spcPct val="0"/>
              </a:spcBef>
            </a:pPr>
            <a:r>
              <a:rPr lang="en-US" sz="6000" b="1">
                <a:solidFill>
                  <a:srgbClr val="FFFFFF"/>
                </a:solidFill>
                <a:latin typeface="Lato Bold"/>
                <a:ea typeface="Lato Bold"/>
                <a:cs typeface="Lato Bold"/>
                <a:sym typeface="Lato Bold"/>
              </a:rPr>
              <a:t>What is Labour Market Information?</a:t>
            </a:r>
          </a:p>
        </p:txBody>
      </p:sp>
      <p:grpSp>
        <p:nvGrpSpPr>
          <p:cNvPr id="7" name="Group 7"/>
          <p:cNvGrpSpPr/>
          <p:nvPr/>
        </p:nvGrpSpPr>
        <p:grpSpPr>
          <a:xfrm>
            <a:off x="11420856" y="2496566"/>
            <a:ext cx="4882896" cy="4882896"/>
            <a:chOff x="0" y="0"/>
            <a:chExt cx="13716000" cy="13716000"/>
          </a:xfrm>
        </p:grpSpPr>
        <p:sp>
          <p:nvSpPr>
            <p:cNvPr id="8" name="Freeform 8"/>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4"/>
              <a:stretch>
                <a:fillRect/>
              </a:stretch>
            </a:blipFill>
          </p:spPr>
          <p:txBody>
            <a:bodyPr/>
            <a:lstStyle/>
            <a:p>
              <a:endParaRPr lang="en-GB"/>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144000" cy="10287000"/>
            <a:chOff x="0" y="0"/>
            <a:chExt cx="12192000" cy="13716000"/>
          </a:xfrm>
        </p:grpSpPr>
        <p:sp>
          <p:nvSpPr>
            <p:cNvPr id="3" name="Freeform 3"/>
            <p:cNvSpPr/>
            <p:nvPr/>
          </p:nvSpPr>
          <p:spPr>
            <a:xfrm>
              <a:off x="0" y="0"/>
              <a:ext cx="12191861" cy="13716000"/>
            </a:xfrm>
            <a:custGeom>
              <a:avLst/>
              <a:gdLst/>
              <a:ahLst/>
              <a:cxnLst/>
              <a:rect l="l" t="t" r="r" b="b"/>
              <a:pathLst>
                <a:path w="12191861" h="13716000">
                  <a:moveTo>
                    <a:pt x="0" y="0"/>
                  </a:moveTo>
                  <a:lnTo>
                    <a:pt x="12191861" y="0"/>
                  </a:lnTo>
                  <a:lnTo>
                    <a:pt x="12191861" y="13716000"/>
                  </a:lnTo>
                  <a:lnTo>
                    <a:pt x="0" y="13716000"/>
                  </a:lnTo>
                  <a:close/>
                </a:path>
              </a:pathLst>
            </a:custGeom>
            <a:solidFill>
              <a:srgbClr val="00797B"/>
            </a:solidFill>
          </p:spPr>
          <p:txBody>
            <a:bodyPr/>
            <a:lstStyle/>
            <a:p>
              <a:endParaRPr lang="en-GB"/>
            </a:p>
          </p:txBody>
        </p:sp>
      </p:grpSp>
      <p:grpSp>
        <p:nvGrpSpPr>
          <p:cNvPr id="4" name="Group 4"/>
          <p:cNvGrpSpPr/>
          <p:nvPr/>
        </p:nvGrpSpPr>
        <p:grpSpPr>
          <a:xfrm>
            <a:off x="13059356" y="215456"/>
            <a:ext cx="5017684" cy="1295457"/>
            <a:chOff x="0" y="0"/>
            <a:chExt cx="6690246" cy="1727276"/>
          </a:xfrm>
        </p:grpSpPr>
        <p:sp>
          <p:nvSpPr>
            <p:cNvPr id="5" name="Freeform 5"/>
            <p:cNvSpPr/>
            <p:nvPr/>
          </p:nvSpPr>
          <p:spPr>
            <a:xfrm>
              <a:off x="0" y="0"/>
              <a:ext cx="6690233" cy="1727327"/>
            </a:xfrm>
            <a:custGeom>
              <a:avLst/>
              <a:gdLst/>
              <a:ahLst/>
              <a:cxnLst/>
              <a:rect l="l" t="t" r="r" b="b"/>
              <a:pathLst>
                <a:path w="6690233" h="1727327">
                  <a:moveTo>
                    <a:pt x="0" y="0"/>
                  </a:moveTo>
                  <a:lnTo>
                    <a:pt x="6690233" y="0"/>
                  </a:lnTo>
                  <a:lnTo>
                    <a:pt x="6690233" y="1727327"/>
                  </a:lnTo>
                  <a:lnTo>
                    <a:pt x="0" y="1727327"/>
                  </a:lnTo>
                  <a:lnTo>
                    <a:pt x="0" y="0"/>
                  </a:lnTo>
                  <a:close/>
                </a:path>
              </a:pathLst>
            </a:custGeom>
            <a:blipFill>
              <a:blip r:embed="rId2"/>
              <a:stretch>
                <a:fillRect t="-2" b="1"/>
              </a:stretch>
            </a:blipFill>
          </p:spPr>
          <p:txBody>
            <a:bodyPr/>
            <a:lstStyle/>
            <a:p>
              <a:endParaRPr lang="en-GB"/>
            </a:p>
          </p:txBody>
        </p:sp>
      </p:grpSp>
      <p:sp>
        <p:nvSpPr>
          <p:cNvPr id="6" name="TextBox 6"/>
          <p:cNvSpPr txBox="1"/>
          <p:nvPr/>
        </p:nvSpPr>
        <p:spPr>
          <a:xfrm>
            <a:off x="730675" y="3823589"/>
            <a:ext cx="7955747" cy="2105025"/>
          </a:xfrm>
          <a:prstGeom prst="rect">
            <a:avLst/>
          </a:prstGeom>
        </p:spPr>
        <p:txBody>
          <a:bodyPr lIns="0" tIns="0" rIns="0" bIns="0" rtlCol="0" anchor="t">
            <a:spAutoFit/>
          </a:bodyPr>
          <a:lstStyle/>
          <a:p>
            <a:pPr algn="ctr">
              <a:lnSpc>
                <a:spcPts val="8400"/>
              </a:lnSpc>
              <a:spcBef>
                <a:spcPct val="0"/>
              </a:spcBef>
            </a:pPr>
            <a:r>
              <a:rPr lang="en-US" sz="6000" b="1">
                <a:solidFill>
                  <a:srgbClr val="FFFFFF"/>
                </a:solidFill>
                <a:latin typeface="Lato Bold"/>
                <a:ea typeface="Lato Bold"/>
                <a:cs typeface="Lato Bold"/>
                <a:sym typeface="Lato Bold"/>
              </a:rPr>
              <a:t>What is Labour Market Information?</a:t>
            </a:r>
          </a:p>
        </p:txBody>
      </p:sp>
      <p:grpSp>
        <p:nvGrpSpPr>
          <p:cNvPr id="7" name="Group 7"/>
          <p:cNvGrpSpPr/>
          <p:nvPr/>
        </p:nvGrpSpPr>
        <p:grpSpPr>
          <a:xfrm>
            <a:off x="10360161" y="2748868"/>
            <a:ext cx="6197460" cy="4789265"/>
            <a:chOff x="0" y="0"/>
            <a:chExt cx="1632253" cy="1261370"/>
          </a:xfrm>
        </p:grpSpPr>
        <p:sp>
          <p:nvSpPr>
            <p:cNvPr id="8" name="Freeform 8"/>
            <p:cNvSpPr/>
            <p:nvPr/>
          </p:nvSpPr>
          <p:spPr>
            <a:xfrm>
              <a:off x="0" y="0"/>
              <a:ext cx="1632253" cy="1261370"/>
            </a:xfrm>
            <a:custGeom>
              <a:avLst/>
              <a:gdLst/>
              <a:ahLst/>
              <a:cxnLst/>
              <a:rect l="l" t="t" r="r" b="b"/>
              <a:pathLst>
                <a:path w="1632253" h="1261370">
                  <a:moveTo>
                    <a:pt x="21237" y="0"/>
                  </a:moveTo>
                  <a:lnTo>
                    <a:pt x="1611016" y="0"/>
                  </a:lnTo>
                  <a:cubicBezTo>
                    <a:pt x="1622745" y="0"/>
                    <a:pt x="1632253" y="9508"/>
                    <a:pt x="1632253" y="21237"/>
                  </a:cubicBezTo>
                  <a:lnTo>
                    <a:pt x="1632253" y="1240134"/>
                  </a:lnTo>
                  <a:cubicBezTo>
                    <a:pt x="1632253" y="1251862"/>
                    <a:pt x="1622745" y="1261370"/>
                    <a:pt x="1611016" y="1261370"/>
                  </a:cubicBezTo>
                  <a:lnTo>
                    <a:pt x="21237" y="1261370"/>
                  </a:lnTo>
                  <a:cubicBezTo>
                    <a:pt x="9508" y="1261370"/>
                    <a:pt x="0" y="1251862"/>
                    <a:pt x="0" y="1240134"/>
                  </a:cubicBezTo>
                  <a:lnTo>
                    <a:pt x="0" y="21237"/>
                  </a:lnTo>
                  <a:cubicBezTo>
                    <a:pt x="0" y="9508"/>
                    <a:pt x="9508" y="0"/>
                    <a:pt x="21237" y="0"/>
                  </a:cubicBezTo>
                  <a:close/>
                </a:path>
              </a:pathLst>
            </a:custGeom>
            <a:solidFill>
              <a:srgbClr val="E8B462"/>
            </a:solidFill>
          </p:spPr>
          <p:txBody>
            <a:bodyPr/>
            <a:lstStyle/>
            <a:p>
              <a:endParaRPr lang="en-GB"/>
            </a:p>
          </p:txBody>
        </p:sp>
        <p:sp>
          <p:nvSpPr>
            <p:cNvPr id="9" name="TextBox 9"/>
            <p:cNvSpPr txBox="1"/>
            <p:nvPr/>
          </p:nvSpPr>
          <p:spPr>
            <a:xfrm>
              <a:off x="0" y="-66675"/>
              <a:ext cx="1632253" cy="1328045"/>
            </a:xfrm>
            <a:prstGeom prst="rect">
              <a:avLst/>
            </a:prstGeom>
          </p:spPr>
          <p:txBody>
            <a:bodyPr lIns="50800" tIns="50800" rIns="50800" bIns="50800" rtlCol="0" anchor="ctr"/>
            <a:lstStyle/>
            <a:p>
              <a:pPr algn="ctr">
                <a:lnSpc>
                  <a:spcPts val="4200"/>
                </a:lnSpc>
              </a:pPr>
              <a:r>
                <a:rPr lang="en-US" sz="3000" b="1">
                  <a:solidFill>
                    <a:srgbClr val="FFFFFF"/>
                  </a:solidFill>
                  <a:latin typeface="Lato Bold"/>
                  <a:ea typeface="Lato Bold"/>
                  <a:cs typeface="Lato Bold"/>
                  <a:sym typeface="Lato Bold"/>
                </a:rPr>
                <a:t>Labour Market Information</a:t>
              </a:r>
            </a:p>
            <a:p>
              <a:pPr algn="ctr">
                <a:lnSpc>
                  <a:spcPts val="4200"/>
                </a:lnSpc>
                <a:spcBef>
                  <a:spcPct val="0"/>
                </a:spcBef>
              </a:pPr>
              <a:r>
                <a:rPr lang="en-US" sz="3000" b="1">
                  <a:solidFill>
                    <a:srgbClr val="FFFFFF"/>
                  </a:solidFill>
                  <a:latin typeface="Lato Bold"/>
                  <a:ea typeface="Lato Bold"/>
                  <a:cs typeface="Lato Bold"/>
                  <a:sym typeface="Lato Bold"/>
                </a:rPr>
                <a:t> refers to either quantitative or qualitative data found in tables, spreadsheets, maps, graphs, charts, reports, or newspaper articles that describes the state, past trends, current conditions and future projections of the world of work.</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144000" cy="10287000"/>
            <a:chOff x="0" y="0"/>
            <a:chExt cx="12192000" cy="13716000"/>
          </a:xfrm>
        </p:grpSpPr>
        <p:sp>
          <p:nvSpPr>
            <p:cNvPr id="3" name="Freeform 3"/>
            <p:cNvSpPr/>
            <p:nvPr/>
          </p:nvSpPr>
          <p:spPr>
            <a:xfrm>
              <a:off x="0" y="0"/>
              <a:ext cx="12191861" cy="13716000"/>
            </a:xfrm>
            <a:custGeom>
              <a:avLst/>
              <a:gdLst/>
              <a:ahLst/>
              <a:cxnLst/>
              <a:rect l="l" t="t" r="r" b="b"/>
              <a:pathLst>
                <a:path w="12191861" h="13716000">
                  <a:moveTo>
                    <a:pt x="0" y="0"/>
                  </a:moveTo>
                  <a:lnTo>
                    <a:pt x="12191861" y="0"/>
                  </a:lnTo>
                  <a:lnTo>
                    <a:pt x="12191861" y="13716000"/>
                  </a:lnTo>
                  <a:lnTo>
                    <a:pt x="0" y="13716000"/>
                  </a:lnTo>
                  <a:close/>
                </a:path>
              </a:pathLst>
            </a:custGeom>
            <a:solidFill>
              <a:srgbClr val="00797B">
                <a:alpha val="5882"/>
              </a:srgbClr>
            </a:solidFill>
          </p:spPr>
          <p:txBody>
            <a:bodyPr/>
            <a:lstStyle/>
            <a:p>
              <a:endParaRPr lang="en-GB"/>
            </a:p>
          </p:txBody>
        </p:sp>
      </p:grpSp>
      <p:grpSp>
        <p:nvGrpSpPr>
          <p:cNvPr id="4" name="Group 4"/>
          <p:cNvGrpSpPr/>
          <p:nvPr/>
        </p:nvGrpSpPr>
        <p:grpSpPr>
          <a:xfrm>
            <a:off x="13059356" y="215456"/>
            <a:ext cx="5017684" cy="1295457"/>
            <a:chOff x="0" y="0"/>
            <a:chExt cx="6690246" cy="1727276"/>
          </a:xfrm>
        </p:grpSpPr>
        <p:sp>
          <p:nvSpPr>
            <p:cNvPr id="5" name="Freeform 5"/>
            <p:cNvSpPr/>
            <p:nvPr/>
          </p:nvSpPr>
          <p:spPr>
            <a:xfrm>
              <a:off x="0" y="0"/>
              <a:ext cx="6690233" cy="1727327"/>
            </a:xfrm>
            <a:custGeom>
              <a:avLst/>
              <a:gdLst/>
              <a:ahLst/>
              <a:cxnLst/>
              <a:rect l="l" t="t" r="r" b="b"/>
              <a:pathLst>
                <a:path w="6690233" h="1727327">
                  <a:moveTo>
                    <a:pt x="0" y="0"/>
                  </a:moveTo>
                  <a:lnTo>
                    <a:pt x="6690233" y="0"/>
                  </a:lnTo>
                  <a:lnTo>
                    <a:pt x="6690233" y="1727327"/>
                  </a:lnTo>
                  <a:lnTo>
                    <a:pt x="0" y="1727327"/>
                  </a:lnTo>
                  <a:lnTo>
                    <a:pt x="0" y="0"/>
                  </a:lnTo>
                  <a:close/>
                </a:path>
              </a:pathLst>
            </a:custGeom>
            <a:blipFill>
              <a:blip r:embed="rId3"/>
              <a:stretch>
                <a:fillRect t="-2" b="1"/>
              </a:stretch>
            </a:blipFill>
          </p:spPr>
          <p:txBody>
            <a:bodyPr/>
            <a:lstStyle/>
            <a:p>
              <a:endParaRPr lang="en-GB"/>
            </a:p>
          </p:txBody>
        </p:sp>
      </p:grpSp>
      <p:sp>
        <p:nvSpPr>
          <p:cNvPr id="6" name="TextBox 6"/>
          <p:cNvSpPr txBox="1"/>
          <p:nvPr/>
        </p:nvSpPr>
        <p:spPr>
          <a:xfrm>
            <a:off x="594126" y="3823589"/>
            <a:ext cx="7955747" cy="2105025"/>
          </a:xfrm>
          <a:prstGeom prst="rect">
            <a:avLst/>
          </a:prstGeom>
        </p:spPr>
        <p:txBody>
          <a:bodyPr lIns="0" tIns="0" rIns="0" bIns="0" rtlCol="0" anchor="t">
            <a:spAutoFit/>
          </a:bodyPr>
          <a:lstStyle/>
          <a:p>
            <a:pPr algn="ctr">
              <a:lnSpc>
                <a:spcPts val="8400"/>
              </a:lnSpc>
              <a:spcBef>
                <a:spcPct val="0"/>
              </a:spcBef>
            </a:pPr>
            <a:r>
              <a:rPr lang="en-US" sz="6000" b="1">
                <a:solidFill>
                  <a:srgbClr val="006A94"/>
                </a:solidFill>
                <a:latin typeface="Lato Bold"/>
                <a:ea typeface="Lato Bold"/>
                <a:cs typeface="Lato Bold"/>
                <a:sym typeface="Lato Bold"/>
              </a:rPr>
              <a:t>What is Labour Market Intelligence?</a:t>
            </a:r>
          </a:p>
        </p:txBody>
      </p:sp>
      <p:grpSp>
        <p:nvGrpSpPr>
          <p:cNvPr id="7" name="Group 7"/>
          <p:cNvGrpSpPr/>
          <p:nvPr/>
        </p:nvGrpSpPr>
        <p:grpSpPr>
          <a:xfrm>
            <a:off x="11420856" y="2496566"/>
            <a:ext cx="4882896" cy="4882896"/>
            <a:chOff x="0" y="0"/>
            <a:chExt cx="13716000" cy="13716000"/>
          </a:xfrm>
        </p:grpSpPr>
        <p:sp>
          <p:nvSpPr>
            <p:cNvPr id="8" name="Freeform 8"/>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4"/>
              <a:stretch>
                <a:fillRect/>
              </a:stretch>
            </a:blipFill>
          </p:spPr>
          <p:txBody>
            <a:bodyPr/>
            <a:lstStyle/>
            <a:p>
              <a:endParaRPr lang="en-GB"/>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144000" cy="10287000"/>
            <a:chOff x="0" y="0"/>
            <a:chExt cx="12192000" cy="13716000"/>
          </a:xfrm>
        </p:grpSpPr>
        <p:sp>
          <p:nvSpPr>
            <p:cNvPr id="3" name="Freeform 3"/>
            <p:cNvSpPr/>
            <p:nvPr/>
          </p:nvSpPr>
          <p:spPr>
            <a:xfrm>
              <a:off x="0" y="0"/>
              <a:ext cx="12191861" cy="13716000"/>
            </a:xfrm>
            <a:custGeom>
              <a:avLst/>
              <a:gdLst/>
              <a:ahLst/>
              <a:cxnLst/>
              <a:rect l="l" t="t" r="r" b="b"/>
              <a:pathLst>
                <a:path w="12191861" h="13716000">
                  <a:moveTo>
                    <a:pt x="0" y="0"/>
                  </a:moveTo>
                  <a:lnTo>
                    <a:pt x="12191861" y="0"/>
                  </a:lnTo>
                  <a:lnTo>
                    <a:pt x="12191861" y="13716000"/>
                  </a:lnTo>
                  <a:lnTo>
                    <a:pt x="0" y="13716000"/>
                  </a:lnTo>
                  <a:close/>
                </a:path>
              </a:pathLst>
            </a:custGeom>
            <a:solidFill>
              <a:srgbClr val="00797B">
                <a:alpha val="5882"/>
              </a:srgbClr>
            </a:solidFill>
          </p:spPr>
          <p:txBody>
            <a:bodyPr/>
            <a:lstStyle/>
            <a:p>
              <a:endParaRPr lang="en-GB"/>
            </a:p>
          </p:txBody>
        </p:sp>
      </p:grpSp>
      <p:grpSp>
        <p:nvGrpSpPr>
          <p:cNvPr id="4" name="Group 4"/>
          <p:cNvGrpSpPr/>
          <p:nvPr/>
        </p:nvGrpSpPr>
        <p:grpSpPr>
          <a:xfrm>
            <a:off x="13059356" y="215456"/>
            <a:ext cx="5017684" cy="1295457"/>
            <a:chOff x="0" y="0"/>
            <a:chExt cx="6690246" cy="1727276"/>
          </a:xfrm>
        </p:grpSpPr>
        <p:sp>
          <p:nvSpPr>
            <p:cNvPr id="5" name="Freeform 5"/>
            <p:cNvSpPr/>
            <p:nvPr/>
          </p:nvSpPr>
          <p:spPr>
            <a:xfrm>
              <a:off x="0" y="0"/>
              <a:ext cx="6690233" cy="1727327"/>
            </a:xfrm>
            <a:custGeom>
              <a:avLst/>
              <a:gdLst/>
              <a:ahLst/>
              <a:cxnLst/>
              <a:rect l="l" t="t" r="r" b="b"/>
              <a:pathLst>
                <a:path w="6690233" h="1727327">
                  <a:moveTo>
                    <a:pt x="0" y="0"/>
                  </a:moveTo>
                  <a:lnTo>
                    <a:pt x="6690233" y="0"/>
                  </a:lnTo>
                  <a:lnTo>
                    <a:pt x="6690233" y="1727327"/>
                  </a:lnTo>
                  <a:lnTo>
                    <a:pt x="0" y="1727327"/>
                  </a:lnTo>
                  <a:lnTo>
                    <a:pt x="0" y="0"/>
                  </a:lnTo>
                  <a:close/>
                </a:path>
              </a:pathLst>
            </a:custGeom>
            <a:blipFill>
              <a:blip r:embed="rId3"/>
              <a:stretch>
                <a:fillRect t="-2" b="1"/>
              </a:stretch>
            </a:blipFill>
          </p:spPr>
          <p:txBody>
            <a:bodyPr/>
            <a:lstStyle/>
            <a:p>
              <a:endParaRPr lang="en-GB"/>
            </a:p>
          </p:txBody>
        </p:sp>
      </p:grpSp>
      <p:sp>
        <p:nvSpPr>
          <p:cNvPr id="6" name="TextBox 6"/>
          <p:cNvSpPr txBox="1"/>
          <p:nvPr/>
        </p:nvSpPr>
        <p:spPr>
          <a:xfrm>
            <a:off x="594126" y="3823589"/>
            <a:ext cx="7955747" cy="2105025"/>
          </a:xfrm>
          <a:prstGeom prst="rect">
            <a:avLst/>
          </a:prstGeom>
        </p:spPr>
        <p:txBody>
          <a:bodyPr lIns="0" tIns="0" rIns="0" bIns="0" rtlCol="0" anchor="t">
            <a:spAutoFit/>
          </a:bodyPr>
          <a:lstStyle/>
          <a:p>
            <a:pPr algn="ctr">
              <a:lnSpc>
                <a:spcPts val="8400"/>
              </a:lnSpc>
              <a:spcBef>
                <a:spcPct val="0"/>
              </a:spcBef>
            </a:pPr>
            <a:r>
              <a:rPr lang="en-US" sz="6000" b="1">
                <a:solidFill>
                  <a:srgbClr val="006A94"/>
                </a:solidFill>
                <a:latin typeface="Lato Bold"/>
                <a:ea typeface="Lato Bold"/>
                <a:cs typeface="Lato Bold"/>
                <a:sym typeface="Lato Bold"/>
              </a:rPr>
              <a:t>What is Labour Market Intelligence?</a:t>
            </a:r>
          </a:p>
        </p:txBody>
      </p:sp>
      <p:grpSp>
        <p:nvGrpSpPr>
          <p:cNvPr id="7" name="Group 7"/>
          <p:cNvGrpSpPr/>
          <p:nvPr/>
        </p:nvGrpSpPr>
        <p:grpSpPr>
          <a:xfrm>
            <a:off x="10499710" y="2944868"/>
            <a:ext cx="6242501" cy="4959096"/>
            <a:chOff x="0" y="0"/>
            <a:chExt cx="1644116" cy="1306099"/>
          </a:xfrm>
        </p:grpSpPr>
        <p:sp>
          <p:nvSpPr>
            <p:cNvPr id="8" name="Freeform 8"/>
            <p:cNvSpPr/>
            <p:nvPr/>
          </p:nvSpPr>
          <p:spPr>
            <a:xfrm>
              <a:off x="0" y="0"/>
              <a:ext cx="1644116" cy="1306099"/>
            </a:xfrm>
            <a:custGeom>
              <a:avLst/>
              <a:gdLst/>
              <a:ahLst/>
              <a:cxnLst/>
              <a:rect l="l" t="t" r="r" b="b"/>
              <a:pathLst>
                <a:path w="1644116" h="1306099">
                  <a:moveTo>
                    <a:pt x="21083" y="0"/>
                  </a:moveTo>
                  <a:lnTo>
                    <a:pt x="1623032" y="0"/>
                  </a:lnTo>
                  <a:cubicBezTo>
                    <a:pt x="1634676" y="0"/>
                    <a:pt x="1644116" y="9439"/>
                    <a:pt x="1644116" y="21083"/>
                  </a:cubicBezTo>
                  <a:lnTo>
                    <a:pt x="1644116" y="1285016"/>
                  </a:lnTo>
                  <a:cubicBezTo>
                    <a:pt x="1644116" y="1296660"/>
                    <a:pt x="1634676" y="1306099"/>
                    <a:pt x="1623032" y="1306099"/>
                  </a:cubicBezTo>
                  <a:lnTo>
                    <a:pt x="21083" y="1306099"/>
                  </a:lnTo>
                  <a:cubicBezTo>
                    <a:pt x="9439" y="1306099"/>
                    <a:pt x="0" y="1296660"/>
                    <a:pt x="0" y="1285016"/>
                  </a:cubicBezTo>
                  <a:lnTo>
                    <a:pt x="0" y="21083"/>
                  </a:lnTo>
                  <a:cubicBezTo>
                    <a:pt x="0" y="9439"/>
                    <a:pt x="9439" y="0"/>
                    <a:pt x="21083" y="0"/>
                  </a:cubicBezTo>
                  <a:close/>
                </a:path>
              </a:pathLst>
            </a:custGeom>
            <a:solidFill>
              <a:srgbClr val="E8B462"/>
            </a:solidFill>
          </p:spPr>
          <p:txBody>
            <a:bodyPr/>
            <a:lstStyle/>
            <a:p>
              <a:endParaRPr lang="en-GB"/>
            </a:p>
          </p:txBody>
        </p:sp>
        <p:sp>
          <p:nvSpPr>
            <p:cNvPr id="9" name="TextBox 9"/>
            <p:cNvSpPr txBox="1"/>
            <p:nvPr/>
          </p:nvSpPr>
          <p:spPr>
            <a:xfrm>
              <a:off x="0" y="-66675"/>
              <a:ext cx="1644116" cy="1372774"/>
            </a:xfrm>
            <a:prstGeom prst="rect">
              <a:avLst/>
            </a:prstGeom>
          </p:spPr>
          <p:txBody>
            <a:bodyPr lIns="50800" tIns="50800" rIns="50800" bIns="50800" rtlCol="0" anchor="ctr"/>
            <a:lstStyle/>
            <a:p>
              <a:pPr algn="ctr">
                <a:lnSpc>
                  <a:spcPts val="4200"/>
                </a:lnSpc>
              </a:pPr>
              <a:r>
                <a:rPr lang="en-US" sz="3000" b="1">
                  <a:solidFill>
                    <a:srgbClr val="FFFFFF"/>
                  </a:solidFill>
                  <a:latin typeface="Lato Bold"/>
                  <a:ea typeface="Lato Bold"/>
                  <a:cs typeface="Lato Bold"/>
                  <a:sym typeface="Lato Bold"/>
                </a:rPr>
                <a:t>Labour Market Intelligence </a:t>
              </a:r>
            </a:p>
            <a:p>
              <a:pPr algn="ctr">
                <a:lnSpc>
                  <a:spcPts val="4200"/>
                </a:lnSpc>
              </a:pPr>
              <a:r>
                <a:rPr lang="en-US" sz="3000" b="1">
                  <a:solidFill>
                    <a:srgbClr val="FFFFFF"/>
                  </a:solidFill>
                  <a:latin typeface="Lato Bold"/>
                  <a:ea typeface="Lato Bold"/>
                  <a:cs typeface="Lato Bold"/>
                  <a:sym typeface="Lato Bold"/>
                </a:rPr>
                <a:t>refers to subsets of information that have been subjected to further analysis. It is an interpretation of labour market information to understand workforce trends, skills demand and future economic shifts.</a:t>
              </a:r>
            </a:p>
            <a:p>
              <a:pPr algn="ctr">
                <a:lnSpc>
                  <a:spcPts val="4200"/>
                </a:lnSpc>
                <a:spcBef>
                  <a:spcPct val="0"/>
                </a:spcBef>
              </a:pPr>
              <a:r>
                <a:rPr lang="en-US" sz="3000" b="1">
                  <a:solidFill>
                    <a:srgbClr val="FFFFFF"/>
                  </a:solidFill>
                  <a:latin typeface="Lato Bold"/>
                  <a:ea typeface="Lato Bold"/>
                  <a:cs typeface="Lato Bold"/>
                  <a:sym typeface="Lato Bold"/>
                </a:rPr>
                <a:t>It can aid understanding and can also be used to make a point. </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144000" cy="10287000"/>
            <a:chOff x="0" y="0"/>
            <a:chExt cx="12192000" cy="13716000"/>
          </a:xfrm>
        </p:grpSpPr>
        <p:sp>
          <p:nvSpPr>
            <p:cNvPr id="3" name="Freeform 3"/>
            <p:cNvSpPr/>
            <p:nvPr/>
          </p:nvSpPr>
          <p:spPr>
            <a:xfrm>
              <a:off x="0" y="0"/>
              <a:ext cx="12191861" cy="13716000"/>
            </a:xfrm>
            <a:custGeom>
              <a:avLst/>
              <a:gdLst/>
              <a:ahLst/>
              <a:cxnLst/>
              <a:rect l="l" t="t" r="r" b="b"/>
              <a:pathLst>
                <a:path w="12191861" h="13716000">
                  <a:moveTo>
                    <a:pt x="0" y="0"/>
                  </a:moveTo>
                  <a:lnTo>
                    <a:pt x="12191861" y="0"/>
                  </a:lnTo>
                  <a:lnTo>
                    <a:pt x="12191861" y="13716000"/>
                  </a:lnTo>
                  <a:lnTo>
                    <a:pt x="0" y="13716000"/>
                  </a:lnTo>
                  <a:close/>
                </a:path>
              </a:pathLst>
            </a:custGeom>
            <a:solidFill>
              <a:srgbClr val="055151"/>
            </a:solidFill>
          </p:spPr>
          <p:txBody>
            <a:bodyPr/>
            <a:lstStyle/>
            <a:p>
              <a:endParaRPr lang="en-GB"/>
            </a:p>
          </p:txBody>
        </p:sp>
      </p:grpSp>
      <p:grpSp>
        <p:nvGrpSpPr>
          <p:cNvPr id="4" name="Group 4"/>
          <p:cNvGrpSpPr/>
          <p:nvPr/>
        </p:nvGrpSpPr>
        <p:grpSpPr>
          <a:xfrm>
            <a:off x="13059356" y="215456"/>
            <a:ext cx="5017684" cy="1295457"/>
            <a:chOff x="0" y="0"/>
            <a:chExt cx="6690246" cy="1727276"/>
          </a:xfrm>
        </p:grpSpPr>
        <p:sp>
          <p:nvSpPr>
            <p:cNvPr id="5" name="Freeform 5"/>
            <p:cNvSpPr/>
            <p:nvPr/>
          </p:nvSpPr>
          <p:spPr>
            <a:xfrm>
              <a:off x="0" y="0"/>
              <a:ext cx="6690233" cy="1727327"/>
            </a:xfrm>
            <a:custGeom>
              <a:avLst/>
              <a:gdLst/>
              <a:ahLst/>
              <a:cxnLst/>
              <a:rect l="l" t="t" r="r" b="b"/>
              <a:pathLst>
                <a:path w="6690233" h="1727327">
                  <a:moveTo>
                    <a:pt x="0" y="0"/>
                  </a:moveTo>
                  <a:lnTo>
                    <a:pt x="6690233" y="0"/>
                  </a:lnTo>
                  <a:lnTo>
                    <a:pt x="6690233" y="1727327"/>
                  </a:lnTo>
                  <a:lnTo>
                    <a:pt x="0" y="1727327"/>
                  </a:lnTo>
                  <a:lnTo>
                    <a:pt x="0" y="0"/>
                  </a:lnTo>
                  <a:close/>
                </a:path>
              </a:pathLst>
            </a:custGeom>
            <a:blipFill>
              <a:blip r:embed="rId3"/>
              <a:stretch>
                <a:fillRect t="-2" b="1"/>
              </a:stretch>
            </a:blipFill>
          </p:spPr>
          <p:txBody>
            <a:bodyPr/>
            <a:lstStyle/>
            <a:p>
              <a:endParaRPr lang="en-GB"/>
            </a:p>
          </p:txBody>
        </p:sp>
      </p:grpSp>
      <p:sp>
        <p:nvSpPr>
          <p:cNvPr id="6" name="TextBox 6"/>
          <p:cNvSpPr txBox="1"/>
          <p:nvPr/>
        </p:nvSpPr>
        <p:spPr>
          <a:xfrm>
            <a:off x="594126" y="3823589"/>
            <a:ext cx="7955747" cy="2105025"/>
          </a:xfrm>
          <a:prstGeom prst="rect">
            <a:avLst/>
          </a:prstGeom>
        </p:spPr>
        <p:txBody>
          <a:bodyPr lIns="0" tIns="0" rIns="0" bIns="0" rtlCol="0" anchor="t">
            <a:spAutoFit/>
          </a:bodyPr>
          <a:lstStyle/>
          <a:p>
            <a:pPr algn="ctr">
              <a:lnSpc>
                <a:spcPts val="8400"/>
              </a:lnSpc>
              <a:spcBef>
                <a:spcPct val="0"/>
              </a:spcBef>
            </a:pPr>
            <a:r>
              <a:rPr lang="en-US" sz="6000" b="1">
                <a:solidFill>
                  <a:srgbClr val="FFFFFF"/>
                </a:solidFill>
                <a:latin typeface="Lato Bold"/>
                <a:ea typeface="Lato Bold"/>
                <a:cs typeface="Lato Bold"/>
                <a:sym typeface="Lato Bold"/>
              </a:rPr>
              <a:t>What are the Growth Sectors in our region?</a:t>
            </a:r>
          </a:p>
        </p:txBody>
      </p:sp>
      <p:grpSp>
        <p:nvGrpSpPr>
          <p:cNvPr id="7" name="Group 7"/>
          <p:cNvGrpSpPr/>
          <p:nvPr/>
        </p:nvGrpSpPr>
        <p:grpSpPr>
          <a:xfrm>
            <a:off x="11420856" y="2496566"/>
            <a:ext cx="4882896" cy="4882896"/>
            <a:chOff x="0" y="0"/>
            <a:chExt cx="13716000" cy="13716000"/>
          </a:xfrm>
        </p:grpSpPr>
        <p:sp>
          <p:nvSpPr>
            <p:cNvPr id="8" name="Freeform 8"/>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4"/>
              <a:stretch>
                <a:fillRect/>
              </a:stretch>
            </a:blipFill>
          </p:spPr>
          <p:txBody>
            <a:bodyPr/>
            <a:lstStyle/>
            <a:p>
              <a:endParaRPr lang="en-GB"/>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55151"/>
        </a:solidFill>
        <a:effectLst/>
      </p:bgPr>
    </p:bg>
    <p:spTree>
      <p:nvGrpSpPr>
        <p:cNvPr id="1" name=""/>
        <p:cNvGrpSpPr/>
        <p:nvPr/>
      </p:nvGrpSpPr>
      <p:grpSpPr>
        <a:xfrm>
          <a:off x="0" y="0"/>
          <a:ext cx="0" cy="0"/>
          <a:chOff x="0" y="0"/>
          <a:chExt cx="0" cy="0"/>
        </a:xfrm>
      </p:grpSpPr>
      <p:grpSp>
        <p:nvGrpSpPr>
          <p:cNvPr id="2" name="Group 2"/>
          <p:cNvGrpSpPr/>
          <p:nvPr/>
        </p:nvGrpSpPr>
        <p:grpSpPr>
          <a:xfrm>
            <a:off x="13043884" y="0"/>
            <a:ext cx="4993741" cy="1290829"/>
            <a:chOff x="0" y="0"/>
            <a:chExt cx="8077683" cy="2087994"/>
          </a:xfrm>
        </p:grpSpPr>
        <p:sp>
          <p:nvSpPr>
            <p:cNvPr id="3" name="Freeform 3"/>
            <p:cNvSpPr/>
            <p:nvPr/>
          </p:nvSpPr>
          <p:spPr>
            <a:xfrm>
              <a:off x="0" y="0"/>
              <a:ext cx="8077708" cy="2088007"/>
            </a:xfrm>
            <a:custGeom>
              <a:avLst/>
              <a:gdLst/>
              <a:ahLst/>
              <a:cxnLst/>
              <a:rect l="l" t="t" r="r" b="b"/>
              <a:pathLst>
                <a:path w="8077708" h="2088007">
                  <a:moveTo>
                    <a:pt x="0" y="0"/>
                  </a:moveTo>
                  <a:lnTo>
                    <a:pt x="8077708" y="0"/>
                  </a:lnTo>
                  <a:lnTo>
                    <a:pt x="8077708" y="2088007"/>
                  </a:lnTo>
                  <a:lnTo>
                    <a:pt x="0" y="2088007"/>
                  </a:lnTo>
                  <a:lnTo>
                    <a:pt x="0" y="0"/>
                  </a:lnTo>
                  <a:close/>
                </a:path>
              </a:pathLst>
            </a:custGeom>
            <a:blipFill>
              <a:blip r:embed="rId3"/>
              <a:stretch>
                <a:fillRect l="-1" r="-1"/>
              </a:stretch>
            </a:blipFill>
          </p:spPr>
          <p:txBody>
            <a:bodyPr/>
            <a:lstStyle/>
            <a:p>
              <a:endParaRPr lang="en-GB"/>
            </a:p>
          </p:txBody>
        </p:sp>
      </p:grpSp>
      <p:sp>
        <p:nvSpPr>
          <p:cNvPr id="4" name="Freeform 4"/>
          <p:cNvSpPr/>
          <p:nvPr/>
        </p:nvSpPr>
        <p:spPr>
          <a:xfrm>
            <a:off x="9144000" y="2670663"/>
            <a:ext cx="5864495" cy="4427694"/>
          </a:xfrm>
          <a:custGeom>
            <a:avLst/>
            <a:gdLst/>
            <a:ahLst/>
            <a:cxnLst/>
            <a:rect l="l" t="t" r="r" b="b"/>
            <a:pathLst>
              <a:path w="5864495" h="4427694">
                <a:moveTo>
                  <a:pt x="0" y="0"/>
                </a:moveTo>
                <a:lnTo>
                  <a:pt x="5864495" y="0"/>
                </a:lnTo>
                <a:lnTo>
                  <a:pt x="5864495" y="4427693"/>
                </a:lnTo>
                <a:lnTo>
                  <a:pt x="0" y="442769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TextBox 5"/>
          <p:cNvSpPr txBox="1"/>
          <p:nvPr/>
        </p:nvSpPr>
        <p:spPr>
          <a:xfrm>
            <a:off x="539383" y="349250"/>
            <a:ext cx="7533968" cy="679450"/>
          </a:xfrm>
          <a:prstGeom prst="rect">
            <a:avLst/>
          </a:prstGeom>
        </p:spPr>
        <p:txBody>
          <a:bodyPr lIns="0" tIns="0" rIns="0" bIns="0" rtlCol="0" anchor="t">
            <a:spAutoFit/>
          </a:bodyPr>
          <a:lstStyle/>
          <a:p>
            <a:pPr algn="l">
              <a:lnSpc>
                <a:spcPts val="5599"/>
              </a:lnSpc>
              <a:spcBef>
                <a:spcPct val="0"/>
              </a:spcBef>
            </a:pPr>
            <a:r>
              <a:rPr lang="en-US" sz="3999" b="1">
                <a:solidFill>
                  <a:srgbClr val="FFFFFF"/>
                </a:solidFill>
                <a:latin typeface="Lato Bold"/>
                <a:ea typeface="Lato Bold"/>
                <a:cs typeface="Lato Bold"/>
                <a:sym typeface="Lato Bold"/>
              </a:rPr>
              <a:t>Growth Sectors in our region:</a:t>
            </a:r>
          </a:p>
        </p:txBody>
      </p:sp>
      <p:sp>
        <p:nvSpPr>
          <p:cNvPr id="6" name="TextBox 6"/>
          <p:cNvSpPr txBox="1"/>
          <p:nvPr/>
        </p:nvSpPr>
        <p:spPr>
          <a:xfrm>
            <a:off x="539383" y="1430073"/>
            <a:ext cx="6941195" cy="7727950"/>
          </a:xfrm>
          <a:prstGeom prst="rect">
            <a:avLst/>
          </a:prstGeom>
        </p:spPr>
        <p:txBody>
          <a:bodyPr lIns="0" tIns="0" rIns="0" bIns="0" rtlCol="0" anchor="t">
            <a:spAutoFit/>
          </a:bodyPr>
          <a:lstStyle/>
          <a:p>
            <a:pPr marL="863599" lvl="1" indent="-431800" algn="l">
              <a:lnSpc>
                <a:spcPts val="5599"/>
              </a:lnSpc>
              <a:buFont typeface="Arial"/>
              <a:buChar char="•"/>
            </a:pPr>
            <a:r>
              <a:rPr lang="en-US" sz="3999" b="1">
                <a:solidFill>
                  <a:srgbClr val="FFFFFF"/>
                </a:solidFill>
                <a:latin typeface="Lato Bold"/>
                <a:ea typeface="Lato Bold"/>
                <a:cs typeface="Lato Bold"/>
                <a:sym typeface="Lato Bold"/>
              </a:rPr>
              <a:t>Advanced Manufacturing</a:t>
            </a:r>
          </a:p>
          <a:p>
            <a:pPr marL="863599" lvl="1" indent="-431800" algn="l">
              <a:lnSpc>
                <a:spcPts val="5599"/>
              </a:lnSpc>
              <a:buFont typeface="Arial"/>
              <a:buChar char="•"/>
            </a:pPr>
            <a:r>
              <a:rPr lang="en-US" sz="3999" b="1">
                <a:solidFill>
                  <a:srgbClr val="FFFFFF"/>
                </a:solidFill>
                <a:latin typeface="Lato Bold"/>
                <a:ea typeface="Lato Bold"/>
                <a:cs typeface="Lato Bold"/>
                <a:sym typeface="Lato Bold"/>
              </a:rPr>
              <a:t>Aerospace and Defence</a:t>
            </a:r>
          </a:p>
          <a:p>
            <a:pPr marL="863599" lvl="1" indent="-431800" algn="l">
              <a:lnSpc>
                <a:spcPts val="5599"/>
              </a:lnSpc>
              <a:buFont typeface="Arial"/>
              <a:buChar char="•"/>
            </a:pPr>
            <a:r>
              <a:rPr lang="en-US" sz="3999" b="1">
                <a:solidFill>
                  <a:srgbClr val="FFFFFF"/>
                </a:solidFill>
                <a:latin typeface="Lato Bold"/>
                <a:ea typeface="Lato Bold"/>
                <a:cs typeface="Lato Bold"/>
                <a:sym typeface="Lato Bold"/>
              </a:rPr>
              <a:t>Construction</a:t>
            </a:r>
          </a:p>
          <a:p>
            <a:pPr marL="863599" lvl="1" indent="-431800" algn="l">
              <a:lnSpc>
                <a:spcPts val="5599"/>
              </a:lnSpc>
              <a:buFont typeface="Arial"/>
              <a:buChar char="•"/>
            </a:pPr>
            <a:r>
              <a:rPr lang="en-US" sz="3999" b="1">
                <a:solidFill>
                  <a:srgbClr val="FFFFFF"/>
                </a:solidFill>
                <a:latin typeface="Lato Bold"/>
                <a:ea typeface="Lato Bold"/>
                <a:cs typeface="Lato Bold"/>
                <a:sym typeface="Lato Bold"/>
              </a:rPr>
              <a:t>Creative Industries</a:t>
            </a:r>
          </a:p>
          <a:p>
            <a:pPr marL="863599" lvl="1" indent="-431800" algn="l">
              <a:lnSpc>
                <a:spcPts val="5599"/>
              </a:lnSpc>
              <a:buFont typeface="Arial"/>
              <a:buChar char="•"/>
            </a:pPr>
            <a:r>
              <a:rPr lang="en-US" sz="3999" b="1">
                <a:solidFill>
                  <a:srgbClr val="FFFFFF"/>
                </a:solidFill>
                <a:latin typeface="Lato Bold"/>
                <a:ea typeface="Lato Bold"/>
                <a:cs typeface="Lato Bold"/>
                <a:sym typeface="Lato Bold"/>
              </a:rPr>
              <a:t>Digital &amp; Technologies</a:t>
            </a:r>
          </a:p>
          <a:p>
            <a:pPr marL="863599" lvl="1" indent="-431800" algn="l">
              <a:lnSpc>
                <a:spcPts val="5599"/>
              </a:lnSpc>
              <a:buFont typeface="Arial"/>
              <a:buChar char="•"/>
            </a:pPr>
            <a:r>
              <a:rPr lang="en-US" sz="3999" b="1">
                <a:solidFill>
                  <a:srgbClr val="FFFFFF"/>
                </a:solidFill>
                <a:latin typeface="Lato Bold"/>
                <a:ea typeface="Lato Bold"/>
                <a:cs typeface="Lato Bold"/>
                <a:sym typeface="Lato Bold"/>
              </a:rPr>
              <a:t>Financial and Services</a:t>
            </a:r>
          </a:p>
          <a:p>
            <a:pPr marL="863599" lvl="1" indent="-431800" algn="l">
              <a:lnSpc>
                <a:spcPts val="5599"/>
              </a:lnSpc>
              <a:buFont typeface="Arial"/>
              <a:buChar char="•"/>
            </a:pPr>
            <a:r>
              <a:rPr lang="en-US" sz="3999" b="1">
                <a:solidFill>
                  <a:srgbClr val="FFFFFF"/>
                </a:solidFill>
                <a:latin typeface="Lato Bold"/>
                <a:ea typeface="Lato Bold"/>
                <a:cs typeface="Lato Bold"/>
                <a:sym typeface="Lato Bold"/>
              </a:rPr>
              <a:t>Health &amp; Social Care</a:t>
            </a:r>
          </a:p>
          <a:p>
            <a:pPr marL="863599" lvl="1" indent="-431800" algn="l">
              <a:lnSpc>
                <a:spcPts val="5599"/>
              </a:lnSpc>
              <a:buFont typeface="Arial"/>
              <a:buChar char="•"/>
            </a:pPr>
            <a:r>
              <a:rPr lang="en-US" sz="3999" b="1">
                <a:solidFill>
                  <a:srgbClr val="FFFFFF"/>
                </a:solidFill>
                <a:latin typeface="Lato Bold"/>
                <a:ea typeface="Lato Bold"/>
                <a:cs typeface="Lato Bold"/>
                <a:sym typeface="Lato Bold"/>
              </a:rPr>
              <a:t>Life Sciences</a:t>
            </a:r>
          </a:p>
          <a:p>
            <a:pPr marL="863599" lvl="1" indent="-431800" algn="l">
              <a:lnSpc>
                <a:spcPts val="5599"/>
              </a:lnSpc>
              <a:buFont typeface="Arial"/>
              <a:buChar char="•"/>
            </a:pPr>
            <a:r>
              <a:rPr lang="en-US" sz="3999" b="1">
                <a:solidFill>
                  <a:srgbClr val="FFFFFF"/>
                </a:solidFill>
                <a:latin typeface="Lato Bold"/>
                <a:ea typeface="Lato Bold"/>
                <a:cs typeface="Lato Bold"/>
                <a:sym typeface="Lato Bold"/>
              </a:rPr>
              <a:t>Logistics and Distribution</a:t>
            </a:r>
          </a:p>
          <a:p>
            <a:pPr marL="863599" lvl="1" indent="-431800" algn="l">
              <a:lnSpc>
                <a:spcPts val="5599"/>
              </a:lnSpc>
              <a:buFont typeface="Arial"/>
              <a:buChar char="•"/>
            </a:pPr>
            <a:r>
              <a:rPr lang="en-US" sz="3999" b="1">
                <a:solidFill>
                  <a:srgbClr val="FFFFFF"/>
                </a:solidFill>
                <a:latin typeface="Lato Bold"/>
                <a:ea typeface="Lato Bold"/>
                <a:cs typeface="Lato Bold"/>
                <a:sym typeface="Lato Bold"/>
              </a:rPr>
              <a:t>Professional and Business</a:t>
            </a:r>
          </a:p>
          <a:p>
            <a:pPr marL="863599" lvl="1" indent="-431800" algn="l">
              <a:lnSpc>
                <a:spcPts val="5599"/>
              </a:lnSpc>
              <a:buFont typeface="Arial"/>
              <a:buChar char="•"/>
            </a:pPr>
            <a:r>
              <a:rPr lang="en-US" sz="3999" b="1">
                <a:solidFill>
                  <a:srgbClr val="FFFFFF"/>
                </a:solidFill>
                <a:latin typeface="Lato Bold"/>
                <a:ea typeface="Lato Bold"/>
                <a:cs typeface="Lato Bold"/>
                <a:sym typeface="Lato Bold"/>
              </a:rPr>
              <a:t>Tourism &amp; Visitor Economy</a:t>
            </a:r>
          </a:p>
        </p:txBody>
      </p:sp>
      <p:sp>
        <p:nvSpPr>
          <p:cNvPr id="7" name="TextBox 7"/>
          <p:cNvSpPr txBox="1"/>
          <p:nvPr/>
        </p:nvSpPr>
        <p:spPr>
          <a:xfrm rot="-85570">
            <a:off x="9622315" y="3376362"/>
            <a:ext cx="5172906" cy="2472055"/>
          </a:xfrm>
          <a:prstGeom prst="rect">
            <a:avLst/>
          </a:prstGeom>
        </p:spPr>
        <p:txBody>
          <a:bodyPr lIns="0" tIns="0" rIns="0" bIns="0" rtlCol="0" anchor="t">
            <a:spAutoFit/>
          </a:bodyPr>
          <a:lstStyle/>
          <a:p>
            <a:pPr algn="ctr">
              <a:lnSpc>
                <a:spcPts val="3919"/>
              </a:lnSpc>
            </a:pPr>
            <a:r>
              <a:rPr lang="en-US" sz="2799" b="1">
                <a:solidFill>
                  <a:srgbClr val="00797B"/>
                </a:solidFill>
                <a:latin typeface="Lato Bold"/>
                <a:ea typeface="Lato Bold"/>
                <a:cs typeface="Lato Bold"/>
                <a:sym typeface="Lato Bold"/>
              </a:rPr>
              <a:t>Do young people know what these are?</a:t>
            </a:r>
          </a:p>
          <a:p>
            <a:pPr algn="ctr">
              <a:lnSpc>
                <a:spcPts val="3919"/>
              </a:lnSpc>
              <a:spcBef>
                <a:spcPct val="0"/>
              </a:spcBef>
            </a:pPr>
            <a:r>
              <a:rPr lang="en-US" sz="2799" b="1">
                <a:solidFill>
                  <a:srgbClr val="00797B"/>
                </a:solidFill>
                <a:latin typeface="Lato Bold"/>
                <a:ea typeface="Lato Bold"/>
                <a:cs typeface="Lato Bold"/>
                <a:sym typeface="Lato Bold"/>
              </a:rPr>
              <a:t>Could they name careers or job roles that exist within these sectors?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144000" cy="10287000"/>
            <a:chOff x="0" y="0"/>
            <a:chExt cx="12192000" cy="13716000"/>
          </a:xfrm>
        </p:grpSpPr>
        <p:sp>
          <p:nvSpPr>
            <p:cNvPr id="3" name="Freeform 3"/>
            <p:cNvSpPr/>
            <p:nvPr/>
          </p:nvSpPr>
          <p:spPr>
            <a:xfrm>
              <a:off x="0" y="0"/>
              <a:ext cx="12191861" cy="13716000"/>
            </a:xfrm>
            <a:custGeom>
              <a:avLst/>
              <a:gdLst/>
              <a:ahLst/>
              <a:cxnLst/>
              <a:rect l="l" t="t" r="r" b="b"/>
              <a:pathLst>
                <a:path w="12191861" h="13716000">
                  <a:moveTo>
                    <a:pt x="0" y="0"/>
                  </a:moveTo>
                  <a:lnTo>
                    <a:pt x="12191861" y="0"/>
                  </a:lnTo>
                  <a:lnTo>
                    <a:pt x="12191861" y="13716000"/>
                  </a:lnTo>
                  <a:lnTo>
                    <a:pt x="0" y="13716000"/>
                  </a:lnTo>
                  <a:close/>
                </a:path>
              </a:pathLst>
            </a:custGeom>
            <a:solidFill>
              <a:srgbClr val="026893"/>
            </a:solidFill>
          </p:spPr>
          <p:txBody>
            <a:bodyPr/>
            <a:lstStyle/>
            <a:p>
              <a:endParaRPr lang="en-GB"/>
            </a:p>
          </p:txBody>
        </p:sp>
      </p:grpSp>
      <p:grpSp>
        <p:nvGrpSpPr>
          <p:cNvPr id="4" name="Group 4"/>
          <p:cNvGrpSpPr/>
          <p:nvPr/>
        </p:nvGrpSpPr>
        <p:grpSpPr>
          <a:xfrm>
            <a:off x="13059356" y="215456"/>
            <a:ext cx="5017684" cy="1295457"/>
            <a:chOff x="0" y="0"/>
            <a:chExt cx="6690246" cy="1727276"/>
          </a:xfrm>
        </p:grpSpPr>
        <p:sp>
          <p:nvSpPr>
            <p:cNvPr id="5" name="Freeform 5"/>
            <p:cNvSpPr/>
            <p:nvPr/>
          </p:nvSpPr>
          <p:spPr>
            <a:xfrm>
              <a:off x="0" y="0"/>
              <a:ext cx="6690233" cy="1727327"/>
            </a:xfrm>
            <a:custGeom>
              <a:avLst/>
              <a:gdLst/>
              <a:ahLst/>
              <a:cxnLst/>
              <a:rect l="l" t="t" r="r" b="b"/>
              <a:pathLst>
                <a:path w="6690233" h="1727327">
                  <a:moveTo>
                    <a:pt x="0" y="0"/>
                  </a:moveTo>
                  <a:lnTo>
                    <a:pt x="6690233" y="0"/>
                  </a:lnTo>
                  <a:lnTo>
                    <a:pt x="6690233" y="1727327"/>
                  </a:lnTo>
                  <a:lnTo>
                    <a:pt x="0" y="1727327"/>
                  </a:lnTo>
                  <a:lnTo>
                    <a:pt x="0" y="0"/>
                  </a:lnTo>
                  <a:close/>
                </a:path>
              </a:pathLst>
            </a:custGeom>
            <a:blipFill>
              <a:blip r:embed="rId3"/>
              <a:stretch>
                <a:fillRect t="-2" b="1"/>
              </a:stretch>
            </a:blipFill>
          </p:spPr>
          <p:txBody>
            <a:bodyPr/>
            <a:lstStyle/>
            <a:p>
              <a:endParaRPr lang="en-GB"/>
            </a:p>
          </p:txBody>
        </p:sp>
      </p:grpSp>
      <p:sp>
        <p:nvSpPr>
          <p:cNvPr id="6" name="TextBox 6"/>
          <p:cNvSpPr txBox="1"/>
          <p:nvPr/>
        </p:nvSpPr>
        <p:spPr>
          <a:xfrm>
            <a:off x="594126" y="3823589"/>
            <a:ext cx="7955747" cy="2105025"/>
          </a:xfrm>
          <a:prstGeom prst="rect">
            <a:avLst/>
          </a:prstGeom>
        </p:spPr>
        <p:txBody>
          <a:bodyPr lIns="0" tIns="0" rIns="0" bIns="0" rtlCol="0" anchor="t">
            <a:spAutoFit/>
          </a:bodyPr>
          <a:lstStyle/>
          <a:p>
            <a:pPr algn="ctr">
              <a:lnSpc>
                <a:spcPts val="8400"/>
              </a:lnSpc>
              <a:spcBef>
                <a:spcPct val="0"/>
              </a:spcBef>
            </a:pPr>
            <a:r>
              <a:rPr lang="en-US" sz="6000" b="1">
                <a:solidFill>
                  <a:srgbClr val="FFFFFF"/>
                </a:solidFill>
                <a:latin typeface="Lato Bold"/>
                <a:ea typeface="Lato Bold"/>
                <a:cs typeface="Lato Bold"/>
                <a:sym typeface="Lato Bold"/>
              </a:rPr>
              <a:t>What Pathways are available Post 16?</a:t>
            </a:r>
          </a:p>
        </p:txBody>
      </p:sp>
      <p:grpSp>
        <p:nvGrpSpPr>
          <p:cNvPr id="7" name="Group 7"/>
          <p:cNvGrpSpPr/>
          <p:nvPr/>
        </p:nvGrpSpPr>
        <p:grpSpPr>
          <a:xfrm>
            <a:off x="11420856" y="2496566"/>
            <a:ext cx="4882896" cy="4882896"/>
            <a:chOff x="0" y="0"/>
            <a:chExt cx="13716000" cy="13716000"/>
          </a:xfrm>
        </p:grpSpPr>
        <p:sp>
          <p:nvSpPr>
            <p:cNvPr id="8" name="Freeform 8"/>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4"/>
              <a:stretch>
                <a:fillRect/>
              </a:stretch>
            </a:blipFill>
          </p:spPr>
          <p:txBody>
            <a:bodyPr/>
            <a:lstStyle/>
            <a:p>
              <a:endParaRPr lang="en-GB"/>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26893"/>
        </a:solidFill>
        <a:effectLst/>
      </p:bgPr>
    </p:bg>
    <p:spTree>
      <p:nvGrpSpPr>
        <p:cNvPr id="1" name=""/>
        <p:cNvGrpSpPr/>
        <p:nvPr/>
      </p:nvGrpSpPr>
      <p:grpSpPr>
        <a:xfrm>
          <a:off x="0" y="0"/>
          <a:ext cx="0" cy="0"/>
          <a:chOff x="0" y="0"/>
          <a:chExt cx="0" cy="0"/>
        </a:xfrm>
      </p:grpSpPr>
      <p:sp>
        <p:nvSpPr>
          <p:cNvPr id="2" name="Freeform 2"/>
          <p:cNvSpPr/>
          <p:nvPr/>
        </p:nvSpPr>
        <p:spPr>
          <a:xfrm>
            <a:off x="0" y="6487586"/>
            <a:ext cx="5032336" cy="3799414"/>
          </a:xfrm>
          <a:custGeom>
            <a:avLst/>
            <a:gdLst/>
            <a:ahLst/>
            <a:cxnLst/>
            <a:rect l="l" t="t" r="r" b="b"/>
            <a:pathLst>
              <a:path w="5032336" h="3799414">
                <a:moveTo>
                  <a:pt x="0" y="0"/>
                </a:moveTo>
                <a:lnTo>
                  <a:pt x="5032336" y="0"/>
                </a:lnTo>
                <a:lnTo>
                  <a:pt x="5032336" y="3799414"/>
                </a:lnTo>
                <a:lnTo>
                  <a:pt x="0" y="379941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TextBox 3"/>
          <p:cNvSpPr txBox="1"/>
          <p:nvPr/>
        </p:nvSpPr>
        <p:spPr>
          <a:xfrm rot="-131813">
            <a:off x="443022" y="6940321"/>
            <a:ext cx="4328855" cy="2472055"/>
          </a:xfrm>
          <a:prstGeom prst="rect">
            <a:avLst/>
          </a:prstGeom>
        </p:spPr>
        <p:txBody>
          <a:bodyPr lIns="0" tIns="0" rIns="0" bIns="0" rtlCol="0" anchor="t">
            <a:spAutoFit/>
          </a:bodyPr>
          <a:lstStyle/>
          <a:p>
            <a:pPr algn="ctr">
              <a:lnSpc>
                <a:spcPts val="3919"/>
              </a:lnSpc>
            </a:pPr>
            <a:r>
              <a:rPr lang="en-US" sz="2799" b="1">
                <a:solidFill>
                  <a:srgbClr val="00797B"/>
                </a:solidFill>
                <a:latin typeface="Lato Bold"/>
                <a:ea typeface="Lato Bold"/>
                <a:cs typeface="Lato Bold"/>
                <a:sym typeface="Lato Bold"/>
              </a:rPr>
              <a:t>How confident are education staff, employers,</a:t>
            </a:r>
          </a:p>
          <a:p>
            <a:pPr algn="ctr">
              <a:lnSpc>
                <a:spcPts val="3919"/>
              </a:lnSpc>
              <a:spcBef>
                <a:spcPct val="0"/>
              </a:spcBef>
            </a:pPr>
            <a:r>
              <a:rPr lang="en-US" sz="2799" b="1">
                <a:solidFill>
                  <a:srgbClr val="00797B"/>
                </a:solidFill>
                <a:latin typeface="Lato Bold"/>
                <a:ea typeface="Lato Bold"/>
                <a:cs typeface="Lato Bold"/>
                <a:sym typeface="Lato Bold"/>
              </a:rPr>
              <a:t>parents and careers in their understanding of these options?</a:t>
            </a:r>
          </a:p>
        </p:txBody>
      </p:sp>
      <p:grpSp>
        <p:nvGrpSpPr>
          <p:cNvPr id="4" name="Group 4"/>
          <p:cNvGrpSpPr/>
          <p:nvPr/>
        </p:nvGrpSpPr>
        <p:grpSpPr>
          <a:xfrm>
            <a:off x="849778" y="2058211"/>
            <a:ext cx="16991267" cy="6976758"/>
            <a:chOff x="0" y="-76200"/>
            <a:chExt cx="22655023" cy="9302344"/>
          </a:xfrm>
        </p:grpSpPr>
        <p:grpSp>
          <p:nvGrpSpPr>
            <p:cNvPr id="5" name="Group 5"/>
            <p:cNvGrpSpPr/>
            <p:nvPr/>
          </p:nvGrpSpPr>
          <p:grpSpPr>
            <a:xfrm>
              <a:off x="8749740" y="3252642"/>
              <a:ext cx="4660089" cy="4660089"/>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lnTo>
                      <a:pt x="0" y="406400"/>
                    </a:lnTo>
                    <a:lnTo>
                      <a:pt x="203200" y="406400"/>
                    </a:lnTo>
                    <a:lnTo>
                      <a:pt x="203200" y="812800"/>
                    </a:lnTo>
                    <a:lnTo>
                      <a:pt x="609600" y="812800"/>
                    </a:lnTo>
                    <a:lnTo>
                      <a:pt x="609600" y="406400"/>
                    </a:lnTo>
                    <a:lnTo>
                      <a:pt x="812800" y="406400"/>
                    </a:lnTo>
                    <a:lnTo>
                      <a:pt x="406400" y="0"/>
                    </a:lnTo>
                    <a:close/>
                  </a:path>
                </a:pathLst>
              </a:custGeom>
              <a:solidFill>
                <a:srgbClr val="FFFFFF"/>
              </a:solidFill>
            </p:spPr>
            <p:txBody>
              <a:bodyPr/>
              <a:lstStyle/>
              <a:p>
                <a:endParaRPr lang="en-GB"/>
              </a:p>
            </p:txBody>
          </p:sp>
          <p:sp>
            <p:nvSpPr>
              <p:cNvPr id="7" name="TextBox 7"/>
              <p:cNvSpPr txBox="1"/>
              <p:nvPr/>
            </p:nvSpPr>
            <p:spPr>
              <a:xfrm>
                <a:off x="203200" y="63500"/>
                <a:ext cx="406400" cy="7493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rot="-1516269">
              <a:off x="8051871" y="936939"/>
              <a:ext cx="2279692" cy="227969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lnTo>
                      <a:pt x="0" y="406400"/>
                    </a:lnTo>
                    <a:lnTo>
                      <a:pt x="203200" y="406400"/>
                    </a:lnTo>
                    <a:lnTo>
                      <a:pt x="203200" y="812800"/>
                    </a:lnTo>
                    <a:lnTo>
                      <a:pt x="609600" y="812800"/>
                    </a:lnTo>
                    <a:lnTo>
                      <a:pt x="609600" y="406400"/>
                    </a:lnTo>
                    <a:lnTo>
                      <a:pt x="812800" y="406400"/>
                    </a:lnTo>
                    <a:lnTo>
                      <a:pt x="406400" y="0"/>
                    </a:lnTo>
                    <a:close/>
                  </a:path>
                </a:pathLst>
              </a:custGeom>
              <a:solidFill>
                <a:srgbClr val="00A9A6"/>
              </a:solidFill>
            </p:spPr>
            <p:txBody>
              <a:bodyPr/>
              <a:lstStyle/>
              <a:p>
                <a:endParaRPr lang="en-GB"/>
              </a:p>
            </p:txBody>
          </p:sp>
          <p:sp>
            <p:nvSpPr>
              <p:cNvPr id="10" name="TextBox 10"/>
              <p:cNvSpPr txBox="1"/>
              <p:nvPr/>
            </p:nvSpPr>
            <p:spPr>
              <a:xfrm>
                <a:off x="203200" y="63500"/>
                <a:ext cx="406400" cy="749300"/>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9339133" y="8109603"/>
              <a:ext cx="3481300" cy="1116541"/>
            </a:xfrm>
            <a:prstGeom prst="rect">
              <a:avLst/>
            </a:prstGeom>
          </p:spPr>
          <p:txBody>
            <a:bodyPr wrap="square" lIns="0" tIns="0" rIns="0" bIns="0" rtlCol="0" anchor="t">
              <a:spAutoFit/>
            </a:bodyPr>
            <a:lstStyle/>
            <a:p>
              <a:pPr algn="ctr">
                <a:lnSpc>
                  <a:spcPts val="7000"/>
                </a:lnSpc>
                <a:spcBef>
                  <a:spcPct val="0"/>
                </a:spcBef>
              </a:pPr>
              <a:r>
                <a:rPr lang="en-US" sz="5000" b="1" dirty="0">
                  <a:solidFill>
                    <a:srgbClr val="FFFFFF"/>
                  </a:solidFill>
                  <a:latin typeface="Lato Bold"/>
                  <a:ea typeface="Lato Bold"/>
                  <a:cs typeface="Lato Bold"/>
                  <a:sym typeface="Lato Bold"/>
                </a:rPr>
                <a:t>GCSE’s</a:t>
              </a:r>
            </a:p>
          </p:txBody>
        </p:sp>
        <p:sp>
          <p:nvSpPr>
            <p:cNvPr id="12" name="TextBox 12"/>
            <p:cNvSpPr txBox="1"/>
            <p:nvPr/>
          </p:nvSpPr>
          <p:spPr>
            <a:xfrm>
              <a:off x="0" y="2621535"/>
              <a:ext cx="7093744" cy="880533"/>
            </a:xfrm>
            <a:prstGeom prst="rect">
              <a:avLst/>
            </a:prstGeom>
          </p:spPr>
          <p:txBody>
            <a:bodyPr lIns="0" tIns="0" rIns="0" bIns="0" rtlCol="0" anchor="t">
              <a:spAutoFit/>
            </a:bodyPr>
            <a:lstStyle/>
            <a:p>
              <a:pPr algn="ctr">
                <a:lnSpc>
                  <a:spcPts val="5599"/>
                </a:lnSpc>
                <a:spcBef>
                  <a:spcPct val="0"/>
                </a:spcBef>
              </a:pPr>
              <a:r>
                <a:rPr lang="en-US" sz="3999" b="1">
                  <a:solidFill>
                    <a:srgbClr val="FFFFFF"/>
                  </a:solidFill>
                  <a:latin typeface="Lato Bold"/>
                  <a:ea typeface="Lato Bold"/>
                  <a:cs typeface="Lato Bold"/>
                  <a:sym typeface="Lato Bold"/>
                </a:rPr>
                <a:t>Academic e.g. A Levels  </a:t>
              </a:r>
            </a:p>
          </p:txBody>
        </p:sp>
        <p:sp>
          <p:nvSpPr>
            <p:cNvPr id="13" name="TextBox 13"/>
            <p:cNvSpPr txBox="1"/>
            <p:nvPr/>
          </p:nvSpPr>
          <p:spPr>
            <a:xfrm>
              <a:off x="15413602" y="3252642"/>
              <a:ext cx="7241421" cy="880533"/>
            </a:xfrm>
            <a:prstGeom prst="rect">
              <a:avLst/>
            </a:prstGeom>
          </p:spPr>
          <p:txBody>
            <a:bodyPr wrap="square" lIns="0" tIns="0" rIns="0" bIns="0" rtlCol="0" anchor="t">
              <a:spAutoFit/>
            </a:bodyPr>
            <a:lstStyle/>
            <a:p>
              <a:pPr algn="ctr">
                <a:lnSpc>
                  <a:spcPts val="5599"/>
                </a:lnSpc>
                <a:spcBef>
                  <a:spcPct val="0"/>
                </a:spcBef>
              </a:pPr>
              <a:r>
                <a:rPr lang="en-US" sz="3999" b="1" dirty="0">
                  <a:solidFill>
                    <a:srgbClr val="FFFFFF"/>
                  </a:solidFill>
                  <a:latin typeface="Lato Bold"/>
                  <a:ea typeface="Lato Bold"/>
                  <a:cs typeface="Lato Bold"/>
                  <a:sym typeface="Lato Bold"/>
                </a:rPr>
                <a:t>Vocational </a:t>
              </a:r>
              <a:r>
                <a:rPr lang="en-US" sz="3999" b="1" dirty="0" err="1">
                  <a:solidFill>
                    <a:srgbClr val="FFFFFF"/>
                  </a:solidFill>
                  <a:latin typeface="Lato Bold"/>
                  <a:ea typeface="Lato Bold"/>
                  <a:cs typeface="Lato Bold"/>
                  <a:sym typeface="Lato Bold"/>
                </a:rPr>
                <a:t>e.g</a:t>
              </a:r>
              <a:r>
                <a:rPr lang="en-US" sz="3999" b="1" dirty="0">
                  <a:solidFill>
                    <a:srgbClr val="FFFFFF"/>
                  </a:solidFill>
                  <a:latin typeface="Lato Bold"/>
                  <a:ea typeface="Lato Bold"/>
                  <a:cs typeface="Lato Bold"/>
                  <a:sym typeface="Lato Bold"/>
                </a:rPr>
                <a:t> BTECs</a:t>
              </a:r>
            </a:p>
          </p:txBody>
        </p:sp>
        <p:sp>
          <p:nvSpPr>
            <p:cNvPr id="14" name="TextBox 14"/>
            <p:cNvSpPr txBox="1"/>
            <p:nvPr/>
          </p:nvSpPr>
          <p:spPr>
            <a:xfrm>
              <a:off x="11886317" y="241969"/>
              <a:ext cx="7945023" cy="880533"/>
            </a:xfrm>
            <a:prstGeom prst="rect">
              <a:avLst/>
            </a:prstGeom>
          </p:spPr>
          <p:txBody>
            <a:bodyPr wrap="square" lIns="0" tIns="0" rIns="0" bIns="0" rtlCol="0" anchor="t">
              <a:spAutoFit/>
            </a:bodyPr>
            <a:lstStyle/>
            <a:p>
              <a:pPr algn="ctr">
                <a:lnSpc>
                  <a:spcPts val="5599"/>
                </a:lnSpc>
                <a:spcBef>
                  <a:spcPct val="0"/>
                </a:spcBef>
              </a:pPr>
              <a:r>
                <a:rPr lang="en-US" sz="3999" b="1" dirty="0">
                  <a:solidFill>
                    <a:srgbClr val="FFFFFF"/>
                  </a:solidFill>
                  <a:latin typeface="Lato Bold"/>
                  <a:ea typeface="Lato Bold"/>
                  <a:cs typeface="Lato Bold"/>
                  <a:sym typeface="Lato Bold"/>
                </a:rPr>
                <a:t>Technical e.g. T Levels</a:t>
              </a:r>
            </a:p>
          </p:txBody>
        </p:sp>
        <p:sp>
          <p:nvSpPr>
            <p:cNvPr id="15" name="TextBox 15"/>
            <p:cNvSpPr txBox="1"/>
            <p:nvPr/>
          </p:nvSpPr>
          <p:spPr>
            <a:xfrm>
              <a:off x="4663280" y="-76200"/>
              <a:ext cx="5530420" cy="880533"/>
            </a:xfrm>
            <a:prstGeom prst="rect">
              <a:avLst/>
            </a:prstGeom>
          </p:spPr>
          <p:txBody>
            <a:bodyPr wrap="square" lIns="0" tIns="0" rIns="0" bIns="0" rtlCol="0" anchor="t">
              <a:spAutoFit/>
            </a:bodyPr>
            <a:lstStyle/>
            <a:p>
              <a:pPr algn="ctr">
                <a:lnSpc>
                  <a:spcPts val="5599"/>
                </a:lnSpc>
                <a:spcBef>
                  <a:spcPct val="0"/>
                </a:spcBef>
              </a:pPr>
              <a:r>
                <a:rPr lang="en-US" sz="3999" b="1" dirty="0">
                  <a:solidFill>
                    <a:srgbClr val="FFFFFF"/>
                  </a:solidFill>
                  <a:latin typeface="Lato Bold"/>
                  <a:ea typeface="Lato Bold"/>
                  <a:cs typeface="Lato Bold"/>
                  <a:sym typeface="Lato Bold"/>
                </a:rPr>
                <a:t>Apprenticeships</a:t>
              </a:r>
            </a:p>
          </p:txBody>
        </p:sp>
        <p:grpSp>
          <p:nvGrpSpPr>
            <p:cNvPr id="16" name="Group 16"/>
            <p:cNvGrpSpPr/>
            <p:nvPr/>
          </p:nvGrpSpPr>
          <p:grpSpPr>
            <a:xfrm rot="-2700000">
              <a:off x="6141287" y="3360688"/>
              <a:ext cx="2279692" cy="2279692"/>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lnTo>
                      <a:pt x="0" y="406400"/>
                    </a:lnTo>
                    <a:lnTo>
                      <a:pt x="203200" y="406400"/>
                    </a:lnTo>
                    <a:lnTo>
                      <a:pt x="203200" y="812800"/>
                    </a:lnTo>
                    <a:lnTo>
                      <a:pt x="609600" y="812800"/>
                    </a:lnTo>
                    <a:lnTo>
                      <a:pt x="609600" y="406400"/>
                    </a:lnTo>
                    <a:lnTo>
                      <a:pt x="812800" y="406400"/>
                    </a:lnTo>
                    <a:lnTo>
                      <a:pt x="406400" y="0"/>
                    </a:lnTo>
                    <a:close/>
                  </a:path>
                </a:pathLst>
              </a:custGeom>
              <a:solidFill>
                <a:srgbClr val="00A9A6"/>
              </a:solidFill>
            </p:spPr>
            <p:txBody>
              <a:bodyPr/>
              <a:lstStyle/>
              <a:p>
                <a:endParaRPr lang="en-GB"/>
              </a:p>
            </p:txBody>
          </p:sp>
          <p:sp>
            <p:nvSpPr>
              <p:cNvPr id="18" name="TextBox 18"/>
              <p:cNvSpPr txBox="1"/>
              <p:nvPr/>
            </p:nvSpPr>
            <p:spPr>
              <a:xfrm>
                <a:off x="203200" y="63500"/>
                <a:ext cx="406400" cy="7493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rot="1616326">
              <a:off x="11724167" y="1086121"/>
              <a:ext cx="2279692" cy="2279692"/>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lnTo>
                      <a:pt x="0" y="406400"/>
                    </a:lnTo>
                    <a:lnTo>
                      <a:pt x="203200" y="406400"/>
                    </a:lnTo>
                    <a:lnTo>
                      <a:pt x="203200" y="812800"/>
                    </a:lnTo>
                    <a:lnTo>
                      <a:pt x="609600" y="812800"/>
                    </a:lnTo>
                    <a:lnTo>
                      <a:pt x="609600" y="406400"/>
                    </a:lnTo>
                    <a:lnTo>
                      <a:pt x="812800" y="406400"/>
                    </a:lnTo>
                    <a:lnTo>
                      <a:pt x="406400" y="0"/>
                    </a:lnTo>
                    <a:close/>
                  </a:path>
                </a:pathLst>
              </a:custGeom>
              <a:solidFill>
                <a:srgbClr val="00A9A6"/>
              </a:solidFill>
            </p:spPr>
            <p:txBody>
              <a:bodyPr/>
              <a:lstStyle/>
              <a:p>
                <a:endParaRPr lang="en-GB"/>
              </a:p>
            </p:txBody>
          </p:sp>
          <p:sp>
            <p:nvSpPr>
              <p:cNvPr id="21" name="TextBox 21"/>
              <p:cNvSpPr txBox="1"/>
              <p:nvPr/>
            </p:nvSpPr>
            <p:spPr>
              <a:xfrm>
                <a:off x="203200" y="63500"/>
                <a:ext cx="406400" cy="749300"/>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rot="3423394">
              <a:off x="13665060" y="3351862"/>
              <a:ext cx="2279692" cy="2279692"/>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lnTo>
                      <a:pt x="0" y="406400"/>
                    </a:lnTo>
                    <a:lnTo>
                      <a:pt x="203200" y="406400"/>
                    </a:lnTo>
                    <a:lnTo>
                      <a:pt x="203200" y="812800"/>
                    </a:lnTo>
                    <a:lnTo>
                      <a:pt x="609600" y="812800"/>
                    </a:lnTo>
                    <a:lnTo>
                      <a:pt x="609600" y="406400"/>
                    </a:lnTo>
                    <a:lnTo>
                      <a:pt x="812800" y="406400"/>
                    </a:lnTo>
                    <a:lnTo>
                      <a:pt x="406400" y="0"/>
                    </a:lnTo>
                    <a:close/>
                  </a:path>
                </a:pathLst>
              </a:custGeom>
              <a:solidFill>
                <a:srgbClr val="00A9A6"/>
              </a:solidFill>
            </p:spPr>
            <p:txBody>
              <a:bodyPr/>
              <a:lstStyle/>
              <a:p>
                <a:endParaRPr lang="en-GB"/>
              </a:p>
            </p:txBody>
          </p:sp>
          <p:sp>
            <p:nvSpPr>
              <p:cNvPr id="24" name="TextBox 24"/>
              <p:cNvSpPr txBox="1"/>
              <p:nvPr/>
            </p:nvSpPr>
            <p:spPr>
              <a:xfrm>
                <a:off x="203200" y="63500"/>
                <a:ext cx="406400" cy="749300"/>
              </a:xfrm>
              <a:prstGeom prst="rect">
                <a:avLst/>
              </a:prstGeom>
            </p:spPr>
            <p:txBody>
              <a:bodyPr lIns="50800" tIns="50800" rIns="50800" bIns="50800" rtlCol="0" anchor="ctr"/>
              <a:lstStyle/>
              <a:p>
                <a:pPr algn="ctr">
                  <a:lnSpc>
                    <a:spcPts val="2659"/>
                  </a:lnSpc>
                </a:pPr>
                <a:endParaRPr/>
              </a:p>
            </p:txBody>
          </p:sp>
        </p:grpSp>
      </p:grpSp>
      <p:grpSp>
        <p:nvGrpSpPr>
          <p:cNvPr id="25" name="Group 25"/>
          <p:cNvGrpSpPr/>
          <p:nvPr/>
        </p:nvGrpSpPr>
        <p:grpSpPr>
          <a:xfrm>
            <a:off x="13043884" y="0"/>
            <a:ext cx="4993741" cy="1290829"/>
            <a:chOff x="0" y="0"/>
            <a:chExt cx="8077683" cy="2087994"/>
          </a:xfrm>
        </p:grpSpPr>
        <p:sp>
          <p:nvSpPr>
            <p:cNvPr id="26" name="Freeform 26"/>
            <p:cNvSpPr/>
            <p:nvPr/>
          </p:nvSpPr>
          <p:spPr>
            <a:xfrm>
              <a:off x="0" y="0"/>
              <a:ext cx="8077708" cy="2088007"/>
            </a:xfrm>
            <a:custGeom>
              <a:avLst/>
              <a:gdLst/>
              <a:ahLst/>
              <a:cxnLst/>
              <a:rect l="l" t="t" r="r" b="b"/>
              <a:pathLst>
                <a:path w="8077708" h="2088007">
                  <a:moveTo>
                    <a:pt x="0" y="0"/>
                  </a:moveTo>
                  <a:lnTo>
                    <a:pt x="8077708" y="0"/>
                  </a:lnTo>
                  <a:lnTo>
                    <a:pt x="8077708" y="2088007"/>
                  </a:lnTo>
                  <a:lnTo>
                    <a:pt x="0" y="2088007"/>
                  </a:lnTo>
                  <a:lnTo>
                    <a:pt x="0" y="0"/>
                  </a:lnTo>
                  <a:close/>
                </a:path>
              </a:pathLst>
            </a:custGeom>
            <a:blipFill>
              <a:blip r:embed="rId4"/>
              <a:stretch>
                <a:fillRect l="-1" r="-1"/>
              </a:stretch>
            </a:blipFill>
          </p:spPr>
          <p:txBody>
            <a:bodyPr/>
            <a:lstStyle/>
            <a:p>
              <a:endParaRPr lang="en-GB"/>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181" cy="10287000"/>
            <a:chOff x="0" y="0"/>
            <a:chExt cx="24384241" cy="13716000"/>
          </a:xfrm>
        </p:grpSpPr>
        <p:sp>
          <p:nvSpPr>
            <p:cNvPr id="3" name="Freeform 3"/>
            <p:cNvSpPr/>
            <p:nvPr/>
          </p:nvSpPr>
          <p:spPr>
            <a:xfrm>
              <a:off x="0" y="0"/>
              <a:ext cx="24384254" cy="13716000"/>
            </a:xfrm>
            <a:custGeom>
              <a:avLst/>
              <a:gdLst/>
              <a:ahLst/>
              <a:cxnLst/>
              <a:rect l="l" t="t" r="r" b="b"/>
              <a:pathLst>
                <a:path w="24384254" h="13716000">
                  <a:moveTo>
                    <a:pt x="0" y="0"/>
                  </a:moveTo>
                  <a:lnTo>
                    <a:pt x="24384254" y="0"/>
                  </a:lnTo>
                  <a:lnTo>
                    <a:pt x="24384254" y="13716000"/>
                  </a:lnTo>
                  <a:lnTo>
                    <a:pt x="0" y="13716000"/>
                  </a:lnTo>
                  <a:close/>
                </a:path>
              </a:pathLst>
            </a:custGeom>
            <a:solidFill>
              <a:srgbClr val="00797B"/>
            </a:solidFill>
          </p:spPr>
          <p:txBody>
            <a:bodyPr/>
            <a:lstStyle/>
            <a:p>
              <a:endParaRPr lang="en-GB"/>
            </a:p>
          </p:txBody>
        </p:sp>
      </p:grpSp>
      <p:sp>
        <p:nvSpPr>
          <p:cNvPr id="4" name="TextBox 4"/>
          <p:cNvSpPr txBox="1"/>
          <p:nvPr/>
        </p:nvSpPr>
        <p:spPr>
          <a:xfrm>
            <a:off x="304800" y="1409700"/>
            <a:ext cx="7004942" cy="809837"/>
          </a:xfrm>
          <a:prstGeom prst="rect">
            <a:avLst/>
          </a:prstGeom>
        </p:spPr>
        <p:txBody>
          <a:bodyPr wrap="square" lIns="0" tIns="0" rIns="0" bIns="0" rtlCol="0" anchor="t">
            <a:spAutoFit/>
          </a:bodyPr>
          <a:lstStyle/>
          <a:p>
            <a:pPr algn="ctr">
              <a:lnSpc>
                <a:spcPts val="7000"/>
              </a:lnSpc>
              <a:spcBef>
                <a:spcPct val="0"/>
              </a:spcBef>
            </a:pPr>
            <a:r>
              <a:rPr lang="en-US" sz="5000" b="1" dirty="0">
                <a:solidFill>
                  <a:srgbClr val="FFFFFF"/>
                </a:solidFill>
                <a:latin typeface="Lato Bold"/>
                <a:ea typeface="Lato Bold"/>
                <a:cs typeface="Lato Bold"/>
                <a:sym typeface="Lato Bold"/>
              </a:rPr>
              <a:t>Today we’ll explore:</a:t>
            </a:r>
          </a:p>
        </p:txBody>
      </p:sp>
      <p:sp>
        <p:nvSpPr>
          <p:cNvPr id="5" name="TextBox 5"/>
          <p:cNvSpPr txBox="1"/>
          <p:nvPr/>
        </p:nvSpPr>
        <p:spPr>
          <a:xfrm>
            <a:off x="488134" y="2845222"/>
            <a:ext cx="16600986" cy="3498850"/>
          </a:xfrm>
          <a:prstGeom prst="rect">
            <a:avLst/>
          </a:prstGeom>
        </p:spPr>
        <p:txBody>
          <a:bodyPr lIns="0" tIns="0" rIns="0" bIns="0" rtlCol="0" anchor="t">
            <a:spAutoFit/>
          </a:bodyPr>
          <a:lstStyle/>
          <a:p>
            <a:pPr marL="863599" lvl="1" indent="-431800" algn="l">
              <a:lnSpc>
                <a:spcPts val="5599"/>
              </a:lnSpc>
              <a:buFont typeface="Arial"/>
              <a:buChar char="•"/>
            </a:pPr>
            <a:r>
              <a:rPr lang="en-US" sz="3999">
                <a:solidFill>
                  <a:srgbClr val="FFFFFF"/>
                </a:solidFill>
                <a:latin typeface="Lato"/>
                <a:ea typeface="Lato"/>
                <a:cs typeface="Lato"/>
                <a:sym typeface="Lato"/>
              </a:rPr>
              <a:t>The difference between Labour Market Information &amp; Labour Market Intelligence</a:t>
            </a:r>
          </a:p>
          <a:p>
            <a:pPr marL="863599" lvl="1" indent="-431800" algn="l">
              <a:lnSpc>
                <a:spcPts val="5599"/>
              </a:lnSpc>
              <a:buFont typeface="Arial"/>
              <a:buChar char="•"/>
            </a:pPr>
            <a:r>
              <a:rPr lang="en-US" sz="3999">
                <a:solidFill>
                  <a:srgbClr val="FFFFFF"/>
                </a:solidFill>
                <a:latin typeface="Lato"/>
                <a:ea typeface="Lato"/>
                <a:cs typeface="Lato"/>
                <a:sym typeface="Lato"/>
              </a:rPr>
              <a:t>Barriers and Misconceptions</a:t>
            </a:r>
          </a:p>
          <a:p>
            <a:pPr marL="863599" lvl="1" indent="-431800" algn="l">
              <a:lnSpc>
                <a:spcPts val="5599"/>
              </a:lnSpc>
              <a:buFont typeface="Arial"/>
              <a:buChar char="•"/>
            </a:pPr>
            <a:r>
              <a:rPr lang="en-US" sz="3999">
                <a:solidFill>
                  <a:srgbClr val="FFFFFF"/>
                </a:solidFill>
                <a:latin typeface="Lato"/>
                <a:ea typeface="Lato"/>
                <a:cs typeface="Lato"/>
                <a:sym typeface="Lato"/>
              </a:rPr>
              <a:t>Why information alone isn’t enough</a:t>
            </a:r>
          </a:p>
          <a:p>
            <a:pPr marL="863599" lvl="1" indent="-431800" algn="l">
              <a:lnSpc>
                <a:spcPts val="5599"/>
              </a:lnSpc>
              <a:buFont typeface="Arial"/>
              <a:buChar char="•"/>
            </a:pPr>
            <a:r>
              <a:rPr lang="en-US" sz="3999">
                <a:solidFill>
                  <a:srgbClr val="FFFFFF"/>
                </a:solidFill>
                <a:latin typeface="Lato"/>
                <a:ea typeface="Lato"/>
                <a:cs typeface="Lato"/>
                <a:sym typeface="Lato"/>
              </a:rPr>
              <a:t>How education and employers can bring LMI to life</a:t>
            </a:r>
          </a:p>
        </p:txBody>
      </p:sp>
      <p:grpSp>
        <p:nvGrpSpPr>
          <p:cNvPr id="6" name="Group 6"/>
          <p:cNvGrpSpPr/>
          <p:nvPr/>
        </p:nvGrpSpPr>
        <p:grpSpPr>
          <a:xfrm>
            <a:off x="13043884" y="0"/>
            <a:ext cx="4993741" cy="1290829"/>
            <a:chOff x="0" y="0"/>
            <a:chExt cx="8077683" cy="2087994"/>
          </a:xfrm>
        </p:grpSpPr>
        <p:sp>
          <p:nvSpPr>
            <p:cNvPr id="7" name="Freeform 7"/>
            <p:cNvSpPr/>
            <p:nvPr/>
          </p:nvSpPr>
          <p:spPr>
            <a:xfrm>
              <a:off x="0" y="0"/>
              <a:ext cx="8077708" cy="2088007"/>
            </a:xfrm>
            <a:custGeom>
              <a:avLst/>
              <a:gdLst/>
              <a:ahLst/>
              <a:cxnLst/>
              <a:rect l="l" t="t" r="r" b="b"/>
              <a:pathLst>
                <a:path w="8077708" h="2088007">
                  <a:moveTo>
                    <a:pt x="0" y="0"/>
                  </a:moveTo>
                  <a:lnTo>
                    <a:pt x="8077708" y="0"/>
                  </a:lnTo>
                  <a:lnTo>
                    <a:pt x="8077708" y="2088007"/>
                  </a:lnTo>
                  <a:lnTo>
                    <a:pt x="0" y="2088007"/>
                  </a:lnTo>
                  <a:lnTo>
                    <a:pt x="0" y="0"/>
                  </a:lnTo>
                  <a:close/>
                </a:path>
              </a:pathLst>
            </a:custGeom>
            <a:blipFill>
              <a:blip r:embed="rId3"/>
              <a:stretch>
                <a:fillRect l="-1" r="-1"/>
              </a:stretch>
            </a:blipFill>
          </p:spPr>
          <p:txBody>
            <a:bodyPr/>
            <a:lstStyle/>
            <a:p>
              <a:endParaRPr lang="en-GB"/>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3D2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181" cy="10287000"/>
            <a:chOff x="0" y="0"/>
            <a:chExt cx="24384241" cy="13716000"/>
          </a:xfrm>
        </p:grpSpPr>
        <p:sp>
          <p:nvSpPr>
            <p:cNvPr id="3" name="Freeform 3"/>
            <p:cNvSpPr/>
            <p:nvPr/>
          </p:nvSpPr>
          <p:spPr>
            <a:xfrm>
              <a:off x="0" y="0"/>
              <a:ext cx="24384254" cy="13716000"/>
            </a:xfrm>
            <a:custGeom>
              <a:avLst/>
              <a:gdLst/>
              <a:ahLst/>
              <a:cxnLst/>
              <a:rect l="l" t="t" r="r" b="b"/>
              <a:pathLst>
                <a:path w="24384254" h="13716000">
                  <a:moveTo>
                    <a:pt x="0" y="0"/>
                  </a:moveTo>
                  <a:lnTo>
                    <a:pt x="24384254" y="0"/>
                  </a:lnTo>
                  <a:lnTo>
                    <a:pt x="24384254" y="13716000"/>
                  </a:lnTo>
                  <a:lnTo>
                    <a:pt x="0" y="13716000"/>
                  </a:lnTo>
                  <a:close/>
                </a:path>
              </a:pathLst>
            </a:custGeom>
            <a:solidFill>
              <a:srgbClr val="00797B">
                <a:alpha val="5882"/>
              </a:srgbClr>
            </a:solidFill>
          </p:spPr>
          <p:txBody>
            <a:bodyPr/>
            <a:lstStyle/>
            <a:p>
              <a:endParaRPr lang="en-GB"/>
            </a:p>
          </p:txBody>
        </p:sp>
      </p:grpSp>
      <p:grpSp>
        <p:nvGrpSpPr>
          <p:cNvPr id="4" name="Group 4"/>
          <p:cNvGrpSpPr/>
          <p:nvPr/>
        </p:nvGrpSpPr>
        <p:grpSpPr>
          <a:xfrm>
            <a:off x="12991862" y="215456"/>
            <a:ext cx="5017684" cy="1295457"/>
            <a:chOff x="0" y="0"/>
            <a:chExt cx="6690246" cy="1727276"/>
          </a:xfrm>
        </p:grpSpPr>
        <p:sp>
          <p:nvSpPr>
            <p:cNvPr id="5" name="Freeform 5"/>
            <p:cNvSpPr/>
            <p:nvPr/>
          </p:nvSpPr>
          <p:spPr>
            <a:xfrm>
              <a:off x="0" y="0"/>
              <a:ext cx="6690233" cy="1727327"/>
            </a:xfrm>
            <a:custGeom>
              <a:avLst/>
              <a:gdLst/>
              <a:ahLst/>
              <a:cxnLst/>
              <a:rect l="l" t="t" r="r" b="b"/>
              <a:pathLst>
                <a:path w="6690233" h="1727327">
                  <a:moveTo>
                    <a:pt x="0" y="0"/>
                  </a:moveTo>
                  <a:lnTo>
                    <a:pt x="6690233" y="0"/>
                  </a:lnTo>
                  <a:lnTo>
                    <a:pt x="6690233" y="1727327"/>
                  </a:lnTo>
                  <a:lnTo>
                    <a:pt x="0" y="1727327"/>
                  </a:lnTo>
                  <a:lnTo>
                    <a:pt x="0" y="0"/>
                  </a:lnTo>
                  <a:close/>
                </a:path>
              </a:pathLst>
            </a:custGeom>
            <a:blipFill>
              <a:blip r:embed="rId3"/>
              <a:stretch>
                <a:fillRect t="-2" b="1"/>
              </a:stretch>
            </a:blipFill>
          </p:spPr>
          <p:txBody>
            <a:bodyPr/>
            <a:lstStyle/>
            <a:p>
              <a:endParaRPr lang="en-GB"/>
            </a:p>
          </p:txBody>
        </p:sp>
      </p:grpSp>
      <p:sp>
        <p:nvSpPr>
          <p:cNvPr id="6" name="TextBox 6"/>
          <p:cNvSpPr txBox="1"/>
          <p:nvPr/>
        </p:nvSpPr>
        <p:spPr>
          <a:xfrm>
            <a:off x="181" y="2887663"/>
            <a:ext cx="18288000" cy="2635250"/>
          </a:xfrm>
          <a:prstGeom prst="rect">
            <a:avLst/>
          </a:prstGeom>
        </p:spPr>
        <p:txBody>
          <a:bodyPr lIns="0" tIns="0" rIns="0" bIns="0" rtlCol="0" anchor="t">
            <a:spAutoFit/>
          </a:bodyPr>
          <a:lstStyle/>
          <a:p>
            <a:pPr algn="ctr">
              <a:lnSpc>
                <a:spcPts val="7000"/>
              </a:lnSpc>
            </a:pPr>
            <a:r>
              <a:rPr lang="en-US" sz="5000" b="1">
                <a:solidFill>
                  <a:srgbClr val="006A94"/>
                </a:solidFill>
                <a:latin typeface="Lato Bold"/>
                <a:ea typeface="Lato Bold"/>
                <a:cs typeface="Lato Bold"/>
                <a:sym typeface="Lato Bold"/>
              </a:rPr>
              <a:t>What is the difference between Labour Market Information </a:t>
            </a:r>
          </a:p>
          <a:p>
            <a:pPr algn="ctr">
              <a:lnSpc>
                <a:spcPts val="7000"/>
              </a:lnSpc>
            </a:pPr>
            <a:r>
              <a:rPr lang="en-US" sz="5000" b="1">
                <a:solidFill>
                  <a:srgbClr val="006A94"/>
                </a:solidFill>
                <a:latin typeface="Lato Bold"/>
                <a:ea typeface="Lato Bold"/>
                <a:cs typeface="Lato Bold"/>
                <a:sym typeface="Lato Bold"/>
              </a:rPr>
              <a:t>and Labour Market Intelligence?</a:t>
            </a:r>
          </a:p>
          <a:p>
            <a:pPr algn="ctr">
              <a:lnSpc>
                <a:spcPts val="7000"/>
              </a:lnSpc>
              <a:spcBef>
                <a:spcPct val="0"/>
              </a:spcBef>
            </a:pPr>
            <a:endParaRPr lang="en-US" sz="5000" b="1">
              <a:solidFill>
                <a:srgbClr val="006A94"/>
              </a:solidFill>
              <a:latin typeface="Lato Bold"/>
              <a:ea typeface="Lato Bold"/>
              <a:cs typeface="Lato Bold"/>
              <a:sym typeface="Lato Bold"/>
            </a:endParaRPr>
          </a:p>
        </p:txBody>
      </p:sp>
      <p:sp>
        <p:nvSpPr>
          <p:cNvPr id="7" name="Freeform 7"/>
          <p:cNvSpPr/>
          <p:nvPr/>
        </p:nvSpPr>
        <p:spPr>
          <a:xfrm>
            <a:off x="6910797" y="5188370"/>
            <a:ext cx="4354286" cy="4114800"/>
          </a:xfrm>
          <a:custGeom>
            <a:avLst/>
            <a:gdLst/>
            <a:ahLst/>
            <a:cxnLst/>
            <a:rect l="l" t="t" r="r" b="b"/>
            <a:pathLst>
              <a:path w="4354286" h="4114800">
                <a:moveTo>
                  <a:pt x="0" y="0"/>
                </a:moveTo>
                <a:lnTo>
                  <a:pt x="4354285" y="0"/>
                </a:lnTo>
                <a:lnTo>
                  <a:pt x="4354285"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181" cy="10287000"/>
            <a:chOff x="0" y="0"/>
            <a:chExt cx="24384241" cy="13716000"/>
          </a:xfrm>
        </p:grpSpPr>
        <p:sp>
          <p:nvSpPr>
            <p:cNvPr id="3" name="Freeform 3"/>
            <p:cNvSpPr/>
            <p:nvPr/>
          </p:nvSpPr>
          <p:spPr>
            <a:xfrm>
              <a:off x="0" y="0"/>
              <a:ext cx="24384254" cy="13716000"/>
            </a:xfrm>
            <a:custGeom>
              <a:avLst/>
              <a:gdLst/>
              <a:ahLst/>
              <a:cxnLst/>
              <a:rect l="l" t="t" r="r" b="b"/>
              <a:pathLst>
                <a:path w="24384254" h="13716000">
                  <a:moveTo>
                    <a:pt x="0" y="0"/>
                  </a:moveTo>
                  <a:lnTo>
                    <a:pt x="24384254" y="0"/>
                  </a:lnTo>
                  <a:lnTo>
                    <a:pt x="24384254" y="13716000"/>
                  </a:lnTo>
                  <a:lnTo>
                    <a:pt x="0" y="13716000"/>
                  </a:lnTo>
                  <a:close/>
                </a:path>
              </a:pathLst>
            </a:custGeom>
            <a:solidFill>
              <a:srgbClr val="026893"/>
            </a:solidFill>
          </p:spPr>
          <p:txBody>
            <a:bodyPr/>
            <a:lstStyle/>
            <a:p>
              <a:endParaRPr lang="en-GB"/>
            </a:p>
          </p:txBody>
        </p:sp>
      </p:grpSp>
      <p:sp>
        <p:nvSpPr>
          <p:cNvPr id="4" name="TextBox 4"/>
          <p:cNvSpPr txBox="1"/>
          <p:nvPr/>
        </p:nvSpPr>
        <p:spPr>
          <a:xfrm>
            <a:off x="265145" y="544513"/>
            <a:ext cx="3692899" cy="809837"/>
          </a:xfrm>
          <a:prstGeom prst="rect">
            <a:avLst/>
          </a:prstGeom>
        </p:spPr>
        <p:txBody>
          <a:bodyPr wrap="square" lIns="0" tIns="0" rIns="0" bIns="0" rtlCol="0" anchor="t">
            <a:spAutoFit/>
          </a:bodyPr>
          <a:lstStyle/>
          <a:p>
            <a:pPr algn="ctr">
              <a:lnSpc>
                <a:spcPts val="7000"/>
              </a:lnSpc>
              <a:spcBef>
                <a:spcPct val="0"/>
              </a:spcBef>
            </a:pPr>
            <a:r>
              <a:rPr lang="en-US" sz="5000" b="1" dirty="0">
                <a:solidFill>
                  <a:srgbClr val="FFFFFF"/>
                </a:solidFill>
                <a:latin typeface="Lato Bold"/>
                <a:ea typeface="Lato Bold"/>
                <a:cs typeface="Lato Bold"/>
                <a:sym typeface="Lato Bold"/>
              </a:rPr>
              <a:t>Information</a:t>
            </a:r>
          </a:p>
        </p:txBody>
      </p:sp>
      <p:sp>
        <p:nvSpPr>
          <p:cNvPr id="5" name="TextBox 5"/>
          <p:cNvSpPr txBox="1"/>
          <p:nvPr/>
        </p:nvSpPr>
        <p:spPr>
          <a:xfrm>
            <a:off x="6711833" y="544513"/>
            <a:ext cx="3578261" cy="809837"/>
          </a:xfrm>
          <a:prstGeom prst="rect">
            <a:avLst/>
          </a:prstGeom>
        </p:spPr>
        <p:txBody>
          <a:bodyPr wrap="square" lIns="0" tIns="0" rIns="0" bIns="0" rtlCol="0" anchor="t">
            <a:spAutoFit/>
          </a:bodyPr>
          <a:lstStyle/>
          <a:p>
            <a:pPr algn="ctr">
              <a:lnSpc>
                <a:spcPts val="7000"/>
              </a:lnSpc>
              <a:spcBef>
                <a:spcPct val="0"/>
              </a:spcBef>
            </a:pPr>
            <a:r>
              <a:rPr lang="en-US" sz="5000" b="1" dirty="0">
                <a:solidFill>
                  <a:srgbClr val="FFFFFF"/>
                </a:solidFill>
                <a:latin typeface="Lato Bold"/>
                <a:ea typeface="Lato Bold"/>
                <a:cs typeface="Lato Bold"/>
                <a:sym typeface="Lato Bold"/>
              </a:rPr>
              <a:t>Intelligence</a:t>
            </a:r>
          </a:p>
        </p:txBody>
      </p:sp>
      <p:grpSp>
        <p:nvGrpSpPr>
          <p:cNvPr id="6" name="Group 6"/>
          <p:cNvGrpSpPr/>
          <p:nvPr/>
        </p:nvGrpSpPr>
        <p:grpSpPr>
          <a:xfrm>
            <a:off x="384048" y="1627660"/>
            <a:ext cx="5770676" cy="8580471"/>
            <a:chOff x="0" y="0"/>
            <a:chExt cx="7694234" cy="11440628"/>
          </a:xfrm>
        </p:grpSpPr>
        <p:grpSp>
          <p:nvGrpSpPr>
            <p:cNvPr id="7" name="Group 7"/>
            <p:cNvGrpSpPr/>
            <p:nvPr/>
          </p:nvGrpSpPr>
          <p:grpSpPr>
            <a:xfrm>
              <a:off x="0" y="0"/>
              <a:ext cx="7694234" cy="2135726"/>
              <a:chOff x="0" y="0"/>
              <a:chExt cx="2068080" cy="574047"/>
            </a:xfrm>
          </p:grpSpPr>
          <p:sp>
            <p:nvSpPr>
              <p:cNvPr id="8" name="Freeform 8"/>
              <p:cNvSpPr/>
              <p:nvPr/>
            </p:nvSpPr>
            <p:spPr>
              <a:xfrm>
                <a:off x="0" y="0"/>
                <a:ext cx="2068080" cy="574047"/>
              </a:xfrm>
              <a:custGeom>
                <a:avLst/>
                <a:gdLst/>
                <a:ahLst/>
                <a:cxnLst/>
                <a:rect l="l" t="t" r="r" b="b"/>
                <a:pathLst>
                  <a:path w="2068080" h="574047">
                    <a:moveTo>
                      <a:pt x="16099" y="0"/>
                    </a:moveTo>
                    <a:lnTo>
                      <a:pt x="2051981" y="0"/>
                    </a:lnTo>
                    <a:cubicBezTo>
                      <a:pt x="2060872" y="0"/>
                      <a:pt x="2068080" y="7208"/>
                      <a:pt x="2068080" y="16099"/>
                    </a:cubicBezTo>
                    <a:lnTo>
                      <a:pt x="2068080" y="557948"/>
                    </a:lnTo>
                    <a:cubicBezTo>
                      <a:pt x="2068080" y="562217"/>
                      <a:pt x="2066384" y="566312"/>
                      <a:pt x="2063364" y="569332"/>
                    </a:cubicBezTo>
                    <a:cubicBezTo>
                      <a:pt x="2060345" y="572351"/>
                      <a:pt x="2056250" y="574047"/>
                      <a:pt x="2051981" y="574047"/>
                    </a:cubicBezTo>
                    <a:lnTo>
                      <a:pt x="16099" y="574047"/>
                    </a:lnTo>
                    <a:cubicBezTo>
                      <a:pt x="11829" y="574047"/>
                      <a:pt x="7735" y="572351"/>
                      <a:pt x="4715" y="569332"/>
                    </a:cubicBezTo>
                    <a:cubicBezTo>
                      <a:pt x="1696" y="566312"/>
                      <a:pt x="0" y="562217"/>
                      <a:pt x="0" y="557948"/>
                    </a:cubicBezTo>
                    <a:lnTo>
                      <a:pt x="0" y="16099"/>
                    </a:lnTo>
                    <a:cubicBezTo>
                      <a:pt x="0" y="11829"/>
                      <a:pt x="1696" y="7735"/>
                      <a:pt x="4715" y="4715"/>
                    </a:cubicBezTo>
                    <a:cubicBezTo>
                      <a:pt x="7735" y="1696"/>
                      <a:pt x="11829" y="0"/>
                      <a:pt x="16099" y="0"/>
                    </a:cubicBezTo>
                    <a:close/>
                  </a:path>
                </a:pathLst>
              </a:custGeom>
              <a:solidFill>
                <a:srgbClr val="00A9A6"/>
              </a:solidFill>
            </p:spPr>
            <p:txBody>
              <a:bodyPr/>
              <a:lstStyle/>
              <a:p>
                <a:endParaRPr lang="en-GB"/>
              </a:p>
            </p:txBody>
          </p:sp>
          <p:sp>
            <p:nvSpPr>
              <p:cNvPr id="9" name="TextBox 9"/>
              <p:cNvSpPr txBox="1"/>
              <p:nvPr/>
            </p:nvSpPr>
            <p:spPr>
              <a:xfrm>
                <a:off x="0" y="-47625"/>
                <a:ext cx="2068080" cy="621672"/>
              </a:xfrm>
              <a:prstGeom prst="rect">
                <a:avLst/>
              </a:prstGeom>
            </p:spPr>
            <p:txBody>
              <a:bodyPr lIns="50800" tIns="50800" rIns="50800" bIns="50800" rtlCol="0" anchor="ctr"/>
              <a:lstStyle/>
              <a:p>
                <a:pPr algn="ctr">
                  <a:lnSpc>
                    <a:spcPts val="3499"/>
                  </a:lnSpc>
                  <a:spcBef>
                    <a:spcPct val="0"/>
                  </a:spcBef>
                </a:pPr>
                <a:r>
                  <a:rPr lang="en-US" sz="2499" b="1">
                    <a:solidFill>
                      <a:srgbClr val="FFFFFF"/>
                    </a:solidFill>
                    <a:latin typeface="Lato Bold"/>
                    <a:ea typeface="Lato Bold"/>
                    <a:cs typeface="Lato Bold"/>
                    <a:sym typeface="Lato Bold"/>
                  </a:rPr>
                  <a:t>How many businesses are there across the South Midlands Region?</a:t>
                </a:r>
              </a:p>
            </p:txBody>
          </p:sp>
        </p:grpSp>
        <p:grpSp>
          <p:nvGrpSpPr>
            <p:cNvPr id="10" name="Group 10"/>
            <p:cNvGrpSpPr/>
            <p:nvPr/>
          </p:nvGrpSpPr>
          <p:grpSpPr>
            <a:xfrm>
              <a:off x="0" y="2326226"/>
              <a:ext cx="7694234" cy="2135726"/>
              <a:chOff x="0" y="0"/>
              <a:chExt cx="2068080" cy="574047"/>
            </a:xfrm>
          </p:grpSpPr>
          <p:sp>
            <p:nvSpPr>
              <p:cNvPr id="11" name="Freeform 11"/>
              <p:cNvSpPr/>
              <p:nvPr/>
            </p:nvSpPr>
            <p:spPr>
              <a:xfrm>
                <a:off x="0" y="0"/>
                <a:ext cx="2068080" cy="574047"/>
              </a:xfrm>
              <a:custGeom>
                <a:avLst/>
                <a:gdLst/>
                <a:ahLst/>
                <a:cxnLst/>
                <a:rect l="l" t="t" r="r" b="b"/>
                <a:pathLst>
                  <a:path w="2068080" h="574047">
                    <a:moveTo>
                      <a:pt x="16099" y="0"/>
                    </a:moveTo>
                    <a:lnTo>
                      <a:pt x="2051981" y="0"/>
                    </a:lnTo>
                    <a:cubicBezTo>
                      <a:pt x="2060872" y="0"/>
                      <a:pt x="2068080" y="7208"/>
                      <a:pt x="2068080" y="16099"/>
                    </a:cubicBezTo>
                    <a:lnTo>
                      <a:pt x="2068080" y="557948"/>
                    </a:lnTo>
                    <a:cubicBezTo>
                      <a:pt x="2068080" y="562217"/>
                      <a:pt x="2066384" y="566312"/>
                      <a:pt x="2063364" y="569332"/>
                    </a:cubicBezTo>
                    <a:cubicBezTo>
                      <a:pt x="2060345" y="572351"/>
                      <a:pt x="2056250" y="574047"/>
                      <a:pt x="2051981" y="574047"/>
                    </a:cubicBezTo>
                    <a:lnTo>
                      <a:pt x="16099" y="574047"/>
                    </a:lnTo>
                    <a:cubicBezTo>
                      <a:pt x="11829" y="574047"/>
                      <a:pt x="7735" y="572351"/>
                      <a:pt x="4715" y="569332"/>
                    </a:cubicBezTo>
                    <a:cubicBezTo>
                      <a:pt x="1696" y="566312"/>
                      <a:pt x="0" y="562217"/>
                      <a:pt x="0" y="557948"/>
                    </a:cubicBezTo>
                    <a:lnTo>
                      <a:pt x="0" y="16099"/>
                    </a:lnTo>
                    <a:cubicBezTo>
                      <a:pt x="0" y="11829"/>
                      <a:pt x="1696" y="7735"/>
                      <a:pt x="4715" y="4715"/>
                    </a:cubicBezTo>
                    <a:cubicBezTo>
                      <a:pt x="7735" y="1696"/>
                      <a:pt x="11829" y="0"/>
                      <a:pt x="16099" y="0"/>
                    </a:cubicBezTo>
                    <a:close/>
                  </a:path>
                </a:pathLst>
              </a:custGeom>
              <a:solidFill>
                <a:srgbClr val="00A9A6"/>
              </a:solidFill>
            </p:spPr>
            <p:txBody>
              <a:bodyPr/>
              <a:lstStyle/>
              <a:p>
                <a:endParaRPr lang="en-GB"/>
              </a:p>
            </p:txBody>
          </p:sp>
          <p:sp>
            <p:nvSpPr>
              <p:cNvPr id="12" name="TextBox 12"/>
              <p:cNvSpPr txBox="1"/>
              <p:nvPr/>
            </p:nvSpPr>
            <p:spPr>
              <a:xfrm>
                <a:off x="0" y="-47625"/>
                <a:ext cx="2068080" cy="621672"/>
              </a:xfrm>
              <a:prstGeom prst="rect">
                <a:avLst/>
              </a:prstGeom>
            </p:spPr>
            <p:txBody>
              <a:bodyPr lIns="50800" tIns="50800" rIns="50800" bIns="50800" rtlCol="0" anchor="ctr"/>
              <a:lstStyle/>
              <a:p>
                <a:pPr algn="ctr">
                  <a:lnSpc>
                    <a:spcPts val="3499"/>
                  </a:lnSpc>
                  <a:spcBef>
                    <a:spcPct val="0"/>
                  </a:spcBef>
                </a:pPr>
                <a:r>
                  <a:rPr lang="en-US" sz="2499" b="1">
                    <a:solidFill>
                      <a:srgbClr val="FFFFFF"/>
                    </a:solidFill>
                    <a:latin typeface="Lato Bold"/>
                    <a:ea typeface="Lato Bold"/>
                    <a:cs typeface="Lato Bold"/>
                    <a:sym typeface="Lato Bold"/>
                  </a:rPr>
                  <a:t>What is one of the key sectors in our area?</a:t>
                </a:r>
              </a:p>
            </p:txBody>
          </p:sp>
        </p:grpSp>
        <p:grpSp>
          <p:nvGrpSpPr>
            <p:cNvPr id="13" name="Group 13"/>
            <p:cNvGrpSpPr/>
            <p:nvPr/>
          </p:nvGrpSpPr>
          <p:grpSpPr>
            <a:xfrm>
              <a:off x="0" y="4652451"/>
              <a:ext cx="7694234" cy="2135726"/>
              <a:chOff x="0" y="0"/>
              <a:chExt cx="2068080" cy="574047"/>
            </a:xfrm>
          </p:grpSpPr>
          <p:sp>
            <p:nvSpPr>
              <p:cNvPr id="14" name="Freeform 14"/>
              <p:cNvSpPr/>
              <p:nvPr/>
            </p:nvSpPr>
            <p:spPr>
              <a:xfrm>
                <a:off x="0" y="0"/>
                <a:ext cx="2068080" cy="574047"/>
              </a:xfrm>
              <a:custGeom>
                <a:avLst/>
                <a:gdLst/>
                <a:ahLst/>
                <a:cxnLst/>
                <a:rect l="l" t="t" r="r" b="b"/>
                <a:pathLst>
                  <a:path w="2068080" h="574047">
                    <a:moveTo>
                      <a:pt x="16099" y="0"/>
                    </a:moveTo>
                    <a:lnTo>
                      <a:pt x="2051981" y="0"/>
                    </a:lnTo>
                    <a:cubicBezTo>
                      <a:pt x="2060872" y="0"/>
                      <a:pt x="2068080" y="7208"/>
                      <a:pt x="2068080" y="16099"/>
                    </a:cubicBezTo>
                    <a:lnTo>
                      <a:pt x="2068080" y="557948"/>
                    </a:lnTo>
                    <a:cubicBezTo>
                      <a:pt x="2068080" y="562217"/>
                      <a:pt x="2066384" y="566312"/>
                      <a:pt x="2063364" y="569332"/>
                    </a:cubicBezTo>
                    <a:cubicBezTo>
                      <a:pt x="2060345" y="572351"/>
                      <a:pt x="2056250" y="574047"/>
                      <a:pt x="2051981" y="574047"/>
                    </a:cubicBezTo>
                    <a:lnTo>
                      <a:pt x="16099" y="574047"/>
                    </a:lnTo>
                    <a:cubicBezTo>
                      <a:pt x="11829" y="574047"/>
                      <a:pt x="7735" y="572351"/>
                      <a:pt x="4715" y="569332"/>
                    </a:cubicBezTo>
                    <a:cubicBezTo>
                      <a:pt x="1696" y="566312"/>
                      <a:pt x="0" y="562217"/>
                      <a:pt x="0" y="557948"/>
                    </a:cubicBezTo>
                    <a:lnTo>
                      <a:pt x="0" y="16099"/>
                    </a:lnTo>
                    <a:cubicBezTo>
                      <a:pt x="0" y="11829"/>
                      <a:pt x="1696" y="7735"/>
                      <a:pt x="4715" y="4715"/>
                    </a:cubicBezTo>
                    <a:cubicBezTo>
                      <a:pt x="7735" y="1696"/>
                      <a:pt x="11829" y="0"/>
                      <a:pt x="16099" y="0"/>
                    </a:cubicBezTo>
                    <a:close/>
                  </a:path>
                </a:pathLst>
              </a:custGeom>
              <a:solidFill>
                <a:srgbClr val="00A9A6"/>
              </a:solidFill>
            </p:spPr>
            <p:txBody>
              <a:bodyPr/>
              <a:lstStyle/>
              <a:p>
                <a:endParaRPr lang="en-GB"/>
              </a:p>
            </p:txBody>
          </p:sp>
          <p:sp>
            <p:nvSpPr>
              <p:cNvPr id="15" name="TextBox 15"/>
              <p:cNvSpPr txBox="1"/>
              <p:nvPr/>
            </p:nvSpPr>
            <p:spPr>
              <a:xfrm>
                <a:off x="0" y="-47625"/>
                <a:ext cx="2068080" cy="621672"/>
              </a:xfrm>
              <a:prstGeom prst="rect">
                <a:avLst/>
              </a:prstGeom>
            </p:spPr>
            <p:txBody>
              <a:bodyPr lIns="50800" tIns="50800" rIns="50800" bIns="50800" rtlCol="0" anchor="ctr"/>
              <a:lstStyle/>
              <a:p>
                <a:pPr algn="ctr">
                  <a:lnSpc>
                    <a:spcPts val="3499"/>
                  </a:lnSpc>
                  <a:spcBef>
                    <a:spcPct val="0"/>
                  </a:spcBef>
                </a:pPr>
                <a:r>
                  <a:rPr lang="en-US" sz="2499" b="1">
                    <a:solidFill>
                      <a:srgbClr val="FFFFFF"/>
                    </a:solidFill>
                    <a:latin typeface="Lato Bold"/>
                    <a:ea typeface="Lato Bold"/>
                    <a:cs typeface="Lato Bold"/>
                    <a:sym typeface="Lato Bold"/>
                  </a:rPr>
                  <a:t>Which industry are there growing opportunites in?</a:t>
                </a:r>
              </a:p>
            </p:txBody>
          </p:sp>
        </p:grpSp>
        <p:grpSp>
          <p:nvGrpSpPr>
            <p:cNvPr id="16" name="Group 16"/>
            <p:cNvGrpSpPr/>
            <p:nvPr/>
          </p:nvGrpSpPr>
          <p:grpSpPr>
            <a:xfrm>
              <a:off x="0" y="6978677"/>
              <a:ext cx="7694234" cy="2135726"/>
              <a:chOff x="0" y="0"/>
              <a:chExt cx="2068080" cy="574047"/>
            </a:xfrm>
          </p:grpSpPr>
          <p:sp>
            <p:nvSpPr>
              <p:cNvPr id="17" name="Freeform 17"/>
              <p:cNvSpPr/>
              <p:nvPr/>
            </p:nvSpPr>
            <p:spPr>
              <a:xfrm>
                <a:off x="0" y="0"/>
                <a:ext cx="2068080" cy="574047"/>
              </a:xfrm>
              <a:custGeom>
                <a:avLst/>
                <a:gdLst/>
                <a:ahLst/>
                <a:cxnLst/>
                <a:rect l="l" t="t" r="r" b="b"/>
                <a:pathLst>
                  <a:path w="2068080" h="574047">
                    <a:moveTo>
                      <a:pt x="16099" y="0"/>
                    </a:moveTo>
                    <a:lnTo>
                      <a:pt x="2051981" y="0"/>
                    </a:lnTo>
                    <a:cubicBezTo>
                      <a:pt x="2060872" y="0"/>
                      <a:pt x="2068080" y="7208"/>
                      <a:pt x="2068080" y="16099"/>
                    </a:cubicBezTo>
                    <a:lnTo>
                      <a:pt x="2068080" y="557948"/>
                    </a:lnTo>
                    <a:cubicBezTo>
                      <a:pt x="2068080" y="562217"/>
                      <a:pt x="2066384" y="566312"/>
                      <a:pt x="2063364" y="569332"/>
                    </a:cubicBezTo>
                    <a:cubicBezTo>
                      <a:pt x="2060345" y="572351"/>
                      <a:pt x="2056250" y="574047"/>
                      <a:pt x="2051981" y="574047"/>
                    </a:cubicBezTo>
                    <a:lnTo>
                      <a:pt x="16099" y="574047"/>
                    </a:lnTo>
                    <a:cubicBezTo>
                      <a:pt x="11829" y="574047"/>
                      <a:pt x="7735" y="572351"/>
                      <a:pt x="4715" y="569332"/>
                    </a:cubicBezTo>
                    <a:cubicBezTo>
                      <a:pt x="1696" y="566312"/>
                      <a:pt x="0" y="562217"/>
                      <a:pt x="0" y="557948"/>
                    </a:cubicBezTo>
                    <a:lnTo>
                      <a:pt x="0" y="16099"/>
                    </a:lnTo>
                    <a:cubicBezTo>
                      <a:pt x="0" y="11829"/>
                      <a:pt x="1696" y="7735"/>
                      <a:pt x="4715" y="4715"/>
                    </a:cubicBezTo>
                    <a:cubicBezTo>
                      <a:pt x="7735" y="1696"/>
                      <a:pt x="11829" y="0"/>
                      <a:pt x="16099" y="0"/>
                    </a:cubicBezTo>
                    <a:close/>
                  </a:path>
                </a:pathLst>
              </a:custGeom>
              <a:solidFill>
                <a:srgbClr val="00A9A6"/>
              </a:solidFill>
            </p:spPr>
            <p:txBody>
              <a:bodyPr/>
              <a:lstStyle/>
              <a:p>
                <a:endParaRPr lang="en-GB"/>
              </a:p>
            </p:txBody>
          </p:sp>
          <p:sp>
            <p:nvSpPr>
              <p:cNvPr id="18" name="TextBox 18"/>
              <p:cNvSpPr txBox="1"/>
              <p:nvPr/>
            </p:nvSpPr>
            <p:spPr>
              <a:xfrm>
                <a:off x="0" y="-47625"/>
                <a:ext cx="2068080" cy="621672"/>
              </a:xfrm>
              <a:prstGeom prst="rect">
                <a:avLst/>
              </a:prstGeom>
            </p:spPr>
            <p:txBody>
              <a:bodyPr lIns="50800" tIns="50800" rIns="50800" bIns="50800" rtlCol="0" anchor="ctr"/>
              <a:lstStyle/>
              <a:p>
                <a:pPr algn="ctr">
                  <a:lnSpc>
                    <a:spcPts val="3499"/>
                  </a:lnSpc>
                  <a:spcBef>
                    <a:spcPct val="0"/>
                  </a:spcBef>
                </a:pPr>
                <a:r>
                  <a:rPr lang="en-US" sz="2499" b="1">
                    <a:solidFill>
                      <a:srgbClr val="FFFFFF"/>
                    </a:solidFill>
                    <a:latin typeface="Lato Bold"/>
                    <a:ea typeface="Lato Bold"/>
                    <a:cs typeface="Lato Bold"/>
                    <a:sym typeface="Lato Bold"/>
                  </a:rPr>
                  <a:t>How many people are in employment in our town?</a:t>
                </a:r>
              </a:p>
            </p:txBody>
          </p:sp>
        </p:grpSp>
        <p:grpSp>
          <p:nvGrpSpPr>
            <p:cNvPr id="19" name="Group 19"/>
            <p:cNvGrpSpPr/>
            <p:nvPr/>
          </p:nvGrpSpPr>
          <p:grpSpPr>
            <a:xfrm>
              <a:off x="0" y="9304902"/>
              <a:ext cx="7694234" cy="2135726"/>
              <a:chOff x="0" y="0"/>
              <a:chExt cx="2068080" cy="574047"/>
            </a:xfrm>
          </p:grpSpPr>
          <p:sp>
            <p:nvSpPr>
              <p:cNvPr id="20" name="Freeform 20"/>
              <p:cNvSpPr/>
              <p:nvPr/>
            </p:nvSpPr>
            <p:spPr>
              <a:xfrm>
                <a:off x="0" y="0"/>
                <a:ext cx="2068080" cy="574047"/>
              </a:xfrm>
              <a:custGeom>
                <a:avLst/>
                <a:gdLst/>
                <a:ahLst/>
                <a:cxnLst/>
                <a:rect l="l" t="t" r="r" b="b"/>
                <a:pathLst>
                  <a:path w="2068080" h="574047">
                    <a:moveTo>
                      <a:pt x="16099" y="0"/>
                    </a:moveTo>
                    <a:lnTo>
                      <a:pt x="2051981" y="0"/>
                    </a:lnTo>
                    <a:cubicBezTo>
                      <a:pt x="2060872" y="0"/>
                      <a:pt x="2068080" y="7208"/>
                      <a:pt x="2068080" y="16099"/>
                    </a:cubicBezTo>
                    <a:lnTo>
                      <a:pt x="2068080" y="557948"/>
                    </a:lnTo>
                    <a:cubicBezTo>
                      <a:pt x="2068080" y="562217"/>
                      <a:pt x="2066384" y="566312"/>
                      <a:pt x="2063364" y="569332"/>
                    </a:cubicBezTo>
                    <a:cubicBezTo>
                      <a:pt x="2060345" y="572351"/>
                      <a:pt x="2056250" y="574047"/>
                      <a:pt x="2051981" y="574047"/>
                    </a:cubicBezTo>
                    <a:lnTo>
                      <a:pt x="16099" y="574047"/>
                    </a:lnTo>
                    <a:cubicBezTo>
                      <a:pt x="11829" y="574047"/>
                      <a:pt x="7735" y="572351"/>
                      <a:pt x="4715" y="569332"/>
                    </a:cubicBezTo>
                    <a:cubicBezTo>
                      <a:pt x="1696" y="566312"/>
                      <a:pt x="0" y="562217"/>
                      <a:pt x="0" y="557948"/>
                    </a:cubicBezTo>
                    <a:lnTo>
                      <a:pt x="0" y="16099"/>
                    </a:lnTo>
                    <a:cubicBezTo>
                      <a:pt x="0" y="11829"/>
                      <a:pt x="1696" y="7735"/>
                      <a:pt x="4715" y="4715"/>
                    </a:cubicBezTo>
                    <a:cubicBezTo>
                      <a:pt x="7735" y="1696"/>
                      <a:pt x="11829" y="0"/>
                      <a:pt x="16099" y="0"/>
                    </a:cubicBezTo>
                    <a:close/>
                  </a:path>
                </a:pathLst>
              </a:custGeom>
              <a:solidFill>
                <a:srgbClr val="00A9A6"/>
              </a:solidFill>
            </p:spPr>
            <p:txBody>
              <a:bodyPr/>
              <a:lstStyle/>
              <a:p>
                <a:endParaRPr lang="en-GB"/>
              </a:p>
            </p:txBody>
          </p:sp>
          <p:sp>
            <p:nvSpPr>
              <p:cNvPr id="21" name="TextBox 21"/>
              <p:cNvSpPr txBox="1"/>
              <p:nvPr/>
            </p:nvSpPr>
            <p:spPr>
              <a:xfrm>
                <a:off x="0" y="-47625"/>
                <a:ext cx="2068080" cy="621672"/>
              </a:xfrm>
              <a:prstGeom prst="rect">
                <a:avLst/>
              </a:prstGeom>
            </p:spPr>
            <p:txBody>
              <a:bodyPr lIns="50800" tIns="50800" rIns="50800" bIns="50800" rtlCol="0" anchor="ctr"/>
              <a:lstStyle/>
              <a:p>
                <a:pPr algn="ctr">
                  <a:lnSpc>
                    <a:spcPts val="3499"/>
                  </a:lnSpc>
                  <a:spcBef>
                    <a:spcPct val="0"/>
                  </a:spcBef>
                </a:pPr>
                <a:r>
                  <a:rPr lang="en-US" sz="2499" b="1">
                    <a:solidFill>
                      <a:srgbClr val="FFFFFF"/>
                    </a:solidFill>
                    <a:latin typeface="Lato Bold"/>
                    <a:ea typeface="Lato Bold"/>
                    <a:cs typeface="Lato Bold"/>
                    <a:sym typeface="Lato Bold"/>
                  </a:rPr>
                  <a:t>What is the average salary of an engineer?</a:t>
                </a:r>
              </a:p>
            </p:txBody>
          </p:sp>
        </p:grpSp>
      </p:grpSp>
      <p:grpSp>
        <p:nvGrpSpPr>
          <p:cNvPr id="22" name="Group 22"/>
          <p:cNvGrpSpPr/>
          <p:nvPr/>
        </p:nvGrpSpPr>
        <p:grpSpPr>
          <a:xfrm>
            <a:off x="6784939" y="1627660"/>
            <a:ext cx="5780201" cy="8580471"/>
            <a:chOff x="0" y="0"/>
            <a:chExt cx="7706934" cy="11440628"/>
          </a:xfrm>
        </p:grpSpPr>
        <p:grpSp>
          <p:nvGrpSpPr>
            <p:cNvPr id="23" name="Group 23"/>
            <p:cNvGrpSpPr/>
            <p:nvPr/>
          </p:nvGrpSpPr>
          <p:grpSpPr>
            <a:xfrm>
              <a:off x="0" y="0"/>
              <a:ext cx="7694234" cy="2135726"/>
              <a:chOff x="0" y="0"/>
              <a:chExt cx="2068080" cy="574047"/>
            </a:xfrm>
          </p:grpSpPr>
          <p:sp>
            <p:nvSpPr>
              <p:cNvPr id="24" name="Freeform 24"/>
              <p:cNvSpPr/>
              <p:nvPr/>
            </p:nvSpPr>
            <p:spPr>
              <a:xfrm>
                <a:off x="0" y="0"/>
                <a:ext cx="2068080" cy="574047"/>
              </a:xfrm>
              <a:custGeom>
                <a:avLst/>
                <a:gdLst/>
                <a:ahLst/>
                <a:cxnLst/>
                <a:rect l="l" t="t" r="r" b="b"/>
                <a:pathLst>
                  <a:path w="2068080" h="574047">
                    <a:moveTo>
                      <a:pt x="16099" y="0"/>
                    </a:moveTo>
                    <a:lnTo>
                      <a:pt x="2051981" y="0"/>
                    </a:lnTo>
                    <a:cubicBezTo>
                      <a:pt x="2060872" y="0"/>
                      <a:pt x="2068080" y="7208"/>
                      <a:pt x="2068080" y="16099"/>
                    </a:cubicBezTo>
                    <a:lnTo>
                      <a:pt x="2068080" y="557948"/>
                    </a:lnTo>
                    <a:cubicBezTo>
                      <a:pt x="2068080" y="562217"/>
                      <a:pt x="2066384" y="566312"/>
                      <a:pt x="2063364" y="569332"/>
                    </a:cubicBezTo>
                    <a:cubicBezTo>
                      <a:pt x="2060345" y="572351"/>
                      <a:pt x="2056250" y="574047"/>
                      <a:pt x="2051981" y="574047"/>
                    </a:cubicBezTo>
                    <a:lnTo>
                      <a:pt x="16099" y="574047"/>
                    </a:lnTo>
                    <a:cubicBezTo>
                      <a:pt x="11829" y="574047"/>
                      <a:pt x="7735" y="572351"/>
                      <a:pt x="4715" y="569332"/>
                    </a:cubicBezTo>
                    <a:cubicBezTo>
                      <a:pt x="1696" y="566312"/>
                      <a:pt x="0" y="562217"/>
                      <a:pt x="0" y="557948"/>
                    </a:cubicBezTo>
                    <a:lnTo>
                      <a:pt x="0" y="16099"/>
                    </a:lnTo>
                    <a:cubicBezTo>
                      <a:pt x="0" y="11829"/>
                      <a:pt x="1696" y="7735"/>
                      <a:pt x="4715" y="4715"/>
                    </a:cubicBezTo>
                    <a:cubicBezTo>
                      <a:pt x="7735" y="1696"/>
                      <a:pt x="11829" y="0"/>
                      <a:pt x="16099" y="0"/>
                    </a:cubicBezTo>
                    <a:close/>
                  </a:path>
                </a:pathLst>
              </a:custGeom>
              <a:solidFill>
                <a:srgbClr val="00A9A6"/>
              </a:solidFill>
            </p:spPr>
            <p:txBody>
              <a:bodyPr/>
              <a:lstStyle/>
              <a:p>
                <a:endParaRPr lang="en-GB"/>
              </a:p>
            </p:txBody>
          </p:sp>
          <p:sp>
            <p:nvSpPr>
              <p:cNvPr id="25" name="TextBox 25"/>
              <p:cNvSpPr txBox="1"/>
              <p:nvPr/>
            </p:nvSpPr>
            <p:spPr>
              <a:xfrm>
                <a:off x="0" y="-47625"/>
                <a:ext cx="2068080" cy="621672"/>
              </a:xfrm>
              <a:prstGeom prst="rect">
                <a:avLst/>
              </a:prstGeom>
            </p:spPr>
            <p:txBody>
              <a:bodyPr lIns="50800" tIns="50800" rIns="50800" bIns="50800" rtlCol="0" anchor="ctr"/>
              <a:lstStyle/>
              <a:p>
                <a:pPr algn="ctr">
                  <a:lnSpc>
                    <a:spcPts val="3499"/>
                  </a:lnSpc>
                  <a:spcBef>
                    <a:spcPct val="0"/>
                  </a:spcBef>
                </a:pPr>
                <a:r>
                  <a:rPr lang="en-US" sz="2499" b="1">
                    <a:solidFill>
                      <a:srgbClr val="FFFFFF"/>
                    </a:solidFill>
                    <a:latin typeface="Lato Bold"/>
                    <a:ea typeface="Lato Bold"/>
                    <a:cs typeface="Lato Bold"/>
                    <a:sym typeface="Lato Bold"/>
                  </a:rPr>
                  <a:t>What subjects could lead into a career within construction?</a:t>
                </a:r>
              </a:p>
            </p:txBody>
          </p:sp>
        </p:grpSp>
        <p:grpSp>
          <p:nvGrpSpPr>
            <p:cNvPr id="26" name="Group 26"/>
            <p:cNvGrpSpPr/>
            <p:nvPr/>
          </p:nvGrpSpPr>
          <p:grpSpPr>
            <a:xfrm>
              <a:off x="0" y="2326226"/>
              <a:ext cx="7694234" cy="2135726"/>
              <a:chOff x="0" y="0"/>
              <a:chExt cx="2068080" cy="574047"/>
            </a:xfrm>
          </p:grpSpPr>
          <p:sp>
            <p:nvSpPr>
              <p:cNvPr id="27" name="Freeform 27"/>
              <p:cNvSpPr/>
              <p:nvPr/>
            </p:nvSpPr>
            <p:spPr>
              <a:xfrm>
                <a:off x="0" y="0"/>
                <a:ext cx="2068080" cy="574047"/>
              </a:xfrm>
              <a:custGeom>
                <a:avLst/>
                <a:gdLst/>
                <a:ahLst/>
                <a:cxnLst/>
                <a:rect l="l" t="t" r="r" b="b"/>
                <a:pathLst>
                  <a:path w="2068080" h="574047">
                    <a:moveTo>
                      <a:pt x="16099" y="0"/>
                    </a:moveTo>
                    <a:lnTo>
                      <a:pt x="2051981" y="0"/>
                    </a:lnTo>
                    <a:cubicBezTo>
                      <a:pt x="2060872" y="0"/>
                      <a:pt x="2068080" y="7208"/>
                      <a:pt x="2068080" y="16099"/>
                    </a:cubicBezTo>
                    <a:lnTo>
                      <a:pt x="2068080" y="557948"/>
                    </a:lnTo>
                    <a:cubicBezTo>
                      <a:pt x="2068080" y="562217"/>
                      <a:pt x="2066384" y="566312"/>
                      <a:pt x="2063364" y="569332"/>
                    </a:cubicBezTo>
                    <a:cubicBezTo>
                      <a:pt x="2060345" y="572351"/>
                      <a:pt x="2056250" y="574047"/>
                      <a:pt x="2051981" y="574047"/>
                    </a:cubicBezTo>
                    <a:lnTo>
                      <a:pt x="16099" y="574047"/>
                    </a:lnTo>
                    <a:cubicBezTo>
                      <a:pt x="11829" y="574047"/>
                      <a:pt x="7735" y="572351"/>
                      <a:pt x="4715" y="569332"/>
                    </a:cubicBezTo>
                    <a:cubicBezTo>
                      <a:pt x="1696" y="566312"/>
                      <a:pt x="0" y="562217"/>
                      <a:pt x="0" y="557948"/>
                    </a:cubicBezTo>
                    <a:lnTo>
                      <a:pt x="0" y="16099"/>
                    </a:lnTo>
                    <a:cubicBezTo>
                      <a:pt x="0" y="11829"/>
                      <a:pt x="1696" y="7735"/>
                      <a:pt x="4715" y="4715"/>
                    </a:cubicBezTo>
                    <a:cubicBezTo>
                      <a:pt x="7735" y="1696"/>
                      <a:pt x="11829" y="0"/>
                      <a:pt x="16099" y="0"/>
                    </a:cubicBezTo>
                    <a:close/>
                  </a:path>
                </a:pathLst>
              </a:custGeom>
              <a:solidFill>
                <a:srgbClr val="00A9A6"/>
              </a:solidFill>
            </p:spPr>
            <p:txBody>
              <a:bodyPr/>
              <a:lstStyle/>
              <a:p>
                <a:endParaRPr lang="en-GB"/>
              </a:p>
            </p:txBody>
          </p:sp>
          <p:sp>
            <p:nvSpPr>
              <p:cNvPr id="28" name="TextBox 28"/>
              <p:cNvSpPr txBox="1"/>
              <p:nvPr/>
            </p:nvSpPr>
            <p:spPr>
              <a:xfrm>
                <a:off x="0" y="-47625"/>
                <a:ext cx="2068080" cy="621672"/>
              </a:xfrm>
              <a:prstGeom prst="rect">
                <a:avLst/>
              </a:prstGeom>
            </p:spPr>
            <p:txBody>
              <a:bodyPr lIns="50800" tIns="50800" rIns="50800" bIns="50800" rtlCol="0" anchor="ctr"/>
              <a:lstStyle/>
              <a:p>
                <a:pPr algn="ctr">
                  <a:lnSpc>
                    <a:spcPts val="3499"/>
                  </a:lnSpc>
                  <a:spcBef>
                    <a:spcPct val="0"/>
                  </a:spcBef>
                </a:pPr>
                <a:r>
                  <a:rPr lang="en-US" sz="2499" b="1">
                    <a:solidFill>
                      <a:srgbClr val="FFFFFF"/>
                    </a:solidFill>
                    <a:latin typeface="Lato Bold"/>
                    <a:ea typeface="Lato Bold"/>
                    <a:cs typeface="Lato Bold"/>
                    <a:sym typeface="Lato Bold"/>
                  </a:rPr>
                  <a:t>With new jobs being created all the time, what transferable skills do you have?</a:t>
                </a:r>
              </a:p>
            </p:txBody>
          </p:sp>
        </p:grpSp>
        <p:grpSp>
          <p:nvGrpSpPr>
            <p:cNvPr id="29" name="Group 29"/>
            <p:cNvGrpSpPr/>
            <p:nvPr/>
          </p:nvGrpSpPr>
          <p:grpSpPr>
            <a:xfrm>
              <a:off x="0" y="4652451"/>
              <a:ext cx="7706934" cy="2135726"/>
              <a:chOff x="0" y="0"/>
              <a:chExt cx="2071493" cy="574047"/>
            </a:xfrm>
          </p:grpSpPr>
          <p:sp>
            <p:nvSpPr>
              <p:cNvPr id="30" name="Freeform 30"/>
              <p:cNvSpPr/>
              <p:nvPr/>
            </p:nvSpPr>
            <p:spPr>
              <a:xfrm>
                <a:off x="0" y="0"/>
                <a:ext cx="2071493" cy="574047"/>
              </a:xfrm>
              <a:custGeom>
                <a:avLst/>
                <a:gdLst/>
                <a:ahLst/>
                <a:cxnLst/>
                <a:rect l="l" t="t" r="r" b="b"/>
                <a:pathLst>
                  <a:path w="2071493" h="574047">
                    <a:moveTo>
                      <a:pt x="16073" y="0"/>
                    </a:moveTo>
                    <a:lnTo>
                      <a:pt x="2055421" y="0"/>
                    </a:lnTo>
                    <a:cubicBezTo>
                      <a:pt x="2064297" y="0"/>
                      <a:pt x="2071493" y="7196"/>
                      <a:pt x="2071493" y="16073"/>
                    </a:cubicBezTo>
                    <a:lnTo>
                      <a:pt x="2071493" y="557974"/>
                    </a:lnTo>
                    <a:cubicBezTo>
                      <a:pt x="2071493" y="562237"/>
                      <a:pt x="2069800" y="566325"/>
                      <a:pt x="2066786" y="569339"/>
                    </a:cubicBezTo>
                    <a:cubicBezTo>
                      <a:pt x="2063772" y="572354"/>
                      <a:pt x="2059683" y="574047"/>
                      <a:pt x="2055421" y="574047"/>
                    </a:cubicBezTo>
                    <a:lnTo>
                      <a:pt x="16073" y="574047"/>
                    </a:lnTo>
                    <a:cubicBezTo>
                      <a:pt x="11810" y="574047"/>
                      <a:pt x="7722" y="572354"/>
                      <a:pt x="4708" y="569339"/>
                    </a:cubicBezTo>
                    <a:cubicBezTo>
                      <a:pt x="1693" y="566325"/>
                      <a:pt x="0" y="562237"/>
                      <a:pt x="0" y="557974"/>
                    </a:cubicBezTo>
                    <a:lnTo>
                      <a:pt x="0" y="16073"/>
                    </a:lnTo>
                    <a:cubicBezTo>
                      <a:pt x="0" y="11810"/>
                      <a:pt x="1693" y="7722"/>
                      <a:pt x="4708" y="4708"/>
                    </a:cubicBezTo>
                    <a:cubicBezTo>
                      <a:pt x="7722" y="1693"/>
                      <a:pt x="11810" y="0"/>
                      <a:pt x="16073" y="0"/>
                    </a:cubicBezTo>
                    <a:close/>
                  </a:path>
                </a:pathLst>
              </a:custGeom>
              <a:solidFill>
                <a:srgbClr val="00A9A6"/>
              </a:solidFill>
            </p:spPr>
            <p:txBody>
              <a:bodyPr/>
              <a:lstStyle/>
              <a:p>
                <a:endParaRPr lang="en-GB"/>
              </a:p>
            </p:txBody>
          </p:sp>
          <p:sp>
            <p:nvSpPr>
              <p:cNvPr id="31" name="TextBox 31"/>
              <p:cNvSpPr txBox="1"/>
              <p:nvPr/>
            </p:nvSpPr>
            <p:spPr>
              <a:xfrm>
                <a:off x="0" y="-47625"/>
                <a:ext cx="2071493" cy="621672"/>
              </a:xfrm>
              <a:prstGeom prst="rect">
                <a:avLst/>
              </a:prstGeom>
            </p:spPr>
            <p:txBody>
              <a:bodyPr lIns="50800" tIns="50800" rIns="50800" bIns="50800" rtlCol="0" anchor="ctr"/>
              <a:lstStyle/>
              <a:p>
                <a:pPr algn="ctr">
                  <a:lnSpc>
                    <a:spcPts val="3499"/>
                  </a:lnSpc>
                  <a:spcBef>
                    <a:spcPct val="0"/>
                  </a:spcBef>
                </a:pPr>
                <a:r>
                  <a:rPr lang="en-US" sz="2499" b="1">
                    <a:solidFill>
                      <a:srgbClr val="FFFFFF"/>
                    </a:solidFill>
                    <a:latin typeface="Lato Bold"/>
                    <a:ea typeface="Lato Bold"/>
                    <a:cs typeface="Lato Bold"/>
                    <a:sym typeface="Lato Bold"/>
                  </a:rPr>
                  <a:t>What pathway(s) have you looked into if you are interested in digital?</a:t>
                </a:r>
              </a:p>
            </p:txBody>
          </p:sp>
        </p:grpSp>
        <p:grpSp>
          <p:nvGrpSpPr>
            <p:cNvPr id="32" name="Group 32"/>
            <p:cNvGrpSpPr/>
            <p:nvPr/>
          </p:nvGrpSpPr>
          <p:grpSpPr>
            <a:xfrm>
              <a:off x="0" y="6978677"/>
              <a:ext cx="7706934" cy="2135726"/>
              <a:chOff x="0" y="0"/>
              <a:chExt cx="2071493" cy="574047"/>
            </a:xfrm>
          </p:grpSpPr>
          <p:sp>
            <p:nvSpPr>
              <p:cNvPr id="33" name="Freeform 33"/>
              <p:cNvSpPr/>
              <p:nvPr/>
            </p:nvSpPr>
            <p:spPr>
              <a:xfrm>
                <a:off x="0" y="0"/>
                <a:ext cx="2071493" cy="574047"/>
              </a:xfrm>
              <a:custGeom>
                <a:avLst/>
                <a:gdLst/>
                <a:ahLst/>
                <a:cxnLst/>
                <a:rect l="l" t="t" r="r" b="b"/>
                <a:pathLst>
                  <a:path w="2071493" h="574047">
                    <a:moveTo>
                      <a:pt x="16073" y="0"/>
                    </a:moveTo>
                    <a:lnTo>
                      <a:pt x="2055421" y="0"/>
                    </a:lnTo>
                    <a:cubicBezTo>
                      <a:pt x="2064297" y="0"/>
                      <a:pt x="2071493" y="7196"/>
                      <a:pt x="2071493" y="16073"/>
                    </a:cubicBezTo>
                    <a:lnTo>
                      <a:pt x="2071493" y="557974"/>
                    </a:lnTo>
                    <a:cubicBezTo>
                      <a:pt x="2071493" y="562237"/>
                      <a:pt x="2069800" y="566325"/>
                      <a:pt x="2066786" y="569339"/>
                    </a:cubicBezTo>
                    <a:cubicBezTo>
                      <a:pt x="2063772" y="572354"/>
                      <a:pt x="2059683" y="574047"/>
                      <a:pt x="2055421" y="574047"/>
                    </a:cubicBezTo>
                    <a:lnTo>
                      <a:pt x="16073" y="574047"/>
                    </a:lnTo>
                    <a:cubicBezTo>
                      <a:pt x="11810" y="574047"/>
                      <a:pt x="7722" y="572354"/>
                      <a:pt x="4708" y="569339"/>
                    </a:cubicBezTo>
                    <a:cubicBezTo>
                      <a:pt x="1693" y="566325"/>
                      <a:pt x="0" y="562237"/>
                      <a:pt x="0" y="557974"/>
                    </a:cubicBezTo>
                    <a:lnTo>
                      <a:pt x="0" y="16073"/>
                    </a:lnTo>
                    <a:cubicBezTo>
                      <a:pt x="0" y="11810"/>
                      <a:pt x="1693" y="7722"/>
                      <a:pt x="4708" y="4708"/>
                    </a:cubicBezTo>
                    <a:cubicBezTo>
                      <a:pt x="7722" y="1693"/>
                      <a:pt x="11810" y="0"/>
                      <a:pt x="16073" y="0"/>
                    </a:cubicBezTo>
                    <a:close/>
                  </a:path>
                </a:pathLst>
              </a:custGeom>
              <a:solidFill>
                <a:srgbClr val="00A9A6"/>
              </a:solidFill>
            </p:spPr>
            <p:txBody>
              <a:bodyPr/>
              <a:lstStyle/>
              <a:p>
                <a:endParaRPr lang="en-GB"/>
              </a:p>
            </p:txBody>
          </p:sp>
          <p:sp>
            <p:nvSpPr>
              <p:cNvPr id="34" name="TextBox 34"/>
              <p:cNvSpPr txBox="1"/>
              <p:nvPr/>
            </p:nvSpPr>
            <p:spPr>
              <a:xfrm>
                <a:off x="0" y="-47625"/>
                <a:ext cx="2071493" cy="621672"/>
              </a:xfrm>
              <a:prstGeom prst="rect">
                <a:avLst/>
              </a:prstGeom>
            </p:spPr>
            <p:txBody>
              <a:bodyPr lIns="50800" tIns="50800" rIns="50800" bIns="50800" rtlCol="0" anchor="ctr"/>
              <a:lstStyle/>
              <a:p>
                <a:pPr algn="ctr">
                  <a:lnSpc>
                    <a:spcPts val="3499"/>
                  </a:lnSpc>
                  <a:spcBef>
                    <a:spcPct val="0"/>
                  </a:spcBef>
                </a:pPr>
                <a:r>
                  <a:rPr lang="en-US" sz="2499" b="1">
                    <a:solidFill>
                      <a:srgbClr val="FFFFFF"/>
                    </a:solidFill>
                    <a:latin typeface="Lato Bold"/>
                    <a:ea typeface="Lato Bold"/>
                    <a:cs typeface="Lato Bold"/>
                    <a:sym typeface="Lato Bold"/>
                  </a:rPr>
                  <a:t>Have you researched which local companies offer the apprenticeship you are interested in?</a:t>
                </a:r>
              </a:p>
            </p:txBody>
          </p:sp>
        </p:grpSp>
        <p:grpSp>
          <p:nvGrpSpPr>
            <p:cNvPr id="35" name="Group 35"/>
            <p:cNvGrpSpPr/>
            <p:nvPr/>
          </p:nvGrpSpPr>
          <p:grpSpPr>
            <a:xfrm>
              <a:off x="0" y="9304902"/>
              <a:ext cx="7706934" cy="2135726"/>
              <a:chOff x="0" y="0"/>
              <a:chExt cx="2071493" cy="574047"/>
            </a:xfrm>
          </p:grpSpPr>
          <p:sp>
            <p:nvSpPr>
              <p:cNvPr id="36" name="Freeform 36"/>
              <p:cNvSpPr/>
              <p:nvPr/>
            </p:nvSpPr>
            <p:spPr>
              <a:xfrm>
                <a:off x="0" y="0"/>
                <a:ext cx="2071493" cy="574047"/>
              </a:xfrm>
              <a:custGeom>
                <a:avLst/>
                <a:gdLst/>
                <a:ahLst/>
                <a:cxnLst/>
                <a:rect l="l" t="t" r="r" b="b"/>
                <a:pathLst>
                  <a:path w="2071493" h="574047">
                    <a:moveTo>
                      <a:pt x="16073" y="0"/>
                    </a:moveTo>
                    <a:lnTo>
                      <a:pt x="2055421" y="0"/>
                    </a:lnTo>
                    <a:cubicBezTo>
                      <a:pt x="2064297" y="0"/>
                      <a:pt x="2071493" y="7196"/>
                      <a:pt x="2071493" y="16073"/>
                    </a:cubicBezTo>
                    <a:lnTo>
                      <a:pt x="2071493" y="557974"/>
                    </a:lnTo>
                    <a:cubicBezTo>
                      <a:pt x="2071493" y="562237"/>
                      <a:pt x="2069800" y="566325"/>
                      <a:pt x="2066786" y="569339"/>
                    </a:cubicBezTo>
                    <a:cubicBezTo>
                      <a:pt x="2063772" y="572354"/>
                      <a:pt x="2059683" y="574047"/>
                      <a:pt x="2055421" y="574047"/>
                    </a:cubicBezTo>
                    <a:lnTo>
                      <a:pt x="16073" y="574047"/>
                    </a:lnTo>
                    <a:cubicBezTo>
                      <a:pt x="11810" y="574047"/>
                      <a:pt x="7722" y="572354"/>
                      <a:pt x="4708" y="569339"/>
                    </a:cubicBezTo>
                    <a:cubicBezTo>
                      <a:pt x="1693" y="566325"/>
                      <a:pt x="0" y="562237"/>
                      <a:pt x="0" y="557974"/>
                    </a:cubicBezTo>
                    <a:lnTo>
                      <a:pt x="0" y="16073"/>
                    </a:lnTo>
                    <a:cubicBezTo>
                      <a:pt x="0" y="11810"/>
                      <a:pt x="1693" y="7722"/>
                      <a:pt x="4708" y="4708"/>
                    </a:cubicBezTo>
                    <a:cubicBezTo>
                      <a:pt x="7722" y="1693"/>
                      <a:pt x="11810" y="0"/>
                      <a:pt x="16073" y="0"/>
                    </a:cubicBezTo>
                    <a:close/>
                  </a:path>
                </a:pathLst>
              </a:custGeom>
              <a:solidFill>
                <a:srgbClr val="00A9A6"/>
              </a:solidFill>
            </p:spPr>
            <p:txBody>
              <a:bodyPr/>
              <a:lstStyle/>
              <a:p>
                <a:endParaRPr lang="en-GB"/>
              </a:p>
            </p:txBody>
          </p:sp>
          <p:sp>
            <p:nvSpPr>
              <p:cNvPr id="37" name="TextBox 37"/>
              <p:cNvSpPr txBox="1"/>
              <p:nvPr/>
            </p:nvSpPr>
            <p:spPr>
              <a:xfrm>
                <a:off x="0" y="-47625"/>
                <a:ext cx="2071493" cy="621672"/>
              </a:xfrm>
              <a:prstGeom prst="rect">
                <a:avLst/>
              </a:prstGeom>
            </p:spPr>
            <p:txBody>
              <a:bodyPr lIns="50800" tIns="50800" rIns="50800" bIns="50800" rtlCol="0" anchor="ctr"/>
              <a:lstStyle/>
              <a:p>
                <a:pPr algn="ctr">
                  <a:lnSpc>
                    <a:spcPts val="3499"/>
                  </a:lnSpc>
                  <a:spcBef>
                    <a:spcPct val="0"/>
                  </a:spcBef>
                </a:pPr>
                <a:r>
                  <a:rPr lang="en-US" sz="2499" b="1">
                    <a:solidFill>
                      <a:srgbClr val="FFFFFF"/>
                    </a:solidFill>
                    <a:latin typeface="Lato Bold"/>
                    <a:ea typeface="Lato Bold"/>
                    <a:cs typeface="Lato Bold"/>
                    <a:sym typeface="Lato Bold"/>
                  </a:rPr>
                  <a:t>What qualifications do you need to do the level 3 course at college?</a:t>
                </a:r>
              </a:p>
            </p:txBody>
          </p:sp>
        </p:grpSp>
      </p:grpSp>
      <p:grpSp>
        <p:nvGrpSpPr>
          <p:cNvPr id="38" name="Group 38"/>
          <p:cNvGrpSpPr/>
          <p:nvPr/>
        </p:nvGrpSpPr>
        <p:grpSpPr>
          <a:xfrm>
            <a:off x="13043884" y="0"/>
            <a:ext cx="4993741" cy="1290829"/>
            <a:chOff x="0" y="0"/>
            <a:chExt cx="8077683" cy="2087994"/>
          </a:xfrm>
        </p:grpSpPr>
        <p:sp>
          <p:nvSpPr>
            <p:cNvPr id="39" name="Freeform 39"/>
            <p:cNvSpPr/>
            <p:nvPr/>
          </p:nvSpPr>
          <p:spPr>
            <a:xfrm>
              <a:off x="0" y="0"/>
              <a:ext cx="8077708" cy="2088007"/>
            </a:xfrm>
            <a:custGeom>
              <a:avLst/>
              <a:gdLst/>
              <a:ahLst/>
              <a:cxnLst/>
              <a:rect l="l" t="t" r="r" b="b"/>
              <a:pathLst>
                <a:path w="8077708" h="2088007">
                  <a:moveTo>
                    <a:pt x="0" y="0"/>
                  </a:moveTo>
                  <a:lnTo>
                    <a:pt x="8077708" y="0"/>
                  </a:lnTo>
                  <a:lnTo>
                    <a:pt x="8077708" y="2088007"/>
                  </a:lnTo>
                  <a:lnTo>
                    <a:pt x="0" y="2088007"/>
                  </a:lnTo>
                  <a:lnTo>
                    <a:pt x="0" y="0"/>
                  </a:lnTo>
                  <a:close/>
                </a:path>
              </a:pathLst>
            </a:custGeom>
            <a:blipFill>
              <a:blip r:embed="rId3"/>
              <a:stretch>
                <a:fillRect l="-1" r="-1"/>
              </a:stretch>
            </a:blipFill>
          </p:spPr>
          <p:txBody>
            <a:bodyPr/>
            <a:lstStyle/>
            <a:p>
              <a:endParaRPr lang="en-GB"/>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3D2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181" cy="10287000"/>
            <a:chOff x="0" y="0"/>
            <a:chExt cx="24384241" cy="13716000"/>
          </a:xfrm>
        </p:grpSpPr>
        <p:sp>
          <p:nvSpPr>
            <p:cNvPr id="3" name="Freeform 3"/>
            <p:cNvSpPr/>
            <p:nvPr/>
          </p:nvSpPr>
          <p:spPr>
            <a:xfrm>
              <a:off x="0" y="0"/>
              <a:ext cx="24384254" cy="13716000"/>
            </a:xfrm>
            <a:custGeom>
              <a:avLst/>
              <a:gdLst/>
              <a:ahLst/>
              <a:cxnLst/>
              <a:rect l="l" t="t" r="r" b="b"/>
              <a:pathLst>
                <a:path w="24384254" h="13716000">
                  <a:moveTo>
                    <a:pt x="0" y="0"/>
                  </a:moveTo>
                  <a:lnTo>
                    <a:pt x="24384254" y="0"/>
                  </a:lnTo>
                  <a:lnTo>
                    <a:pt x="24384254" y="13716000"/>
                  </a:lnTo>
                  <a:lnTo>
                    <a:pt x="0" y="13716000"/>
                  </a:lnTo>
                  <a:close/>
                </a:path>
              </a:pathLst>
            </a:custGeom>
            <a:solidFill>
              <a:srgbClr val="00797B">
                <a:alpha val="5882"/>
              </a:srgbClr>
            </a:solidFill>
          </p:spPr>
          <p:txBody>
            <a:bodyPr/>
            <a:lstStyle/>
            <a:p>
              <a:endParaRPr lang="en-GB"/>
            </a:p>
          </p:txBody>
        </p:sp>
      </p:grpSp>
      <p:grpSp>
        <p:nvGrpSpPr>
          <p:cNvPr id="4" name="Group 4"/>
          <p:cNvGrpSpPr/>
          <p:nvPr/>
        </p:nvGrpSpPr>
        <p:grpSpPr>
          <a:xfrm>
            <a:off x="12991862" y="215456"/>
            <a:ext cx="5017684" cy="1295457"/>
            <a:chOff x="0" y="0"/>
            <a:chExt cx="6690246" cy="1727276"/>
          </a:xfrm>
        </p:grpSpPr>
        <p:sp>
          <p:nvSpPr>
            <p:cNvPr id="5" name="Freeform 5"/>
            <p:cNvSpPr/>
            <p:nvPr/>
          </p:nvSpPr>
          <p:spPr>
            <a:xfrm>
              <a:off x="0" y="0"/>
              <a:ext cx="6690233" cy="1727327"/>
            </a:xfrm>
            <a:custGeom>
              <a:avLst/>
              <a:gdLst/>
              <a:ahLst/>
              <a:cxnLst/>
              <a:rect l="l" t="t" r="r" b="b"/>
              <a:pathLst>
                <a:path w="6690233" h="1727327">
                  <a:moveTo>
                    <a:pt x="0" y="0"/>
                  </a:moveTo>
                  <a:lnTo>
                    <a:pt x="6690233" y="0"/>
                  </a:lnTo>
                  <a:lnTo>
                    <a:pt x="6690233" y="1727327"/>
                  </a:lnTo>
                  <a:lnTo>
                    <a:pt x="0" y="1727327"/>
                  </a:lnTo>
                  <a:lnTo>
                    <a:pt x="0" y="0"/>
                  </a:lnTo>
                  <a:close/>
                </a:path>
              </a:pathLst>
            </a:custGeom>
            <a:blipFill>
              <a:blip r:embed="rId3"/>
              <a:stretch>
                <a:fillRect t="-2" b="1"/>
              </a:stretch>
            </a:blipFill>
          </p:spPr>
          <p:txBody>
            <a:bodyPr/>
            <a:lstStyle/>
            <a:p>
              <a:endParaRPr lang="en-GB"/>
            </a:p>
          </p:txBody>
        </p:sp>
      </p:grpSp>
      <p:sp>
        <p:nvSpPr>
          <p:cNvPr id="6" name="TextBox 6"/>
          <p:cNvSpPr txBox="1"/>
          <p:nvPr/>
        </p:nvSpPr>
        <p:spPr>
          <a:xfrm>
            <a:off x="0" y="1555094"/>
            <a:ext cx="18288000" cy="871628"/>
          </a:xfrm>
          <a:prstGeom prst="rect">
            <a:avLst/>
          </a:prstGeom>
        </p:spPr>
        <p:txBody>
          <a:bodyPr lIns="0" tIns="0" rIns="0" bIns="0" rtlCol="0" anchor="t">
            <a:spAutoFit/>
          </a:bodyPr>
          <a:lstStyle/>
          <a:p>
            <a:pPr algn="ctr">
              <a:lnSpc>
                <a:spcPts val="7082"/>
              </a:lnSpc>
              <a:spcBef>
                <a:spcPct val="0"/>
              </a:spcBef>
            </a:pPr>
            <a:r>
              <a:rPr lang="en-US" sz="5058" b="1">
                <a:solidFill>
                  <a:srgbClr val="006A94"/>
                </a:solidFill>
                <a:latin typeface="Lato Bold"/>
                <a:ea typeface="Lato Bold"/>
                <a:cs typeface="Lato Bold"/>
                <a:sym typeface="Lato Bold"/>
              </a:rPr>
              <a:t>With so much career information available...</a:t>
            </a:r>
          </a:p>
        </p:txBody>
      </p:sp>
      <p:sp>
        <p:nvSpPr>
          <p:cNvPr id="7" name="TextBox 7"/>
          <p:cNvSpPr txBox="1"/>
          <p:nvPr/>
        </p:nvSpPr>
        <p:spPr>
          <a:xfrm>
            <a:off x="181" y="8153285"/>
            <a:ext cx="18288000" cy="863600"/>
          </a:xfrm>
          <a:prstGeom prst="rect">
            <a:avLst/>
          </a:prstGeom>
        </p:spPr>
        <p:txBody>
          <a:bodyPr lIns="0" tIns="0" rIns="0" bIns="0" rtlCol="0" anchor="t">
            <a:spAutoFit/>
          </a:bodyPr>
          <a:lstStyle/>
          <a:p>
            <a:pPr algn="ctr">
              <a:lnSpc>
                <a:spcPts val="7000"/>
              </a:lnSpc>
              <a:spcBef>
                <a:spcPct val="0"/>
              </a:spcBef>
            </a:pPr>
            <a:r>
              <a:rPr lang="en-US" sz="5000" b="1">
                <a:solidFill>
                  <a:srgbClr val="026893"/>
                </a:solidFill>
                <a:latin typeface="Lato Bold"/>
                <a:ea typeface="Lato Bold"/>
                <a:cs typeface="Lato Bold"/>
                <a:sym typeface="Lato Bold"/>
              </a:rPr>
              <a:t>...why may some young people struggle to use it?</a:t>
            </a:r>
          </a:p>
        </p:txBody>
      </p:sp>
      <p:grpSp>
        <p:nvGrpSpPr>
          <p:cNvPr id="8" name="Group 8"/>
          <p:cNvGrpSpPr/>
          <p:nvPr/>
        </p:nvGrpSpPr>
        <p:grpSpPr>
          <a:xfrm>
            <a:off x="1259572" y="3287785"/>
            <a:ext cx="16379715" cy="4038541"/>
            <a:chOff x="0" y="0"/>
            <a:chExt cx="21839620" cy="5384721"/>
          </a:xfrm>
        </p:grpSpPr>
        <p:sp>
          <p:nvSpPr>
            <p:cNvPr id="9" name="Freeform 9"/>
            <p:cNvSpPr/>
            <p:nvPr/>
          </p:nvSpPr>
          <p:spPr>
            <a:xfrm>
              <a:off x="9237685" y="691482"/>
              <a:ext cx="2550253" cy="2550253"/>
            </a:xfrm>
            <a:custGeom>
              <a:avLst/>
              <a:gdLst/>
              <a:ahLst/>
              <a:cxnLst/>
              <a:rect l="l" t="t" r="r" b="b"/>
              <a:pathLst>
                <a:path w="2550253" h="2550253">
                  <a:moveTo>
                    <a:pt x="0" y="0"/>
                  </a:moveTo>
                  <a:lnTo>
                    <a:pt x="2550254" y="0"/>
                  </a:lnTo>
                  <a:lnTo>
                    <a:pt x="2550254" y="2550253"/>
                  </a:lnTo>
                  <a:lnTo>
                    <a:pt x="0" y="25502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0" name="Freeform 10"/>
            <p:cNvSpPr/>
            <p:nvPr/>
          </p:nvSpPr>
          <p:spPr>
            <a:xfrm>
              <a:off x="5355478" y="2613878"/>
              <a:ext cx="2247420" cy="2247420"/>
            </a:xfrm>
            <a:custGeom>
              <a:avLst/>
              <a:gdLst/>
              <a:ahLst/>
              <a:cxnLst/>
              <a:rect l="l" t="t" r="r" b="b"/>
              <a:pathLst>
                <a:path w="2247420" h="2247420">
                  <a:moveTo>
                    <a:pt x="0" y="0"/>
                  </a:moveTo>
                  <a:lnTo>
                    <a:pt x="2247420" y="0"/>
                  </a:lnTo>
                  <a:lnTo>
                    <a:pt x="2247420" y="2247420"/>
                  </a:lnTo>
                  <a:lnTo>
                    <a:pt x="0" y="224742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 name="Freeform 11"/>
            <p:cNvSpPr/>
            <p:nvPr/>
          </p:nvSpPr>
          <p:spPr>
            <a:xfrm>
              <a:off x="0" y="2510910"/>
              <a:ext cx="2223954" cy="2235129"/>
            </a:xfrm>
            <a:custGeom>
              <a:avLst/>
              <a:gdLst/>
              <a:ahLst/>
              <a:cxnLst/>
              <a:rect l="l" t="t" r="r" b="b"/>
              <a:pathLst>
                <a:path w="2223954" h="2235129">
                  <a:moveTo>
                    <a:pt x="0" y="0"/>
                  </a:moveTo>
                  <a:lnTo>
                    <a:pt x="2223954" y="0"/>
                  </a:lnTo>
                  <a:lnTo>
                    <a:pt x="2223954" y="2235129"/>
                  </a:lnTo>
                  <a:lnTo>
                    <a:pt x="0" y="223512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2" name="Freeform 12"/>
            <p:cNvSpPr/>
            <p:nvPr/>
          </p:nvSpPr>
          <p:spPr>
            <a:xfrm>
              <a:off x="12030870" y="3103321"/>
              <a:ext cx="2281400" cy="2281400"/>
            </a:xfrm>
            <a:custGeom>
              <a:avLst/>
              <a:gdLst/>
              <a:ahLst/>
              <a:cxnLst/>
              <a:rect l="l" t="t" r="r" b="b"/>
              <a:pathLst>
                <a:path w="2281400" h="2281400">
                  <a:moveTo>
                    <a:pt x="0" y="0"/>
                  </a:moveTo>
                  <a:lnTo>
                    <a:pt x="2281400" y="0"/>
                  </a:lnTo>
                  <a:lnTo>
                    <a:pt x="2281400" y="2281400"/>
                  </a:lnTo>
                  <a:lnTo>
                    <a:pt x="0" y="228140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3" name="Freeform 13"/>
            <p:cNvSpPr/>
            <p:nvPr/>
          </p:nvSpPr>
          <p:spPr>
            <a:xfrm>
              <a:off x="2612250" y="0"/>
              <a:ext cx="2370377" cy="2370377"/>
            </a:xfrm>
            <a:custGeom>
              <a:avLst/>
              <a:gdLst/>
              <a:ahLst/>
              <a:cxnLst/>
              <a:rect l="l" t="t" r="r" b="b"/>
              <a:pathLst>
                <a:path w="2370377" h="2370377">
                  <a:moveTo>
                    <a:pt x="0" y="0"/>
                  </a:moveTo>
                  <a:lnTo>
                    <a:pt x="2370377" y="0"/>
                  </a:lnTo>
                  <a:lnTo>
                    <a:pt x="2370377" y="2370377"/>
                  </a:lnTo>
                  <a:lnTo>
                    <a:pt x="0" y="237037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4" name="Freeform 14"/>
            <p:cNvSpPr/>
            <p:nvPr/>
          </p:nvSpPr>
          <p:spPr>
            <a:xfrm>
              <a:off x="14536512" y="477105"/>
              <a:ext cx="2213082" cy="2213082"/>
            </a:xfrm>
            <a:custGeom>
              <a:avLst/>
              <a:gdLst/>
              <a:ahLst/>
              <a:cxnLst/>
              <a:rect l="l" t="t" r="r" b="b"/>
              <a:pathLst>
                <a:path w="2213082" h="2213082">
                  <a:moveTo>
                    <a:pt x="0" y="0"/>
                  </a:moveTo>
                  <a:lnTo>
                    <a:pt x="2213082" y="0"/>
                  </a:lnTo>
                  <a:lnTo>
                    <a:pt x="2213082" y="2213081"/>
                  </a:lnTo>
                  <a:lnTo>
                    <a:pt x="0" y="221308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5" name="Freeform 15"/>
            <p:cNvSpPr/>
            <p:nvPr/>
          </p:nvSpPr>
          <p:spPr>
            <a:xfrm>
              <a:off x="17449170" y="2690186"/>
              <a:ext cx="2223954" cy="2235129"/>
            </a:xfrm>
            <a:custGeom>
              <a:avLst/>
              <a:gdLst/>
              <a:ahLst/>
              <a:cxnLst/>
              <a:rect l="l" t="t" r="r" b="b"/>
              <a:pathLst>
                <a:path w="2223954" h="2235129">
                  <a:moveTo>
                    <a:pt x="0" y="0"/>
                  </a:moveTo>
                  <a:lnTo>
                    <a:pt x="2223954" y="0"/>
                  </a:lnTo>
                  <a:lnTo>
                    <a:pt x="2223954" y="2235129"/>
                  </a:lnTo>
                  <a:lnTo>
                    <a:pt x="0" y="223512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6" name="Freeform 16"/>
            <p:cNvSpPr/>
            <p:nvPr/>
          </p:nvSpPr>
          <p:spPr>
            <a:xfrm>
              <a:off x="19946348" y="477105"/>
              <a:ext cx="1893272" cy="1893272"/>
            </a:xfrm>
            <a:custGeom>
              <a:avLst/>
              <a:gdLst/>
              <a:ahLst/>
              <a:cxnLst/>
              <a:rect l="l" t="t" r="r" b="b"/>
              <a:pathLst>
                <a:path w="1893272" h="1893272">
                  <a:moveTo>
                    <a:pt x="0" y="0"/>
                  </a:moveTo>
                  <a:lnTo>
                    <a:pt x="1893272" y="0"/>
                  </a:lnTo>
                  <a:lnTo>
                    <a:pt x="1893272" y="1893272"/>
                  </a:lnTo>
                  <a:lnTo>
                    <a:pt x="0" y="189327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868363" y="502196"/>
            <a:ext cx="2861996" cy="1158840"/>
            <a:chOff x="0" y="0"/>
            <a:chExt cx="3815994" cy="1545120"/>
          </a:xfrm>
        </p:grpSpPr>
        <p:sp>
          <p:nvSpPr>
            <p:cNvPr id="3" name="Freeform 3" descr="A picture containing text, sign  Description automatically generated"/>
            <p:cNvSpPr/>
            <p:nvPr/>
          </p:nvSpPr>
          <p:spPr>
            <a:xfrm>
              <a:off x="0" y="0"/>
              <a:ext cx="3815969" cy="1545082"/>
            </a:xfrm>
            <a:custGeom>
              <a:avLst/>
              <a:gdLst/>
              <a:ahLst/>
              <a:cxnLst/>
              <a:rect l="l" t="t" r="r" b="b"/>
              <a:pathLst>
                <a:path w="3815969" h="1545082">
                  <a:moveTo>
                    <a:pt x="0" y="0"/>
                  </a:moveTo>
                  <a:lnTo>
                    <a:pt x="3815969" y="0"/>
                  </a:lnTo>
                  <a:lnTo>
                    <a:pt x="3815969" y="1545082"/>
                  </a:lnTo>
                  <a:lnTo>
                    <a:pt x="0" y="1545082"/>
                  </a:lnTo>
                  <a:lnTo>
                    <a:pt x="0" y="0"/>
                  </a:lnTo>
                  <a:close/>
                </a:path>
              </a:pathLst>
            </a:custGeom>
            <a:blipFill>
              <a:blip r:embed="rId3"/>
              <a:stretch>
                <a:fillRect t="-84" b="-87"/>
              </a:stretch>
            </a:blipFill>
          </p:spPr>
          <p:txBody>
            <a:bodyPr/>
            <a:lstStyle/>
            <a:p>
              <a:endParaRPr lang="en-GB"/>
            </a:p>
          </p:txBody>
        </p:sp>
      </p:grpSp>
      <p:grpSp>
        <p:nvGrpSpPr>
          <p:cNvPr id="4" name="Group 4"/>
          <p:cNvGrpSpPr/>
          <p:nvPr/>
        </p:nvGrpSpPr>
        <p:grpSpPr>
          <a:xfrm>
            <a:off x="0" y="0"/>
            <a:ext cx="18288181" cy="10287000"/>
            <a:chOff x="0" y="0"/>
            <a:chExt cx="24384241" cy="13716000"/>
          </a:xfrm>
        </p:grpSpPr>
        <p:sp>
          <p:nvSpPr>
            <p:cNvPr id="5" name="Freeform 5"/>
            <p:cNvSpPr/>
            <p:nvPr/>
          </p:nvSpPr>
          <p:spPr>
            <a:xfrm>
              <a:off x="0" y="0"/>
              <a:ext cx="24384254" cy="13716000"/>
            </a:xfrm>
            <a:custGeom>
              <a:avLst/>
              <a:gdLst/>
              <a:ahLst/>
              <a:cxnLst/>
              <a:rect l="l" t="t" r="r" b="b"/>
              <a:pathLst>
                <a:path w="24384254" h="13716000">
                  <a:moveTo>
                    <a:pt x="0" y="0"/>
                  </a:moveTo>
                  <a:lnTo>
                    <a:pt x="24384254" y="0"/>
                  </a:lnTo>
                  <a:lnTo>
                    <a:pt x="24384254" y="13716000"/>
                  </a:lnTo>
                  <a:lnTo>
                    <a:pt x="0" y="13716000"/>
                  </a:lnTo>
                  <a:close/>
                </a:path>
              </a:pathLst>
            </a:custGeom>
            <a:solidFill>
              <a:srgbClr val="055151"/>
            </a:solidFill>
          </p:spPr>
          <p:txBody>
            <a:bodyPr/>
            <a:lstStyle/>
            <a:p>
              <a:endParaRPr lang="en-GB"/>
            </a:p>
          </p:txBody>
        </p:sp>
      </p:grpSp>
      <p:sp>
        <p:nvSpPr>
          <p:cNvPr id="6" name="TextBox 6"/>
          <p:cNvSpPr txBox="1"/>
          <p:nvPr/>
        </p:nvSpPr>
        <p:spPr>
          <a:xfrm>
            <a:off x="198761" y="1733896"/>
            <a:ext cx="17080830" cy="7763510"/>
          </a:xfrm>
          <a:prstGeom prst="rect">
            <a:avLst/>
          </a:prstGeom>
        </p:spPr>
        <p:txBody>
          <a:bodyPr lIns="0" tIns="0" rIns="0" bIns="0" rtlCol="0" anchor="t">
            <a:spAutoFit/>
          </a:bodyPr>
          <a:lstStyle/>
          <a:p>
            <a:pPr marL="561341" lvl="1" indent="-280670" algn="l">
              <a:lnSpc>
                <a:spcPts val="3640"/>
              </a:lnSpc>
              <a:buFont typeface="Arial"/>
              <a:buChar char="•"/>
            </a:pPr>
            <a:r>
              <a:rPr lang="en-US" sz="2600" b="1">
                <a:solidFill>
                  <a:srgbClr val="FFFFFF"/>
                </a:solidFill>
                <a:latin typeface="Lato Bold"/>
                <a:ea typeface="Lato Bold"/>
                <a:cs typeface="Lato Bold"/>
                <a:sym typeface="Lato Bold"/>
              </a:rPr>
              <a:t>Information overload ≠ informed choice</a:t>
            </a:r>
          </a:p>
          <a:p>
            <a:pPr algn="l">
              <a:lnSpc>
                <a:spcPts val="3640"/>
              </a:lnSpc>
            </a:pPr>
            <a:r>
              <a:rPr lang="en-US" sz="2600">
                <a:solidFill>
                  <a:srgbClr val="E8B462"/>
                </a:solidFill>
                <a:latin typeface="Lato"/>
                <a:ea typeface="Lato"/>
                <a:cs typeface="Lato"/>
                <a:sym typeface="Lato"/>
              </a:rPr>
              <a:t>Lots of sources, but may struggle to know what is relevant or reliable of how to interpret it </a:t>
            </a:r>
          </a:p>
          <a:p>
            <a:pPr algn="l">
              <a:lnSpc>
                <a:spcPts val="3640"/>
              </a:lnSpc>
            </a:pPr>
            <a:endParaRPr lang="en-US" sz="2600">
              <a:solidFill>
                <a:srgbClr val="E8B462"/>
              </a:solidFill>
              <a:latin typeface="Lato"/>
              <a:ea typeface="Lato"/>
              <a:cs typeface="Lato"/>
              <a:sym typeface="Lato"/>
            </a:endParaRPr>
          </a:p>
          <a:p>
            <a:pPr marL="561341" lvl="1" indent="-280670" algn="l">
              <a:lnSpc>
                <a:spcPts val="3640"/>
              </a:lnSpc>
              <a:buFont typeface="Arial"/>
              <a:buChar char="•"/>
            </a:pPr>
            <a:r>
              <a:rPr lang="en-US" sz="2600" b="1">
                <a:solidFill>
                  <a:srgbClr val="FFFFFF"/>
                </a:solidFill>
                <a:latin typeface="Lato Bold"/>
                <a:ea typeface="Lato Bold"/>
                <a:cs typeface="Lato Bold"/>
                <a:sym typeface="Lato Bold"/>
              </a:rPr>
              <a:t>Social media shapes perceptions (“can’t be what they can’t see”)</a:t>
            </a:r>
          </a:p>
          <a:p>
            <a:pPr algn="l">
              <a:lnSpc>
                <a:spcPts val="3640"/>
              </a:lnSpc>
            </a:pPr>
            <a:r>
              <a:rPr lang="en-US" sz="2600">
                <a:solidFill>
                  <a:srgbClr val="E8B462"/>
                </a:solidFill>
                <a:latin typeface="Lato"/>
                <a:ea typeface="Lato"/>
                <a:cs typeface="Lato"/>
                <a:sym typeface="Lato"/>
              </a:rPr>
              <a:t>Platforms can make certain careers look glamourous, lucrative or easily obtainable, while other careers aren’t represented. Algorithms can reinforce what you already believe</a:t>
            </a:r>
          </a:p>
          <a:p>
            <a:pPr algn="l">
              <a:lnSpc>
                <a:spcPts val="3640"/>
              </a:lnSpc>
            </a:pPr>
            <a:endParaRPr lang="en-US" sz="2600">
              <a:solidFill>
                <a:srgbClr val="E8B462"/>
              </a:solidFill>
              <a:latin typeface="Lato"/>
              <a:ea typeface="Lato"/>
              <a:cs typeface="Lato"/>
              <a:sym typeface="Lato"/>
            </a:endParaRPr>
          </a:p>
          <a:p>
            <a:pPr marL="561341" lvl="1" indent="-280670" algn="l">
              <a:lnSpc>
                <a:spcPts val="3640"/>
              </a:lnSpc>
              <a:buFont typeface="Arial"/>
              <a:buChar char="•"/>
            </a:pPr>
            <a:r>
              <a:rPr lang="en-US" sz="2600" b="1">
                <a:solidFill>
                  <a:srgbClr val="FFFFFF"/>
                </a:solidFill>
                <a:latin typeface="Lato Bold"/>
                <a:ea typeface="Lato Bold"/>
                <a:cs typeface="Lato Bold"/>
                <a:sym typeface="Lato Bold"/>
              </a:rPr>
              <a:t>They rely on what they know (“they don’t know what they don’t know”)</a:t>
            </a:r>
          </a:p>
          <a:p>
            <a:pPr algn="l">
              <a:lnSpc>
                <a:spcPts val="3640"/>
              </a:lnSpc>
            </a:pPr>
            <a:r>
              <a:rPr lang="en-US" sz="2600">
                <a:solidFill>
                  <a:srgbClr val="E8B462"/>
                </a:solidFill>
                <a:latin typeface="Lato"/>
                <a:ea typeface="Lato"/>
                <a:cs typeface="Lato"/>
                <a:sym typeface="Lato"/>
              </a:rPr>
              <a:t>Parents remain the single most influential factor in how young people shape their future careers, education, and life choices</a:t>
            </a:r>
          </a:p>
          <a:p>
            <a:pPr algn="l">
              <a:lnSpc>
                <a:spcPts val="3640"/>
              </a:lnSpc>
            </a:pPr>
            <a:endParaRPr lang="en-US" sz="2600">
              <a:solidFill>
                <a:srgbClr val="E8B462"/>
              </a:solidFill>
              <a:latin typeface="Lato"/>
              <a:ea typeface="Lato"/>
              <a:cs typeface="Lato"/>
              <a:sym typeface="Lato"/>
            </a:endParaRPr>
          </a:p>
          <a:p>
            <a:pPr marL="561341" lvl="1" indent="-280670" algn="l">
              <a:lnSpc>
                <a:spcPts val="3640"/>
              </a:lnSpc>
              <a:buFont typeface="Arial"/>
              <a:buChar char="•"/>
            </a:pPr>
            <a:r>
              <a:rPr lang="en-US" sz="2600" b="1">
                <a:solidFill>
                  <a:srgbClr val="FFFFFF"/>
                </a:solidFill>
                <a:latin typeface="Lato Bold"/>
                <a:ea typeface="Lato Bold"/>
                <a:cs typeface="Lato Bold"/>
                <a:sym typeface="Lato Bold"/>
              </a:rPr>
              <a:t>Difficulty connecting learning to future opportunities</a:t>
            </a:r>
          </a:p>
          <a:p>
            <a:pPr algn="l">
              <a:lnSpc>
                <a:spcPts val="3640"/>
              </a:lnSpc>
            </a:pPr>
            <a:r>
              <a:rPr lang="en-US" sz="2600">
                <a:solidFill>
                  <a:srgbClr val="E8B462"/>
                </a:solidFill>
                <a:latin typeface="Lato"/>
                <a:ea typeface="Lato"/>
                <a:cs typeface="Lato"/>
                <a:sym typeface="Lato"/>
              </a:rPr>
              <a:t>Do not always see the relevance of what they are learning (in/out of the classroom) or how it translates to their future </a:t>
            </a:r>
          </a:p>
          <a:p>
            <a:pPr algn="l">
              <a:lnSpc>
                <a:spcPts val="3640"/>
              </a:lnSpc>
            </a:pPr>
            <a:endParaRPr lang="en-US" sz="2600">
              <a:solidFill>
                <a:srgbClr val="E8B462"/>
              </a:solidFill>
              <a:latin typeface="Lato"/>
              <a:ea typeface="Lato"/>
              <a:cs typeface="Lato"/>
              <a:sym typeface="Lato"/>
            </a:endParaRPr>
          </a:p>
          <a:p>
            <a:pPr marL="561341" lvl="1" indent="-280670" algn="l">
              <a:lnSpc>
                <a:spcPts val="3640"/>
              </a:lnSpc>
              <a:buFont typeface="Arial"/>
              <a:buChar char="•"/>
            </a:pPr>
            <a:r>
              <a:rPr lang="en-US" sz="2600" b="1">
                <a:solidFill>
                  <a:srgbClr val="FFFFFF"/>
                </a:solidFill>
                <a:latin typeface="Lato Bold"/>
                <a:ea typeface="Lato Bold"/>
                <a:cs typeface="Lato Bold"/>
                <a:sym typeface="Lato Bold"/>
              </a:rPr>
              <a:t>Misconceptions can be emotionally powerful </a:t>
            </a:r>
          </a:p>
          <a:p>
            <a:pPr algn="l">
              <a:lnSpc>
                <a:spcPts val="3640"/>
              </a:lnSpc>
            </a:pPr>
            <a:r>
              <a:rPr lang="en-US" sz="2600">
                <a:solidFill>
                  <a:srgbClr val="E8B462"/>
                </a:solidFill>
                <a:latin typeface="Lato"/>
                <a:ea typeface="Lato"/>
                <a:cs typeface="Lato"/>
                <a:sym typeface="Lato"/>
              </a:rPr>
              <a:t>Even when the evidence says otherwise “University is the only route to a good career” “You’ll need a degree for that job” “Apprenticeships are cheap labour”</a:t>
            </a:r>
          </a:p>
        </p:txBody>
      </p:sp>
      <p:grpSp>
        <p:nvGrpSpPr>
          <p:cNvPr id="7" name="Group 7"/>
          <p:cNvGrpSpPr/>
          <p:nvPr/>
        </p:nvGrpSpPr>
        <p:grpSpPr>
          <a:xfrm>
            <a:off x="13043884" y="0"/>
            <a:ext cx="4993741" cy="1290829"/>
            <a:chOff x="0" y="0"/>
            <a:chExt cx="8077683" cy="2087994"/>
          </a:xfrm>
        </p:grpSpPr>
        <p:sp>
          <p:nvSpPr>
            <p:cNvPr id="8" name="Freeform 8"/>
            <p:cNvSpPr/>
            <p:nvPr/>
          </p:nvSpPr>
          <p:spPr>
            <a:xfrm>
              <a:off x="0" y="0"/>
              <a:ext cx="8077708" cy="2088007"/>
            </a:xfrm>
            <a:custGeom>
              <a:avLst/>
              <a:gdLst/>
              <a:ahLst/>
              <a:cxnLst/>
              <a:rect l="l" t="t" r="r" b="b"/>
              <a:pathLst>
                <a:path w="8077708" h="2088007">
                  <a:moveTo>
                    <a:pt x="0" y="0"/>
                  </a:moveTo>
                  <a:lnTo>
                    <a:pt x="8077708" y="0"/>
                  </a:lnTo>
                  <a:lnTo>
                    <a:pt x="8077708" y="2088007"/>
                  </a:lnTo>
                  <a:lnTo>
                    <a:pt x="0" y="2088007"/>
                  </a:lnTo>
                  <a:lnTo>
                    <a:pt x="0" y="0"/>
                  </a:lnTo>
                  <a:close/>
                </a:path>
              </a:pathLst>
            </a:custGeom>
            <a:blipFill>
              <a:blip r:embed="rId4"/>
              <a:stretch>
                <a:fillRect l="-1" r="-1"/>
              </a:stretch>
            </a:blipFill>
          </p:spPr>
          <p:txBody>
            <a:bodyPr/>
            <a:lstStyle/>
            <a:p>
              <a:endParaRPr lang="en-GB"/>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26893"/>
        </a:solidFill>
        <a:effectLst/>
      </p:bgPr>
    </p:bg>
    <p:spTree>
      <p:nvGrpSpPr>
        <p:cNvPr id="1" name=""/>
        <p:cNvGrpSpPr/>
        <p:nvPr/>
      </p:nvGrpSpPr>
      <p:grpSpPr>
        <a:xfrm>
          <a:off x="0" y="0"/>
          <a:ext cx="0" cy="0"/>
          <a:chOff x="0" y="0"/>
          <a:chExt cx="0" cy="0"/>
        </a:xfrm>
      </p:grpSpPr>
      <p:sp>
        <p:nvSpPr>
          <p:cNvPr id="2" name="TextBox 2"/>
          <p:cNvSpPr txBox="1"/>
          <p:nvPr/>
        </p:nvSpPr>
        <p:spPr>
          <a:xfrm>
            <a:off x="4290384" y="3876598"/>
            <a:ext cx="9707233" cy="1384300"/>
          </a:xfrm>
          <a:prstGeom prst="rect">
            <a:avLst/>
          </a:prstGeom>
        </p:spPr>
        <p:txBody>
          <a:bodyPr lIns="0" tIns="0" rIns="0" bIns="0" rtlCol="0" anchor="t">
            <a:spAutoFit/>
          </a:bodyPr>
          <a:lstStyle/>
          <a:p>
            <a:pPr algn="ctr">
              <a:lnSpc>
                <a:spcPts val="5599"/>
              </a:lnSpc>
            </a:pPr>
            <a:r>
              <a:rPr lang="en-US" sz="3999" b="1">
                <a:solidFill>
                  <a:srgbClr val="FFFFFF"/>
                </a:solidFill>
                <a:latin typeface="Lato Bold"/>
                <a:ea typeface="Lato Bold"/>
                <a:cs typeface="Lato Bold"/>
                <a:sym typeface="Lato Bold"/>
              </a:rPr>
              <a:t>Future Skills Questionnaire: </a:t>
            </a:r>
          </a:p>
          <a:p>
            <a:pPr algn="ctr">
              <a:lnSpc>
                <a:spcPts val="5599"/>
              </a:lnSpc>
              <a:spcBef>
                <a:spcPct val="0"/>
              </a:spcBef>
            </a:pPr>
            <a:r>
              <a:rPr lang="en-US" sz="3999" b="1">
                <a:solidFill>
                  <a:srgbClr val="FFFFFF"/>
                </a:solidFill>
                <a:latin typeface="Lato Bold"/>
                <a:ea typeface="Lato Bold"/>
                <a:cs typeface="Lato Bold"/>
                <a:sym typeface="Lato Bold"/>
              </a:rPr>
              <a:t>Student’s Career Readiness</a:t>
            </a:r>
          </a:p>
        </p:txBody>
      </p:sp>
      <p:grpSp>
        <p:nvGrpSpPr>
          <p:cNvPr id="3" name="Group 3"/>
          <p:cNvGrpSpPr/>
          <p:nvPr/>
        </p:nvGrpSpPr>
        <p:grpSpPr>
          <a:xfrm>
            <a:off x="13043884" y="0"/>
            <a:ext cx="4993741" cy="1290829"/>
            <a:chOff x="0" y="0"/>
            <a:chExt cx="8077683" cy="2087994"/>
          </a:xfrm>
        </p:grpSpPr>
        <p:sp>
          <p:nvSpPr>
            <p:cNvPr id="4" name="Freeform 4"/>
            <p:cNvSpPr/>
            <p:nvPr/>
          </p:nvSpPr>
          <p:spPr>
            <a:xfrm>
              <a:off x="0" y="0"/>
              <a:ext cx="8077708" cy="2088007"/>
            </a:xfrm>
            <a:custGeom>
              <a:avLst/>
              <a:gdLst/>
              <a:ahLst/>
              <a:cxnLst/>
              <a:rect l="l" t="t" r="r" b="b"/>
              <a:pathLst>
                <a:path w="8077708" h="2088007">
                  <a:moveTo>
                    <a:pt x="0" y="0"/>
                  </a:moveTo>
                  <a:lnTo>
                    <a:pt x="8077708" y="0"/>
                  </a:lnTo>
                  <a:lnTo>
                    <a:pt x="8077708" y="2088007"/>
                  </a:lnTo>
                  <a:lnTo>
                    <a:pt x="0" y="2088007"/>
                  </a:lnTo>
                  <a:lnTo>
                    <a:pt x="0" y="0"/>
                  </a:lnTo>
                  <a:close/>
                </a:path>
              </a:pathLst>
            </a:custGeom>
            <a:blipFill>
              <a:blip r:embed="rId3"/>
              <a:stretch>
                <a:fillRect l="-1" r="-1"/>
              </a:stretch>
            </a:blipFill>
          </p:spPr>
          <p:txBody>
            <a:bodyPr/>
            <a:lstStyle/>
            <a:p>
              <a:endParaRPr lang="en-GB"/>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797B"/>
        </a:solidFill>
        <a:effectLst/>
      </p:bgPr>
    </p:bg>
    <p:spTree>
      <p:nvGrpSpPr>
        <p:cNvPr id="1" name=""/>
        <p:cNvGrpSpPr/>
        <p:nvPr/>
      </p:nvGrpSpPr>
      <p:grpSpPr>
        <a:xfrm>
          <a:off x="0" y="0"/>
          <a:ext cx="0" cy="0"/>
          <a:chOff x="0" y="0"/>
          <a:chExt cx="0" cy="0"/>
        </a:xfrm>
      </p:grpSpPr>
      <p:sp>
        <p:nvSpPr>
          <p:cNvPr id="2" name="TextBox 2"/>
          <p:cNvSpPr txBox="1"/>
          <p:nvPr/>
        </p:nvSpPr>
        <p:spPr>
          <a:xfrm>
            <a:off x="378983" y="396853"/>
            <a:ext cx="9707233" cy="679450"/>
          </a:xfrm>
          <a:prstGeom prst="rect">
            <a:avLst/>
          </a:prstGeom>
        </p:spPr>
        <p:txBody>
          <a:bodyPr lIns="0" tIns="0" rIns="0" bIns="0" rtlCol="0" anchor="t">
            <a:spAutoFit/>
          </a:bodyPr>
          <a:lstStyle/>
          <a:p>
            <a:pPr algn="ctr">
              <a:lnSpc>
                <a:spcPts val="5599"/>
              </a:lnSpc>
              <a:spcBef>
                <a:spcPct val="0"/>
              </a:spcBef>
            </a:pPr>
            <a:r>
              <a:rPr lang="en-US" sz="3999" b="1">
                <a:solidFill>
                  <a:srgbClr val="FFFFFF"/>
                </a:solidFill>
                <a:latin typeface="Lato Bold"/>
                <a:ea typeface="Lato Bold"/>
                <a:cs typeface="Lato Bold"/>
                <a:sym typeface="Lato Bold"/>
              </a:rPr>
              <a:t>FSQ: So, What Do Young People Think ?</a:t>
            </a:r>
          </a:p>
        </p:txBody>
      </p:sp>
      <p:grpSp>
        <p:nvGrpSpPr>
          <p:cNvPr id="3" name="Group 3"/>
          <p:cNvGrpSpPr/>
          <p:nvPr/>
        </p:nvGrpSpPr>
        <p:grpSpPr>
          <a:xfrm>
            <a:off x="13043884" y="0"/>
            <a:ext cx="4993741" cy="1290829"/>
            <a:chOff x="0" y="0"/>
            <a:chExt cx="8077683" cy="2087994"/>
          </a:xfrm>
        </p:grpSpPr>
        <p:sp>
          <p:nvSpPr>
            <p:cNvPr id="4" name="Freeform 4"/>
            <p:cNvSpPr/>
            <p:nvPr/>
          </p:nvSpPr>
          <p:spPr>
            <a:xfrm>
              <a:off x="0" y="0"/>
              <a:ext cx="8077708" cy="2088007"/>
            </a:xfrm>
            <a:custGeom>
              <a:avLst/>
              <a:gdLst/>
              <a:ahLst/>
              <a:cxnLst/>
              <a:rect l="l" t="t" r="r" b="b"/>
              <a:pathLst>
                <a:path w="8077708" h="2088007">
                  <a:moveTo>
                    <a:pt x="0" y="0"/>
                  </a:moveTo>
                  <a:lnTo>
                    <a:pt x="8077708" y="0"/>
                  </a:lnTo>
                  <a:lnTo>
                    <a:pt x="8077708" y="2088007"/>
                  </a:lnTo>
                  <a:lnTo>
                    <a:pt x="0" y="2088007"/>
                  </a:lnTo>
                  <a:lnTo>
                    <a:pt x="0" y="0"/>
                  </a:lnTo>
                  <a:close/>
                </a:path>
              </a:pathLst>
            </a:custGeom>
            <a:blipFill>
              <a:blip r:embed="rId3"/>
              <a:stretch>
                <a:fillRect l="-1" r="-1"/>
              </a:stretch>
            </a:blipFill>
          </p:spPr>
          <p:txBody>
            <a:bodyPr/>
            <a:lstStyle/>
            <a:p>
              <a:endParaRPr lang="en-GB"/>
            </a:p>
          </p:txBody>
        </p:sp>
      </p:grpSp>
      <p:grpSp>
        <p:nvGrpSpPr>
          <p:cNvPr id="5" name="Group 5"/>
          <p:cNvGrpSpPr/>
          <p:nvPr/>
        </p:nvGrpSpPr>
        <p:grpSpPr>
          <a:xfrm>
            <a:off x="216663" y="2077666"/>
            <a:ext cx="8248997" cy="5327195"/>
            <a:chOff x="0" y="0"/>
            <a:chExt cx="19139802" cy="12360466"/>
          </a:xfrm>
        </p:grpSpPr>
        <p:sp>
          <p:nvSpPr>
            <p:cNvPr id="6" name="Freeform 6"/>
            <p:cNvSpPr/>
            <p:nvPr/>
          </p:nvSpPr>
          <p:spPr>
            <a:xfrm>
              <a:off x="0" y="0"/>
              <a:ext cx="19139788" cy="12360529"/>
            </a:xfrm>
            <a:custGeom>
              <a:avLst/>
              <a:gdLst/>
              <a:ahLst/>
              <a:cxnLst/>
              <a:rect l="l" t="t" r="r" b="b"/>
              <a:pathLst>
                <a:path w="19139788" h="12360529">
                  <a:moveTo>
                    <a:pt x="0" y="0"/>
                  </a:moveTo>
                  <a:lnTo>
                    <a:pt x="19139788" y="0"/>
                  </a:lnTo>
                  <a:lnTo>
                    <a:pt x="19139788" y="12360529"/>
                  </a:lnTo>
                  <a:lnTo>
                    <a:pt x="0" y="12360529"/>
                  </a:lnTo>
                  <a:lnTo>
                    <a:pt x="0" y="0"/>
                  </a:lnTo>
                  <a:close/>
                </a:path>
              </a:pathLst>
            </a:custGeom>
            <a:blipFill>
              <a:blip r:embed="rId4"/>
              <a:stretch>
                <a:fillRect/>
              </a:stretch>
            </a:blipFill>
          </p:spPr>
          <p:txBody>
            <a:bodyPr/>
            <a:lstStyle/>
            <a:p>
              <a:endParaRPr lang="en-GB"/>
            </a:p>
          </p:txBody>
        </p:sp>
      </p:grpSp>
      <p:grpSp>
        <p:nvGrpSpPr>
          <p:cNvPr id="7" name="Group 7"/>
          <p:cNvGrpSpPr/>
          <p:nvPr/>
        </p:nvGrpSpPr>
        <p:grpSpPr>
          <a:xfrm>
            <a:off x="8703500" y="2077666"/>
            <a:ext cx="9167726" cy="5327195"/>
            <a:chOff x="0" y="0"/>
            <a:chExt cx="18717158" cy="10876191"/>
          </a:xfrm>
        </p:grpSpPr>
        <p:sp>
          <p:nvSpPr>
            <p:cNvPr id="8" name="Freeform 8"/>
            <p:cNvSpPr/>
            <p:nvPr/>
          </p:nvSpPr>
          <p:spPr>
            <a:xfrm>
              <a:off x="0" y="0"/>
              <a:ext cx="18717133" cy="10876153"/>
            </a:xfrm>
            <a:custGeom>
              <a:avLst/>
              <a:gdLst/>
              <a:ahLst/>
              <a:cxnLst/>
              <a:rect l="l" t="t" r="r" b="b"/>
              <a:pathLst>
                <a:path w="18717133" h="10876153">
                  <a:moveTo>
                    <a:pt x="0" y="0"/>
                  </a:moveTo>
                  <a:lnTo>
                    <a:pt x="18717133" y="0"/>
                  </a:lnTo>
                  <a:lnTo>
                    <a:pt x="18717133" y="10876153"/>
                  </a:lnTo>
                  <a:lnTo>
                    <a:pt x="0" y="10876153"/>
                  </a:lnTo>
                  <a:lnTo>
                    <a:pt x="0" y="0"/>
                  </a:lnTo>
                  <a:close/>
                </a:path>
              </a:pathLst>
            </a:custGeom>
            <a:blipFill>
              <a:blip r:embed="rId5"/>
              <a:stretch>
                <a:fillRect/>
              </a:stretch>
            </a:blipFill>
          </p:spPr>
          <p:txBody>
            <a:bodyPr/>
            <a:lstStyle/>
            <a:p>
              <a:endParaRPr lang="en-GB"/>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797B"/>
        </a:solidFill>
        <a:effectLst/>
      </p:bgPr>
    </p:bg>
    <p:spTree>
      <p:nvGrpSpPr>
        <p:cNvPr id="1" name=""/>
        <p:cNvGrpSpPr/>
        <p:nvPr/>
      </p:nvGrpSpPr>
      <p:grpSpPr>
        <a:xfrm>
          <a:off x="0" y="0"/>
          <a:ext cx="0" cy="0"/>
          <a:chOff x="0" y="0"/>
          <a:chExt cx="0" cy="0"/>
        </a:xfrm>
      </p:grpSpPr>
      <p:sp>
        <p:nvSpPr>
          <p:cNvPr id="2" name="TextBox 2"/>
          <p:cNvSpPr txBox="1"/>
          <p:nvPr/>
        </p:nvSpPr>
        <p:spPr>
          <a:xfrm>
            <a:off x="378983" y="396853"/>
            <a:ext cx="9707233" cy="679450"/>
          </a:xfrm>
          <a:prstGeom prst="rect">
            <a:avLst/>
          </a:prstGeom>
        </p:spPr>
        <p:txBody>
          <a:bodyPr lIns="0" tIns="0" rIns="0" bIns="0" rtlCol="0" anchor="t">
            <a:spAutoFit/>
          </a:bodyPr>
          <a:lstStyle/>
          <a:p>
            <a:pPr algn="ctr">
              <a:lnSpc>
                <a:spcPts val="5599"/>
              </a:lnSpc>
              <a:spcBef>
                <a:spcPct val="0"/>
              </a:spcBef>
            </a:pPr>
            <a:r>
              <a:rPr lang="en-US" sz="3999" b="1">
                <a:solidFill>
                  <a:srgbClr val="FFFFFF"/>
                </a:solidFill>
                <a:latin typeface="Lato Bold"/>
                <a:ea typeface="Lato Bold"/>
                <a:cs typeface="Lato Bold"/>
                <a:sym typeface="Lato Bold"/>
              </a:rPr>
              <a:t>FSQ: So, What Do Young People Think ?</a:t>
            </a:r>
          </a:p>
        </p:txBody>
      </p:sp>
      <p:grpSp>
        <p:nvGrpSpPr>
          <p:cNvPr id="3" name="Group 3"/>
          <p:cNvGrpSpPr/>
          <p:nvPr/>
        </p:nvGrpSpPr>
        <p:grpSpPr>
          <a:xfrm>
            <a:off x="13043884" y="0"/>
            <a:ext cx="4993741" cy="1290829"/>
            <a:chOff x="0" y="0"/>
            <a:chExt cx="8077683" cy="2087994"/>
          </a:xfrm>
        </p:grpSpPr>
        <p:sp>
          <p:nvSpPr>
            <p:cNvPr id="4" name="Freeform 4"/>
            <p:cNvSpPr/>
            <p:nvPr/>
          </p:nvSpPr>
          <p:spPr>
            <a:xfrm>
              <a:off x="0" y="0"/>
              <a:ext cx="8077708" cy="2088007"/>
            </a:xfrm>
            <a:custGeom>
              <a:avLst/>
              <a:gdLst/>
              <a:ahLst/>
              <a:cxnLst/>
              <a:rect l="l" t="t" r="r" b="b"/>
              <a:pathLst>
                <a:path w="8077708" h="2088007">
                  <a:moveTo>
                    <a:pt x="0" y="0"/>
                  </a:moveTo>
                  <a:lnTo>
                    <a:pt x="8077708" y="0"/>
                  </a:lnTo>
                  <a:lnTo>
                    <a:pt x="8077708" y="2088007"/>
                  </a:lnTo>
                  <a:lnTo>
                    <a:pt x="0" y="2088007"/>
                  </a:lnTo>
                  <a:lnTo>
                    <a:pt x="0" y="0"/>
                  </a:lnTo>
                  <a:close/>
                </a:path>
              </a:pathLst>
            </a:custGeom>
            <a:blipFill>
              <a:blip r:embed="rId3"/>
              <a:stretch>
                <a:fillRect l="-1" r="-1"/>
              </a:stretch>
            </a:blipFill>
          </p:spPr>
          <p:txBody>
            <a:bodyPr/>
            <a:lstStyle/>
            <a:p>
              <a:endParaRPr lang="en-GB"/>
            </a:p>
          </p:txBody>
        </p:sp>
      </p:grpSp>
      <p:sp>
        <p:nvSpPr>
          <p:cNvPr id="5" name="TextBox 5"/>
          <p:cNvSpPr txBox="1"/>
          <p:nvPr/>
        </p:nvSpPr>
        <p:spPr>
          <a:xfrm>
            <a:off x="297823" y="1937707"/>
            <a:ext cx="9190863" cy="428625"/>
          </a:xfrm>
          <a:prstGeom prst="rect">
            <a:avLst/>
          </a:prstGeom>
        </p:spPr>
        <p:txBody>
          <a:bodyPr lIns="0" tIns="0" rIns="0" bIns="0" rtlCol="0" anchor="t">
            <a:spAutoFit/>
          </a:bodyPr>
          <a:lstStyle/>
          <a:p>
            <a:pPr algn="l">
              <a:lnSpc>
                <a:spcPts val="3359"/>
              </a:lnSpc>
            </a:pPr>
            <a:r>
              <a:rPr lang="en-US" sz="2799" b="1">
                <a:solidFill>
                  <a:srgbClr val="FFFFFF"/>
                </a:solidFill>
                <a:latin typeface="Lato Bold"/>
                <a:ea typeface="Lato Bold"/>
                <a:cs typeface="Lato Bold"/>
                <a:sym typeface="Lato Bold"/>
              </a:rPr>
              <a:t>Top job interests at each transition point: </a:t>
            </a:r>
            <a:r>
              <a:rPr lang="en-US" sz="2799">
                <a:solidFill>
                  <a:srgbClr val="FFFFFF"/>
                </a:solidFill>
                <a:latin typeface="Lato"/>
                <a:ea typeface="Lato"/>
                <a:cs typeface="Lato"/>
                <a:sym typeface="Lato"/>
              </a:rPr>
              <a:t> </a:t>
            </a:r>
          </a:p>
        </p:txBody>
      </p:sp>
      <p:graphicFrame>
        <p:nvGraphicFramePr>
          <p:cNvPr id="6" name="Table 6"/>
          <p:cNvGraphicFramePr>
            <a:graphicFrameLocks noGrp="1"/>
          </p:cNvGraphicFramePr>
          <p:nvPr/>
        </p:nvGraphicFramePr>
        <p:xfrm>
          <a:off x="297823" y="2614613"/>
          <a:ext cx="11037732" cy="2528890"/>
        </p:xfrm>
        <a:graphic>
          <a:graphicData uri="http://schemas.openxmlformats.org/drawingml/2006/table">
            <a:tbl>
              <a:tblPr/>
              <a:tblGrid>
                <a:gridCol w="2200113">
                  <a:extLst>
                    <a:ext uri="{9D8B030D-6E8A-4147-A177-3AD203B41FA5}">
                      <a16:colId xmlns:a16="http://schemas.microsoft.com/office/drawing/2014/main" val="20000"/>
                    </a:ext>
                  </a:extLst>
                </a:gridCol>
                <a:gridCol w="2914788">
                  <a:extLst>
                    <a:ext uri="{9D8B030D-6E8A-4147-A177-3AD203B41FA5}">
                      <a16:colId xmlns:a16="http://schemas.microsoft.com/office/drawing/2014/main" val="20001"/>
                    </a:ext>
                  </a:extLst>
                </a:gridCol>
                <a:gridCol w="3173558">
                  <a:extLst>
                    <a:ext uri="{9D8B030D-6E8A-4147-A177-3AD203B41FA5}">
                      <a16:colId xmlns:a16="http://schemas.microsoft.com/office/drawing/2014/main" val="20002"/>
                    </a:ext>
                  </a:extLst>
                </a:gridCol>
                <a:gridCol w="2749273">
                  <a:extLst>
                    <a:ext uri="{9D8B030D-6E8A-4147-A177-3AD203B41FA5}">
                      <a16:colId xmlns:a16="http://schemas.microsoft.com/office/drawing/2014/main" val="20003"/>
                    </a:ext>
                  </a:extLst>
                </a:gridCol>
              </a:tblGrid>
              <a:tr h="505778">
                <a:tc>
                  <a:txBody>
                    <a:bodyPr/>
                    <a:lstStyle/>
                    <a:p>
                      <a:pPr algn="l">
                        <a:lnSpc>
                          <a:spcPts val="2160"/>
                        </a:lnSpc>
                        <a:defRPr/>
                      </a:pPr>
                      <a:r>
                        <a:rPr lang="en-US" sz="1800" b="1">
                          <a:solidFill>
                            <a:srgbClr val="FFFFFF"/>
                          </a:solidFill>
                          <a:latin typeface="Lato Bold"/>
                          <a:ea typeface="Lato Bold"/>
                          <a:cs typeface="Lato Bold"/>
                          <a:sym typeface="Lato Bold"/>
                        </a:rPr>
                        <a:t>Transition point</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156082"/>
                    </a:solidFill>
                  </a:tcPr>
                </a:tc>
                <a:tc>
                  <a:txBody>
                    <a:bodyPr/>
                    <a:lstStyle/>
                    <a:p>
                      <a:pPr algn="l">
                        <a:lnSpc>
                          <a:spcPts val="2160"/>
                        </a:lnSpc>
                        <a:defRPr/>
                      </a:pPr>
                      <a:r>
                        <a:rPr lang="en-US" sz="1800" b="1">
                          <a:solidFill>
                            <a:srgbClr val="FFFFFF"/>
                          </a:solidFill>
                          <a:latin typeface="Lato Bold"/>
                          <a:ea typeface="Lato Bold"/>
                          <a:cs typeface="Lato Bold"/>
                          <a:sym typeface="Lato Bold"/>
                        </a:rPr>
                        <a:t>1st place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156082"/>
                    </a:solidFill>
                  </a:tcPr>
                </a:tc>
                <a:tc>
                  <a:txBody>
                    <a:bodyPr/>
                    <a:lstStyle/>
                    <a:p>
                      <a:pPr algn="l">
                        <a:lnSpc>
                          <a:spcPts val="2160"/>
                        </a:lnSpc>
                        <a:defRPr/>
                      </a:pPr>
                      <a:r>
                        <a:rPr lang="en-US" sz="1800" b="1">
                          <a:solidFill>
                            <a:srgbClr val="FFFFFF"/>
                          </a:solidFill>
                          <a:latin typeface="Lato Bold"/>
                          <a:ea typeface="Lato Bold"/>
                          <a:cs typeface="Lato Bold"/>
                          <a:sym typeface="Lato Bold"/>
                        </a:rPr>
                        <a:t>2nd place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156082"/>
                    </a:solidFill>
                  </a:tcPr>
                </a:tc>
                <a:tc>
                  <a:txBody>
                    <a:bodyPr/>
                    <a:lstStyle/>
                    <a:p>
                      <a:pPr algn="l">
                        <a:lnSpc>
                          <a:spcPts val="2160"/>
                        </a:lnSpc>
                        <a:defRPr/>
                      </a:pPr>
                      <a:r>
                        <a:rPr lang="en-US" sz="1800" b="1">
                          <a:solidFill>
                            <a:srgbClr val="FFFFFF"/>
                          </a:solidFill>
                          <a:latin typeface="Lato Bold"/>
                          <a:ea typeface="Lato Bold"/>
                          <a:cs typeface="Lato Bold"/>
                          <a:sym typeface="Lato Bold"/>
                        </a:rPr>
                        <a:t>3rd place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156082"/>
                    </a:solidFill>
                  </a:tcPr>
                </a:tc>
                <a:extLst>
                  <a:ext uri="{0D108BD9-81ED-4DB2-BD59-A6C34878D82A}">
                    <a16:rowId xmlns:a16="http://schemas.microsoft.com/office/drawing/2014/main" val="10000"/>
                  </a:ext>
                </a:extLst>
              </a:tr>
              <a:tr h="505778">
                <a:tc>
                  <a:txBody>
                    <a:bodyPr/>
                    <a:lstStyle/>
                    <a:p>
                      <a:pPr algn="l">
                        <a:lnSpc>
                          <a:spcPts val="2160"/>
                        </a:lnSpc>
                        <a:defRPr/>
                      </a:pPr>
                      <a:r>
                        <a:rPr lang="en-US" sz="1800" b="1">
                          <a:solidFill>
                            <a:srgbClr val="FFFFFF"/>
                          </a:solidFill>
                          <a:latin typeface="Lato Bold"/>
                          <a:ea typeface="Lato Bold"/>
                          <a:cs typeface="Lato Bold"/>
                          <a:sym typeface="Lato Bold"/>
                        </a:rPr>
                        <a:t>Starting Secondary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156082"/>
                    </a:solidFill>
                  </a:tcPr>
                </a:tc>
                <a:tc>
                  <a:txBody>
                    <a:bodyPr/>
                    <a:lstStyle/>
                    <a:p>
                      <a:pPr algn="l">
                        <a:lnSpc>
                          <a:spcPts val="2160"/>
                        </a:lnSpc>
                        <a:defRPr/>
                      </a:pPr>
                      <a:r>
                        <a:rPr lang="en-US" sz="1800">
                          <a:solidFill>
                            <a:srgbClr val="000000"/>
                          </a:solidFill>
                          <a:latin typeface="Lato"/>
                          <a:ea typeface="Lato"/>
                          <a:cs typeface="Lato"/>
                          <a:sym typeface="Lato"/>
                        </a:rPr>
                        <a:t>Sport and Leisure (23%)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0000"/>
                          </a:solidFill>
                          <a:latin typeface="Lato"/>
                          <a:ea typeface="Lato"/>
                          <a:cs typeface="Lato"/>
                          <a:sym typeface="Lato"/>
                        </a:rPr>
                        <a:t>Design (18%)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0000"/>
                          </a:solidFill>
                          <a:latin typeface="Lato"/>
                          <a:ea typeface="Lato"/>
                          <a:cs typeface="Lato"/>
                          <a:sym typeface="Lato"/>
                        </a:rPr>
                        <a:t>Creative roles (14%)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5778">
                <a:tc>
                  <a:txBody>
                    <a:bodyPr/>
                    <a:lstStyle/>
                    <a:p>
                      <a:pPr algn="l">
                        <a:lnSpc>
                          <a:spcPts val="2160"/>
                        </a:lnSpc>
                        <a:defRPr/>
                      </a:pPr>
                      <a:r>
                        <a:rPr lang="en-US" sz="1800" b="1">
                          <a:solidFill>
                            <a:srgbClr val="FFFFFF"/>
                          </a:solidFill>
                          <a:latin typeface="Lato Bold"/>
                          <a:ea typeface="Lato Bold"/>
                          <a:cs typeface="Lato Bold"/>
                          <a:sym typeface="Lato Bold"/>
                        </a:rPr>
                        <a:t>Transition from KS3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156082"/>
                    </a:solidFill>
                  </a:tcPr>
                </a:tc>
                <a:tc>
                  <a:txBody>
                    <a:bodyPr/>
                    <a:lstStyle/>
                    <a:p>
                      <a:pPr algn="l">
                        <a:lnSpc>
                          <a:spcPts val="2160"/>
                        </a:lnSpc>
                        <a:defRPr/>
                      </a:pPr>
                      <a:r>
                        <a:rPr lang="en-US" sz="1800">
                          <a:solidFill>
                            <a:srgbClr val="000000"/>
                          </a:solidFill>
                          <a:latin typeface="Lato"/>
                          <a:ea typeface="Lato"/>
                          <a:cs typeface="Lato"/>
                          <a:sym typeface="Lato"/>
                        </a:rPr>
                        <a:t>Creative roles (15%)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0000"/>
                          </a:solidFill>
                          <a:latin typeface="Lato"/>
                          <a:ea typeface="Lato"/>
                          <a:cs typeface="Lato"/>
                          <a:sym typeface="Lato"/>
                        </a:rPr>
                        <a:t>Sport and Leisure (15%)</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0000"/>
                          </a:solidFill>
                          <a:latin typeface="Lato"/>
                          <a:ea typeface="Lato"/>
                          <a:cs typeface="Lato"/>
                          <a:sym typeface="Lato"/>
                        </a:rPr>
                        <a:t>Design (14%)</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05778">
                <a:tc>
                  <a:txBody>
                    <a:bodyPr/>
                    <a:lstStyle/>
                    <a:p>
                      <a:pPr algn="l">
                        <a:lnSpc>
                          <a:spcPts val="2160"/>
                        </a:lnSpc>
                        <a:defRPr/>
                      </a:pPr>
                      <a:r>
                        <a:rPr lang="en-US" sz="1800" b="1">
                          <a:solidFill>
                            <a:srgbClr val="FFFFFF"/>
                          </a:solidFill>
                          <a:latin typeface="Lato Bold"/>
                          <a:ea typeface="Lato Bold"/>
                          <a:cs typeface="Lato Bold"/>
                          <a:sym typeface="Lato Bold"/>
                        </a:rPr>
                        <a:t>GCSE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156082"/>
                    </a:solidFill>
                  </a:tcPr>
                </a:tc>
                <a:tc>
                  <a:txBody>
                    <a:bodyPr/>
                    <a:lstStyle/>
                    <a:p>
                      <a:pPr algn="l">
                        <a:lnSpc>
                          <a:spcPts val="2160"/>
                        </a:lnSpc>
                        <a:defRPr/>
                      </a:pPr>
                      <a:r>
                        <a:rPr lang="en-US" sz="1800">
                          <a:solidFill>
                            <a:srgbClr val="000000"/>
                          </a:solidFill>
                          <a:latin typeface="Lato"/>
                          <a:ea typeface="Lato"/>
                          <a:cs typeface="Lato"/>
                          <a:sym typeface="Lato"/>
                        </a:rPr>
                        <a:t>Creative roles (14%)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0000"/>
                          </a:solidFill>
                          <a:latin typeface="Lato"/>
                          <a:ea typeface="Lato"/>
                          <a:cs typeface="Lato"/>
                          <a:sym typeface="Lato"/>
                        </a:rPr>
                        <a:t>None of the above (13%)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0000"/>
                          </a:solidFill>
                          <a:latin typeface="Lato"/>
                          <a:ea typeface="Lato"/>
                          <a:cs typeface="Lato"/>
                          <a:sym typeface="Lato"/>
                        </a:rPr>
                        <a:t>Engineer (12%)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05778">
                <a:tc>
                  <a:txBody>
                    <a:bodyPr/>
                    <a:lstStyle/>
                    <a:p>
                      <a:pPr algn="l">
                        <a:lnSpc>
                          <a:spcPts val="2160"/>
                        </a:lnSpc>
                        <a:defRPr/>
                      </a:pPr>
                      <a:r>
                        <a:rPr lang="en-US" sz="1800" b="1">
                          <a:solidFill>
                            <a:srgbClr val="FFFFFF"/>
                          </a:solidFill>
                          <a:latin typeface="Lato Bold"/>
                          <a:ea typeface="Lato Bold"/>
                          <a:cs typeface="Lato Bold"/>
                          <a:sym typeface="Lato Bold"/>
                        </a:rPr>
                        <a:t>Post 16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156082"/>
                    </a:solidFill>
                  </a:tcPr>
                </a:tc>
                <a:tc>
                  <a:txBody>
                    <a:bodyPr/>
                    <a:lstStyle/>
                    <a:p>
                      <a:pPr algn="l">
                        <a:lnSpc>
                          <a:spcPts val="2160"/>
                        </a:lnSpc>
                        <a:defRPr/>
                      </a:pPr>
                      <a:r>
                        <a:rPr lang="en-US" sz="1800">
                          <a:solidFill>
                            <a:srgbClr val="000000"/>
                          </a:solidFill>
                          <a:latin typeface="Lato"/>
                          <a:ea typeface="Lato"/>
                          <a:cs typeface="Lato"/>
                          <a:sym typeface="Lato"/>
                        </a:rPr>
                        <a:t>Engineer (15%)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0000"/>
                          </a:solidFill>
                          <a:latin typeface="Lato"/>
                          <a:ea typeface="Lato"/>
                          <a:cs typeface="Lato"/>
                          <a:sym typeface="Lato"/>
                        </a:rPr>
                        <a:t>Creative roles (15%)</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0000"/>
                          </a:solidFill>
                          <a:latin typeface="Lato"/>
                          <a:ea typeface="Lato"/>
                          <a:cs typeface="Lato"/>
                          <a:sym typeface="Lato"/>
                        </a:rPr>
                        <a:t>Finance (14%)</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7" name="TextBox 7"/>
          <p:cNvSpPr txBox="1"/>
          <p:nvPr/>
        </p:nvSpPr>
        <p:spPr>
          <a:xfrm>
            <a:off x="297823" y="5494191"/>
            <a:ext cx="8961120" cy="428625"/>
          </a:xfrm>
          <a:prstGeom prst="rect">
            <a:avLst/>
          </a:prstGeom>
        </p:spPr>
        <p:txBody>
          <a:bodyPr lIns="0" tIns="0" rIns="0" bIns="0" rtlCol="0" anchor="t">
            <a:spAutoFit/>
          </a:bodyPr>
          <a:lstStyle/>
          <a:p>
            <a:pPr algn="l">
              <a:lnSpc>
                <a:spcPts val="3359"/>
              </a:lnSpc>
            </a:pPr>
            <a:r>
              <a:rPr lang="en-US" sz="2799" b="1">
                <a:solidFill>
                  <a:srgbClr val="FFFFFF"/>
                </a:solidFill>
                <a:latin typeface="Lato Bold"/>
                <a:ea typeface="Lato Bold"/>
                <a:cs typeface="Lato Bold"/>
                <a:sym typeface="Lato Bold"/>
              </a:rPr>
              <a:t>Top 3 sectors/industries at each transition point: </a:t>
            </a:r>
          </a:p>
        </p:txBody>
      </p:sp>
      <p:graphicFrame>
        <p:nvGraphicFramePr>
          <p:cNvPr id="8" name="Table 8"/>
          <p:cNvGraphicFramePr>
            <a:graphicFrameLocks noGrp="1"/>
          </p:cNvGraphicFramePr>
          <p:nvPr/>
        </p:nvGraphicFramePr>
        <p:xfrm>
          <a:off x="297823" y="6284766"/>
          <a:ext cx="11102567" cy="2538128"/>
        </p:xfrm>
        <a:graphic>
          <a:graphicData uri="http://schemas.openxmlformats.org/drawingml/2006/table">
            <a:tbl>
              <a:tblPr/>
              <a:tblGrid>
                <a:gridCol w="2240043">
                  <a:extLst>
                    <a:ext uri="{9D8B030D-6E8A-4147-A177-3AD203B41FA5}">
                      <a16:colId xmlns:a16="http://schemas.microsoft.com/office/drawing/2014/main" val="20000"/>
                    </a:ext>
                  </a:extLst>
                </a:gridCol>
                <a:gridCol w="2872259">
                  <a:extLst>
                    <a:ext uri="{9D8B030D-6E8A-4147-A177-3AD203B41FA5}">
                      <a16:colId xmlns:a16="http://schemas.microsoft.com/office/drawing/2014/main" val="20001"/>
                    </a:ext>
                  </a:extLst>
                </a:gridCol>
                <a:gridCol w="3146445">
                  <a:extLst>
                    <a:ext uri="{9D8B030D-6E8A-4147-A177-3AD203B41FA5}">
                      <a16:colId xmlns:a16="http://schemas.microsoft.com/office/drawing/2014/main" val="20002"/>
                    </a:ext>
                  </a:extLst>
                </a:gridCol>
                <a:gridCol w="2843820">
                  <a:extLst>
                    <a:ext uri="{9D8B030D-6E8A-4147-A177-3AD203B41FA5}">
                      <a16:colId xmlns:a16="http://schemas.microsoft.com/office/drawing/2014/main" val="20003"/>
                    </a:ext>
                  </a:extLst>
                </a:gridCol>
              </a:tblGrid>
              <a:tr h="505774">
                <a:tc>
                  <a:txBody>
                    <a:bodyPr/>
                    <a:lstStyle/>
                    <a:p>
                      <a:pPr algn="l">
                        <a:lnSpc>
                          <a:spcPts val="2160"/>
                        </a:lnSpc>
                        <a:defRPr/>
                      </a:pPr>
                      <a:r>
                        <a:rPr lang="en-US" sz="1800" b="1">
                          <a:solidFill>
                            <a:srgbClr val="FFFFFF"/>
                          </a:solidFill>
                          <a:latin typeface="Lato Bold"/>
                          <a:ea typeface="Lato Bold"/>
                          <a:cs typeface="Lato Bold"/>
                          <a:sym typeface="Lato Bold"/>
                        </a:rPr>
                        <a:t>Transition point</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156082"/>
                    </a:solidFill>
                  </a:tcPr>
                </a:tc>
                <a:tc>
                  <a:txBody>
                    <a:bodyPr/>
                    <a:lstStyle/>
                    <a:p>
                      <a:pPr algn="l">
                        <a:lnSpc>
                          <a:spcPts val="2160"/>
                        </a:lnSpc>
                        <a:defRPr/>
                      </a:pPr>
                      <a:r>
                        <a:rPr lang="en-US" sz="1800" b="1">
                          <a:solidFill>
                            <a:srgbClr val="FFFFFF"/>
                          </a:solidFill>
                          <a:latin typeface="Lato Bold"/>
                          <a:ea typeface="Lato Bold"/>
                          <a:cs typeface="Lato Bold"/>
                          <a:sym typeface="Lato Bold"/>
                        </a:rPr>
                        <a:t>1st place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156082"/>
                    </a:solidFill>
                  </a:tcPr>
                </a:tc>
                <a:tc>
                  <a:txBody>
                    <a:bodyPr/>
                    <a:lstStyle/>
                    <a:p>
                      <a:pPr algn="l">
                        <a:lnSpc>
                          <a:spcPts val="2160"/>
                        </a:lnSpc>
                        <a:defRPr/>
                      </a:pPr>
                      <a:r>
                        <a:rPr lang="en-US" sz="1800" b="1">
                          <a:solidFill>
                            <a:srgbClr val="FFFFFF"/>
                          </a:solidFill>
                          <a:latin typeface="Lato Bold"/>
                          <a:ea typeface="Lato Bold"/>
                          <a:cs typeface="Lato Bold"/>
                          <a:sym typeface="Lato Bold"/>
                        </a:rPr>
                        <a:t>2nd place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156082"/>
                    </a:solidFill>
                  </a:tcPr>
                </a:tc>
                <a:tc>
                  <a:txBody>
                    <a:bodyPr/>
                    <a:lstStyle/>
                    <a:p>
                      <a:pPr algn="l">
                        <a:lnSpc>
                          <a:spcPts val="2160"/>
                        </a:lnSpc>
                        <a:defRPr/>
                      </a:pPr>
                      <a:r>
                        <a:rPr lang="en-US" sz="1800" b="1">
                          <a:solidFill>
                            <a:srgbClr val="FFFFFF"/>
                          </a:solidFill>
                          <a:latin typeface="Lato Bold"/>
                          <a:ea typeface="Lato Bold"/>
                          <a:cs typeface="Lato Bold"/>
                          <a:sym typeface="Lato Bold"/>
                        </a:rPr>
                        <a:t>3rd place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156082"/>
                    </a:solidFill>
                  </a:tcPr>
                </a:tc>
                <a:extLst>
                  <a:ext uri="{0D108BD9-81ED-4DB2-BD59-A6C34878D82A}">
                    <a16:rowId xmlns:a16="http://schemas.microsoft.com/office/drawing/2014/main" val="10000"/>
                  </a:ext>
                </a:extLst>
              </a:tr>
              <a:tr h="510403">
                <a:tc>
                  <a:txBody>
                    <a:bodyPr/>
                    <a:lstStyle/>
                    <a:p>
                      <a:pPr algn="l">
                        <a:lnSpc>
                          <a:spcPts val="2160"/>
                        </a:lnSpc>
                        <a:defRPr/>
                      </a:pPr>
                      <a:r>
                        <a:rPr lang="en-US" sz="1800" b="1">
                          <a:solidFill>
                            <a:srgbClr val="FFFFFF"/>
                          </a:solidFill>
                          <a:latin typeface="Lato Bold"/>
                          <a:ea typeface="Lato Bold"/>
                          <a:cs typeface="Lato Bold"/>
                          <a:sym typeface="Lato Bold"/>
                        </a:rPr>
                        <a:t>Starting Secondary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156082"/>
                    </a:solidFill>
                  </a:tcPr>
                </a:tc>
                <a:tc>
                  <a:txBody>
                    <a:bodyPr/>
                    <a:lstStyle/>
                    <a:p>
                      <a:pPr algn="l">
                        <a:lnSpc>
                          <a:spcPts val="2160"/>
                        </a:lnSpc>
                        <a:defRPr/>
                      </a:pPr>
                      <a:r>
                        <a:rPr lang="en-US" sz="1800">
                          <a:solidFill>
                            <a:srgbClr val="000000"/>
                          </a:solidFill>
                          <a:latin typeface="Lato"/>
                          <a:ea typeface="Lato"/>
                          <a:cs typeface="Lato"/>
                          <a:sym typeface="Lato"/>
                        </a:rPr>
                        <a:t>Sport and Leisure (25%)</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0000"/>
                          </a:solidFill>
                          <a:latin typeface="Lato"/>
                          <a:ea typeface="Lato"/>
                          <a:cs typeface="Lato"/>
                          <a:sym typeface="Lato"/>
                        </a:rPr>
                        <a:t>Creative (17%)</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0000"/>
                          </a:solidFill>
                          <a:latin typeface="Lato"/>
                          <a:ea typeface="Lato"/>
                          <a:cs typeface="Lato"/>
                          <a:sym typeface="Lato"/>
                        </a:rPr>
                        <a:t>Beauty and Hair (13%)</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10403">
                <a:tc>
                  <a:txBody>
                    <a:bodyPr/>
                    <a:lstStyle/>
                    <a:p>
                      <a:pPr algn="l">
                        <a:lnSpc>
                          <a:spcPts val="2160"/>
                        </a:lnSpc>
                        <a:defRPr/>
                      </a:pPr>
                      <a:r>
                        <a:rPr lang="en-US" sz="1800" b="1">
                          <a:solidFill>
                            <a:srgbClr val="FFFFFF"/>
                          </a:solidFill>
                          <a:latin typeface="Lato Bold"/>
                          <a:ea typeface="Lato Bold"/>
                          <a:cs typeface="Lato Bold"/>
                          <a:sym typeface="Lato Bold"/>
                        </a:rPr>
                        <a:t>Transition from KS3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156082"/>
                    </a:solidFill>
                  </a:tcPr>
                </a:tc>
                <a:tc>
                  <a:txBody>
                    <a:bodyPr/>
                    <a:lstStyle/>
                    <a:p>
                      <a:pPr algn="l">
                        <a:lnSpc>
                          <a:spcPts val="2160"/>
                        </a:lnSpc>
                        <a:defRPr/>
                      </a:pPr>
                      <a:r>
                        <a:rPr lang="en-US" sz="1800">
                          <a:solidFill>
                            <a:srgbClr val="000000"/>
                          </a:solidFill>
                          <a:latin typeface="Lato"/>
                          <a:ea typeface="Lato"/>
                          <a:cs typeface="Lato"/>
                          <a:sym typeface="Lato"/>
                        </a:rPr>
                        <a:t>Sport and Leisure (17%)</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0000"/>
                          </a:solidFill>
                          <a:latin typeface="Lato"/>
                          <a:ea typeface="Lato"/>
                          <a:cs typeface="Lato"/>
                          <a:sym typeface="Lato"/>
                        </a:rPr>
                        <a:t>Creative (14%)</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0000"/>
                          </a:solidFill>
                          <a:latin typeface="Lato"/>
                          <a:ea typeface="Lato"/>
                          <a:cs typeface="Lato"/>
                          <a:sym typeface="Lato"/>
                        </a:rPr>
                        <a:t>Health (12%)</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05774">
                <a:tc>
                  <a:txBody>
                    <a:bodyPr/>
                    <a:lstStyle/>
                    <a:p>
                      <a:pPr algn="l">
                        <a:lnSpc>
                          <a:spcPts val="2160"/>
                        </a:lnSpc>
                        <a:defRPr/>
                      </a:pPr>
                      <a:r>
                        <a:rPr lang="en-US" sz="1800" b="1">
                          <a:solidFill>
                            <a:srgbClr val="FFFFFF"/>
                          </a:solidFill>
                          <a:latin typeface="Lato Bold"/>
                          <a:ea typeface="Lato Bold"/>
                          <a:cs typeface="Lato Bold"/>
                          <a:sym typeface="Lato Bold"/>
                        </a:rPr>
                        <a:t>GCSE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156082"/>
                    </a:solidFill>
                  </a:tcPr>
                </a:tc>
                <a:tc>
                  <a:txBody>
                    <a:bodyPr/>
                    <a:lstStyle/>
                    <a:p>
                      <a:pPr algn="l">
                        <a:lnSpc>
                          <a:spcPts val="2160"/>
                        </a:lnSpc>
                        <a:defRPr/>
                      </a:pPr>
                      <a:r>
                        <a:rPr lang="en-US" sz="1800">
                          <a:solidFill>
                            <a:srgbClr val="000000"/>
                          </a:solidFill>
                          <a:latin typeface="Lato"/>
                          <a:ea typeface="Lato"/>
                          <a:cs typeface="Lato"/>
                          <a:sym typeface="Lato"/>
                        </a:rPr>
                        <a:t>Health (13%)</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0000"/>
                          </a:solidFill>
                          <a:latin typeface="Lato"/>
                          <a:ea typeface="Lato"/>
                          <a:cs typeface="Lato"/>
                          <a:sym typeface="Lato"/>
                        </a:rPr>
                        <a:t>Sport and Leisure (13%)</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0000"/>
                          </a:solidFill>
                          <a:latin typeface="Lato"/>
                          <a:ea typeface="Lato"/>
                          <a:cs typeface="Lato"/>
                          <a:sym typeface="Lato"/>
                        </a:rPr>
                        <a:t>Creative (13%)</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05774">
                <a:tc>
                  <a:txBody>
                    <a:bodyPr/>
                    <a:lstStyle/>
                    <a:p>
                      <a:pPr algn="l">
                        <a:lnSpc>
                          <a:spcPts val="2160"/>
                        </a:lnSpc>
                        <a:defRPr/>
                      </a:pPr>
                      <a:r>
                        <a:rPr lang="en-US" sz="1800" b="1">
                          <a:solidFill>
                            <a:srgbClr val="FFFFFF"/>
                          </a:solidFill>
                          <a:latin typeface="Lato Bold"/>
                          <a:ea typeface="Lato Bold"/>
                          <a:cs typeface="Lato Bold"/>
                          <a:sym typeface="Lato Bold"/>
                        </a:rPr>
                        <a:t>Post 16 </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156082"/>
                    </a:solidFill>
                  </a:tcPr>
                </a:tc>
                <a:tc>
                  <a:txBody>
                    <a:bodyPr/>
                    <a:lstStyle/>
                    <a:p>
                      <a:pPr algn="l">
                        <a:lnSpc>
                          <a:spcPts val="2160"/>
                        </a:lnSpc>
                        <a:defRPr/>
                      </a:pPr>
                      <a:r>
                        <a:rPr lang="en-US" sz="1800">
                          <a:solidFill>
                            <a:srgbClr val="000000"/>
                          </a:solidFill>
                          <a:latin typeface="Lato"/>
                          <a:ea typeface="Lato"/>
                          <a:cs typeface="Lato"/>
                          <a:sym typeface="Lato"/>
                        </a:rPr>
                        <a:t>Finance/Banking (16%)</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0000"/>
                          </a:solidFill>
                          <a:latin typeface="Lato"/>
                          <a:ea typeface="Lato"/>
                          <a:cs typeface="Lato"/>
                          <a:sym typeface="Lato"/>
                        </a:rPr>
                        <a:t>Health (14%)</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0000"/>
                          </a:solidFill>
                          <a:latin typeface="Lato"/>
                          <a:ea typeface="Lato"/>
                          <a:cs typeface="Lato"/>
                          <a:sym typeface="Lato"/>
                        </a:rPr>
                        <a:t>Creative (12%)</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3D2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181" cy="10287000"/>
            <a:chOff x="0" y="0"/>
            <a:chExt cx="24384241" cy="13716000"/>
          </a:xfrm>
        </p:grpSpPr>
        <p:sp>
          <p:nvSpPr>
            <p:cNvPr id="3" name="Freeform 3"/>
            <p:cNvSpPr/>
            <p:nvPr/>
          </p:nvSpPr>
          <p:spPr>
            <a:xfrm>
              <a:off x="0" y="0"/>
              <a:ext cx="24384254" cy="13716000"/>
            </a:xfrm>
            <a:custGeom>
              <a:avLst/>
              <a:gdLst/>
              <a:ahLst/>
              <a:cxnLst/>
              <a:rect l="l" t="t" r="r" b="b"/>
              <a:pathLst>
                <a:path w="24384254" h="13716000">
                  <a:moveTo>
                    <a:pt x="0" y="0"/>
                  </a:moveTo>
                  <a:lnTo>
                    <a:pt x="24384254" y="0"/>
                  </a:lnTo>
                  <a:lnTo>
                    <a:pt x="24384254" y="13716000"/>
                  </a:lnTo>
                  <a:lnTo>
                    <a:pt x="0" y="13716000"/>
                  </a:lnTo>
                  <a:close/>
                </a:path>
              </a:pathLst>
            </a:custGeom>
            <a:solidFill>
              <a:srgbClr val="00797B">
                <a:alpha val="5882"/>
              </a:srgbClr>
            </a:solidFill>
          </p:spPr>
          <p:txBody>
            <a:bodyPr/>
            <a:lstStyle/>
            <a:p>
              <a:endParaRPr lang="en-GB"/>
            </a:p>
          </p:txBody>
        </p:sp>
      </p:grpSp>
      <p:grpSp>
        <p:nvGrpSpPr>
          <p:cNvPr id="4" name="Group 4"/>
          <p:cNvGrpSpPr/>
          <p:nvPr/>
        </p:nvGrpSpPr>
        <p:grpSpPr>
          <a:xfrm>
            <a:off x="12991862" y="215456"/>
            <a:ext cx="5017684" cy="1295457"/>
            <a:chOff x="0" y="0"/>
            <a:chExt cx="6690246" cy="1727276"/>
          </a:xfrm>
        </p:grpSpPr>
        <p:sp>
          <p:nvSpPr>
            <p:cNvPr id="5" name="Freeform 5"/>
            <p:cNvSpPr/>
            <p:nvPr/>
          </p:nvSpPr>
          <p:spPr>
            <a:xfrm>
              <a:off x="0" y="0"/>
              <a:ext cx="6690233" cy="1727327"/>
            </a:xfrm>
            <a:custGeom>
              <a:avLst/>
              <a:gdLst/>
              <a:ahLst/>
              <a:cxnLst/>
              <a:rect l="l" t="t" r="r" b="b"/>
              <a:pathLst>
                <a:path w="6690233" h="1727327">
                  <a:moveTo>
                    <a:pt x="0" y="0"/>
                  </a:moveTo>
                  <a:lnTo>
                    <a:pt x="6690233" y="0"/>
                  </a:lnTo>
                  <a:lnTo>
                    <a:pt x="6690233" y="1727327"/>
                  </a:lnTo>
                  <a:lnTo>
                    <a:pt x="0" y="1727327"/>
                  </a:lnTo>
                  <a:lnTo>
                    <a:pt x="0" y="0"/>
                  </a:lnTo>
                  <a:close/>
                </a:path>
              </a:pathLst>
            </a:custGeom>
            <a:blipFill>
              <a:blip r:embed="rId3"/>
              <a:stretch>
                <a:fillRect t="-2" b="1"/>
              </a:stretch>
            </a:blipFill>
          </p:spPr>
          <p:txBody>
            <a:bodyPr/>
            <a:lstStyle/>
            <a:p>
              <a:endParaRPr lang="en-GB"/>
            </a:p>
          </p:txBody>
        </p:sp>
      </p:grpSp>
      <p:sp>
        <p:nvSpPr>
          <p:cNvPr id="6" name="TextBox 6"/>
          <p:cNvSpPr txBox="1"/>
          <p:nvPr/>
        </p:nvSpPr>
        <p:spPr>
          <a:xfrm>
            <a:off x="2285659" y="3392490"/>
            <a:ext cx="13716862" cy="3171825"/>
          </a:xfrm>
          <a:prstGeom prst="rect">
            <a:avLst/>
          </a:prstGeom>
        </p:spPr>
        <p:txBody>
          <a:bodyPr lIns="0" tIns="0" rIns="0" bIns="0" rtlCol="0" anchor="t">
            <a:spAutoFit/>
          </a:bodyPr>
          <a:lstStyle/>
          <a:p>
            <a:pPr algn="ctr">
              <a:lnSpc>
                <a:spcPts val="8400"/>
              </a:lnSpc>
              <a:spcBef>
                <a:spcPct val="0"/>
              </a:spcBef>
            </a:pPr>
            <a:r>
              <a:rPr lang="en-US" sz="6000" b="1">
                <a:solidFill>
                  <a:srgbClr val="156082"/>
                </a:solidFill>
                <a:latin typeface="Lato Bold"/>
                <a:ea typeface="Lato Bold"/>
                <a:cs typeface="Lato Bold"/>
                <a:sym typeface="Lato Bold"/>
              </a:rPr>
              <a:t>How can education and employers work together to improve young people’s understanding of pathways and LMI?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3D2D3"/>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181" cy="10287000"/>
            <a:chOff x="0" y="0"/>
            <a:chExt cx="24384241" cy="13716000"/>
          </a:xfrm>
        </p:grpSpPr>
        <p:sp>
          <p:nvSpPr>
            <p:cNvPr id="3" name="Freeform 3"/>
            <p:cNvSpPr/>
            <p:nvPr/>
          </p:nvSpPr>
          <p:spPr>
            <a:xfrm>
              <a:off x="0" y="0"/>
              <a:ext cx="24384254" cy="13716000"/>
            </a:xfrm>
            <a:custGeom>
              <a:avLst/>
              <a:gdLst/>
              <a:ahLst/>
              <a:cxnLst/>
              <a:rect l="l" t="t" r="r" b="b"/>
              <a:pathLst>
                <a:path w="24384254" h="13716000">
                  <a:moveTo>
                    <a:pt x="0" y="0"/>
                  </a:moveTo>
                  <a:lnTo>
                    <a:pt x="24384254" y="0"/>
                  </a:lnTo>
                  <a:lnTo>
                    <a:pt x="24384254" y="13716000"/>
                  </a:lnTo>
                  <a:lnTo>
                    <a:pt x="0" y="13716000"/>
                  </a:lnTo>
                  <a:close/>
                </a:path>
              </a:pathLst>
            </a:custGeom>
            <a:solidFill>
              <a:srgbClr val="00797B">
                <a:alpha val="5882"/>
              </a:srgbClr>
            </a:solidFill>
          </p:spPr>
          <p:txBody>
            <a:bodyPr/>
            <a:lstStyle/>
            <a:p>
              <a:endParaRPr lang="en-GB"/>
            </a:p>
          </p:txBody>
        </p:sp>
      </p:grpSp>
      <p:grpSp>
        <p:nvGrpSpPr>
          <p:cNvPr id="4" name="Group 4"/>
          <p:cNvGrpSpPr/>
          <p:nvPr/>
        </p:nvGrpSpPr>
        <p:grpSpPr>
          <a:xfrm>
            <a:off x="12991862" y="215456"/>
            <a:ext cx="5017684" cy="1295457"/>
            <a:chOff x="0" y="0"/>
            <a:chExt cx="6690246" cy="1727276"/>
          </a:xfrm>
        </p:grpSpPr>
        <p:sp>
          <p:nvSpPr>
            <p:cNvPr id="5" name="Freeform 5"/>
            <p:cNvSpPr/>
            <p:nvPr/>
          </p:nvSpPr>
          <p:spPr>
            <a:xfrm>
              <a:off x="0" y="0"/>
              <a:ext cx="6690233" cy="1727327"/>
            </a:xfrm>
            <a:custGeom>
              <a:avLst/>
              <a:gdLst/>
              <a:ahLst/>
              <a:cxnLst/>
              <a:rect l="l" t="t" r="r" b="b"/>
              <a:pathLst>
                <a:path w="6690233" h="1727327">
                  <a:moveTo>
                    <a:pt x="0" y="0"/>
                  </a:moveTo>
                  <a:lnTo>
                    <a:pt x="6690233" y="0"/>
                  </a:lnTo>
                  <a:lnTo>
                    <a:pt x="6690233" y="1727327"/>
                  </a:lnTo>
                  <a:lnTo>
                    <a:pt x="0" y="1727327"/>
                  </a:lnTo>
                  <a:lnTo>
                    <a:pt x="0" y="0"/>
                  </a:lnTo>
                  <a:close/>
                </a:path>
              </a:pathLst>
            </a:custGeom>
            <a:blipFill>
              <a:blip r:embed="rId3"/>
              <a:stretch>
                <a:fillRect t="-2" b="1"/>
              </a:stretch>
            </a:blipFill>
          </p:spPr>
          <p:txBody>
            <a:bodyPr/>
            <a:lstStyle/>
            <a:p>
              <a:endParaRPr lang="en-GB"/>
            </a:p>
          </p:txBody>
        </p:sp>
      </p:grpSp>
      <p:sp>
        <p:nvSpPr>
          <p:cNvPr id="6" name="TextBox 6"/>
          <p:cNvSpPr txBox="1"/>
          <p:nvPr/>
        </p:nvSpPr>
        <p:spPr>
          <a:xfrm>
            <a:off x="1071958" y="802341"/>
            <a:ext cx="14541252" cy="4203700"/>
          </a:xfrm>
          <a:prstGeom prst="rect">
            <a:avLst/>
          </a:prstGeom>
        </p:spPr>
        <p:txBody>
          <a:bodyPr lIns="0" tIns="0" rIns="0" bIns="0" rtlCol="0" anchor="t">
            <a:spAutoFit/>
          </a:bodyPr>
          <a:lstStyle/>
          <a:p>
            <a:pPr algn="l">
              <a:lnSpc>
                <a:spcPts val="5599"/>
              </a:lnSpc>
            </a:pPr>
            <a:r>
              <a:rPr lang="en-US" sz="3999" b="1">
                <a:solidFill>
                  <a:srgbClr val="026893"/>
                </a:solidFill>
                <a:latin typeface="Lato Bold"/>
                <a:ea typeface="Lato Bold"/>
                <a:cs typeface="Lato Bold"/>
                <a:sym typeface="Lato Bold"/>
              </a:rPr>
              <a:t>Flip Chart Activity</a:t>
            </a:r>
          </a:p>
          <a:p>
            <a:pPr algn="l">
              <a:lnSpc>
                <a:spcPts val="5599"/>
              </a:lnSpc>
            </a:pPr>
            <a:endParaRPr lang="en-US" sz="3999" b="1">
              <a:solidFill>
                <a:srgbClr val="026893"/>
              </a:solidFill>
              <a:latin typeface="Lato Bold"/>
              <a:ea typeface="Lato Bold"/>
              <a:cs typeface="Lato Bold"/>
              <a:sym typeface="Lato Bold"/>
            </a:endParaRPr>
          </a:p>
          <a:p>
            <a:pPr algn="l">
              <a:lnSpc>
                <a:spcPts val="5599"/>
              </a:lnSpc>
            </a:pPr>
            <a:r>
              <a:rPr lang="en-US" sz="3999" b="1">
                <a:solidFill>
                  <a:srgbClr val="026893"/>
                </a:solidFill>
                <a:latin typeface="Lato Bold"/>
                <a:ea typeface="Lato Bold"/>
                <a:cs typeface="Lato Bold"/>
                <a:sym typeface="Lato Bold"/>
              </a:rPr>
              <a:t>1) What’s working well currently?</a:t>
            </a:r>
          </a:p>
          <a:p>
            <a:pPr algn="l">
              <a:lnSpc>
                <a:spcPts val="5599"/>
              </a:lnSpc>
            </a:pPr>
            <a:r>
              <a:rPr lang="en-US" sz="3999" b="1">
                <a:solidFill>
                  <a:srgbClr val="026893"/>
                </a:solidFill>
                <a:latin typeface="Lato Bold"/>
                <a:ea typeface="Lato Bold"/>
                <a:cs typeface="Lato Bold"/>
                <a:sym typeface="Lato Bold"/>
              </a:rPr>
              <a:t>2) What’s missing?</a:t>
            </a:r>
          </a:p>
          <a:p>
            <a:pPr algn="l">
              <a:lnSpc>
                <a:spcPts val="5599"/>
              </a:lnSpc>
            </a:pPr>
            <a:r>
              <a:rPr lang="en-US" sz="3999" b="1">
                <a:solidFill>
                  <a:srgbClr val="026893"/>
                </a:solidFill>
                <a:latin typeface="Lato Bold"/>
                <a:ea typeface="Lato Bold"/>
                <a:cs typeface="Lato Bold"/>
                <a:sym typeface="Lato Bold"/>
              </a:rPr>
              <a:t>3) Where do young people get stuck?</a:t>
            </a:r>
          </a:p>
          <a:p>
            <a:pPr algn="l">
              <a:lnSpc>
                <a:spcPts val="5599"/>
              </a:lnSpc>
            </a:pPr>
            <a:r>
              <a:rPr lang="en-US" sz="3999" b="1">
                <a:solidFill>
                  <a:srgbClr val="026893"/>
                </a:solidFill>
                <a:latin typeface="Lato Bold"/>
                <a:ea typeface="Lato Bold"/>
                <a:cs typeface="Lato Bold"/>
                <a:sym typeface="Lato Bold"/>
              </a:rPr>
              <a:t>4) How can employers and education staff work better together?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797B"/>
        </a:solidFill>
        <a:effectLst/>
      </p:bgPr>
    </p:bg>
    <p:spTree>
      <p:nvGrpSpPr>
        <p:cNvPr id="1" name=""/>
        <p:cNvGrpSpPr/>
        <p:nvPr/>
      </p:nvGrpSpPr>
      <p:grpSpPr>
        <a:xfrm>
          <a:off x="0" y="0"/>
          <a:ext cx="0" cy="0"/>
          <a:chOff x="0" y="0"/>
          <a:chExt cx="0" cy="0"/>
        </a:xfrm>
      </p:grpSpPr>
      <p:grpSp>
        <p:nvGrpSpPr>
          <p:cNvPr id="2" name="Group 2"/>
          <p:cNvGrpSpPr/>
          <p:nvPr/>
        </p:nvGrpSpPr>
        <p:grpSpPr>
          <a:xfrm>
            <a:off x="785219" y="1629546"/>
            <a:ext cx="2464771" cy="2062662"/>
            <a:chOff x="0" y="0"/>
            <a:chExt cx="649158" cy="543253"/>
          </a:xfrm>
        </p:grpSpPr>
        <p:sp>
          <p:nvSpPr>
            <p:cNvPr id="3" name="Freeform 3"/>
            <p:cNvSpPr/>
            <p:nvPr/>
          </p:nvSpPr>
          <p:spPr>
            <a:xfrm>
              <a:off x="0" y="0"/>
              <a:ext cx="649158" cy="543253"/>
            </a:xfrm>
            <a:custGeom>
              <a:avLst/>
              <a:gdLst/>
              <a:ahLst/>
              <a:cxnLst/>
              <a:rect l="l" t="t" r="r" b="b"/>
              <a:pathLst>
                <a:path w="649158" h="543253">
                  <a:moveTo>
                    <a:pt x="0" y="0"/>
                  </a:moveTo>
                  <a:lnTo>
                    <a:pt x="649158" y="0"/>
                  </a:lnTo>
                  <a:lnTo>
                    <a:pt x="649158" y="543253"/>
                  </a:lnTo>
                  <a:lnTo>
                    <a:pt x="0" y="543253"/>
                  </a:lnTo>
                  <a:close/>
                </a:path>
              </a:pathLst>
            </a:custGeom>
            <a:solidFill>
              <a:srgbClr val="FFFFFF"/>
            </a:solidFill>
            <a:ln w="38100" cap="sq">
              <a:solidFill>
                <a:srgbClr val="E8B462"/>
              </a:solidFill>
              <a:prstDash val="solid"/>
              <a:miter/>
            </a:ln>
          </p:spPr>
          <p:txBody>
            <a:bodyPr/>
            <a:lstStyle/>
            <a:p>
              <a:endParaRPr lang="en-GB"/>
            </a:p>
          </p:txBody>
        </p:sp>
        <p:sp>
          <p:nvSpPr>
            <p:cNvPr id="4" name="TextBox 4"/>
            <p:cNvSpPr txBox="1"/>
            <p:nvPr/>
          </p:nvSpPr>
          <p:spPr>
            <a:xfrm>
              <a:off x="0" y="-38100"/>
              <a:ext cx="649158" cy="58135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564717" y="1819548"/>
            <a:ext cx="903185" cy="903185"/>
            <a:chOff x="0" y="0"/>
            <a:chExt cx="4829404" cy="4829404"/>
          </a:xfrm>
        </p:grpSpPr>
        <p:sp>
          <p:nvSpPr>
            <p:cNvPr id="6" name="Freeform 6" descr="Gatsby Benchmark 2 | CEC Resource Directory"/>
            <p:cNvSpPr/>
            <p:nvPr/>
          </p:nvSpPr>
          <p:spPr>
            <a:xfrm>
              <a:off x="0" y="0"/>
              <a:ext cx="4829429" cy="4829429"/>
            </a:xfrm>
            <a:custGeom>
              <a:avLst/>
              <a:gdLst/>
              <a:ahLst/>
              <a:cxnLst/>
              <a:rect l="l" t="t" r="r" b="b"/>
              <a:pathLst>
                <a:path w="4829429" h="4829429">
                  <a:moveTo>
                    <a:pt x="0" y="0"/>
                  </a:moveTo>
                  <a:lnTo>
                    <a:pt x="4829429" y="0"/>
                  </a:lnTo>
                  <a:lnTo>
                    <a:pt x="4829429" y="4829429"/>
                  </a:lnTo>
                  <a:lnTo>
                    <a:pt x="0" y="4829429"/>
                  </a:lnTo>
                  <a:lnTo>
                    <a:pt x="0" y="0"/>
                  </a:lnTo>
                  <a:close/>
                </a:path>
              </a:pathLst>
            </a:custGeom>
            <a:blipFill>
              <a:blip r:embed="rId2"/>
              <a:stretch>
                <a:fillRect/>
              </a:stretch>
            </a:blipFill>
          </p:spPr>
          <p:txBody>
            <a:bodyPr/>
            <a:lstStyle/>
            <a:p>
              <a:endParaRPr lang="en-GB"/>
            </a:p>
          </p:txBody>
        </p:sp>
      </p:grpSp>
      <p:grpSp>
        <p:nvGrpSpPr>
          <p:cNvPr id="7" name="Group 7"/>
          <p:cNvGrpSpPr/>
          <p:nvPr/>
        </p:nvGrpSpPr>
        <p:grpSpPr>
          <a:xfrm>
            <a:off x="875752" y="2931236"/>
            <a:ext cx="1043075" cy="489286"/>
            <a:chOff x="0" y="0"/>
            <a:chExt cx="9080970" cy="4259707"/>
          </a:xfrm>
        </p:grpSpPr>
        <p:sp>
          <p:nvSpPr>
            <p:cNvPr id="8" name="Freeform 8" descr="Welcome to the CEC Resource Directory | CEC Resource Directory"/>
            <p:cNvSpPr/>
            <p:nvPr/>
          </p:nvSpPr>
          <p:spPr>
            <a:xfrm>
              <a:off x="0" y="0"/>
              <a:ext cx="9081008" cy="4259707"/>
            </a:xfrm>
            <a:custGeom>
              <a:avLst/>
              <a:gdLst/>
              <a:ahLst/>
              <a:cxnLst/>
              <a:rect l="l" t="t" r="r" b="b"/>
              <a:pathLst>
                <a:path w="9081008" h="4259707">
                  <a:moveTo>
                    <a:pt x="0" y="0"/>
                  </a:moveTo>
                  <a:lnTo>
                    <a:pt x="9081008" y="0"/>
                  </a:lnTo>
                  <a:lnTo>
                    <a:pt x="9081008" y="4259707"/>
                  </a:lnTo>
                  <a:lnTo>
                    <a:pt x="0" y="4259707"/>
                  </a:lnTo>
                  <a:lnTo>
                    <a:pt x="0" y="0"/>
                  </a:lnTo>
                  <a:close/>
                </a:path>
              </a:pathLst>
            </a:custGeom>
            <a:blipFill>
              <a:blip r:embed="rId3"/>
              <a:stretch>
                <a:fillRect/>
              </a:stretch>
            </a:blipFill>
          </p:spPr>
          <p:txBody>
            <a:bodyPr/>
            <a:lstStyle/>
            <a:p>
              <a:endParaRPr lang="en-GB"/>
            </a:p>
          </p:txBody>
        </p:sp>
      </p:grpSp>
      <p:grpSp>
        <p:nvGrpSpPr>
          <p:cNvPr id="9" name="Group 9"/>
          <p:cNvGrpSpPr/>
          <p:nvPr/>
        </p:nvGrpSpPr>
        <p:grpSpPr>
          <a:xfrm>
            <a:off x="1997260" y="2988574"/>
            <a:ext cx="1057009" cy="460523"/>
            <a:chOff x="0" y="0"/>
            <a:chExt cx="5367820" cy="2338680"/>
          </a:xfrm>
        </p:grpSpPr>
        <p:sp>
          <p:nvSpPr>
            <p:cNvPr id="10" name="Freeform 10" descr="Gatsby Benchmarks and statutory guidance | CEC Corporate Web"/>
            <p:cNvSpPr/>
            <p:nvPr/>
          </p:nvSpPr>
          <p:spPr>
            <a:xfrm>
              <a:off x="0" y="0"/>
              <a:ext cx="5367782" cy="2338705"/>
            </a:xfrm>
            <a:custGeom>
              <a:avLst/>
              <a:gdLst/>
              <a:ahLst/>
              <a:cxnLst/>
              <a:rect l="l" t="t" r="r" b="b"/>
              <a:pathLst>
                <a:path w="5367782" h="2338705">
                  <a:moveTo>
                    <a:pt x="0" y="0"/>
                  </a:moveTo>
                  <a:lnTo>
                    <a:pt x="5367782" y="0"/>
                  </a:lnTo>
                  <a:lnTo>
                    <a:pt x="5367782" y="2338705"/>
                  </a:lnTo>
                  <a:lnTo>
                    <a:pt x="0" y="2338705"/>
                  </a:lnTo>
                  <a:lnTo>
                    <a:pt x="0" y="0"/>
                  </a:lnTo>
                  <a:close/>
                </a:path>
              </a:pathLst>
            </a:custGeom>
            <a:blipFill>
              <a:blip r:embed="rId4"/>
              <a:stretch>
                <a:fillRect b="1"/>
              </a:stretch>
            </a:blipFill>
          </p:spPr>
          <p:txBody>
            <a:bodyPr/>
            <a:lstStyle/>
            <a:p>
              <a:endParaRPr lang="en-GB"/>
            </a:p>
          </p:txBody>
        </p:sp>
      </p:grpSp>
      <p:grpSp>
        <p:nvGrpSpPr>
          <p:cNvPr id="11" name="Group 11"/>
          <p:cNvGrpSpPr/>
          <p:nvPr/>
        </p:nvGrpSpPr>
        <p:grpSpPr>
          <a:xfrm>
            <a:off x="4763275" y="1629546"/>
            <a:ext cx="2579447" cy="2062662"/>
            <a:chOff x="0" y="0"/>
            <a:chExt cx="679360" cy="543253"/>
          </a:xfrm>
        </p:grpSpPr>
        <p:sp>
          <p:nvSpPr>
            <p:cNvPr id="12" name="Freeform 12"/>
            <p:cNvSpPr/>
            <p:nvPr/>
          </p:nvSpPr>
          <p:spPr>
            <a:xfrm>
              <a:off x="0" y="0"/>
              <a:ext cx="679360" cy="543253"/>
            </a:xfrm>
            <a:custGeom>
              <a:avLst/>
              <a:gdLst/>
              <a:ahLst/>
              <a:cxnLst/>
              <a:rect l="l" t="t" r="r" b="b"/>
              <a:pathLst>
                <a:path w="679360" h="543253">
                  <a:moveTo>
                    <a:pt x="0" y="0"/>
                  </a:moveTo>
                  <a:lnTo>
                    <a:pt x="679360" y="0"/>
                  </a:lnTo>
                  <a:lnTo>
                    <a:pt x="679360" y="543253"/>
                  </a:lnTo>
                  <a:lnTo>
                    <a:pt x="0" y="543253"/>
                  </a:lnTo>
                  <a:close/>
                </a:path>
              </a:pathLst>
            </a:custGeom>
            <a:solidFill>
              <a:srgbClr val="FFFFFF"/>
            </a:solidFill>
            <a:ln w="38100" cap="sq">
              <a:solidFill>
                <a:srgbClr val="E8B462"/>
              </a:solidFill>
              <a:prstDash val="solid"/>
              <a:miter/>
            </a:ln>
          </p:spPr>
          <p:txBody>
            <a:bodyPr/>
            <a:lstStyle/>
            <a:p>
              <a:endParaRPr lang="en-GB"/>
            </a:p>
          </p:txBody>
        </p:sp>
        <p:sp>
          <p:nvSpPr>
            <p:cNvPr id="13" name="TextBox 13"/>
            <p:cNvSpPr txBox="1"/>
            <p:nvPr/>
          </p:nvSpPr>
          <p:spPr>
            <a:xfrm>
              <a:off x="0" y="-38100"/>
              <a:ext cx="679360" cy="581353"/>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4852455" y="2114907"/>
            <a:ext cx="2401087" cy="607826"/>
            <a:chOff x="0" y="0"/>
            <a:chExt cx="9080970" cy="2298814"/>
          </a:xfrm>
        </p:grpSpPr>
        <p:sp>
          <p:nvSpPr>
            <p:cNvPr id="15" name="Freeform 15"/>
            <p:cNvSpPr/>
            <p:nvPr/>
          </p:nvSpPr>
          <p:spPr>
            <a:xfrm>
              <a:off x="0" y="0"/>
              <a:ext cx="9081008" cy="2298827"/>
            </a:xfrm>
            <a:custGeom>
              <a:avLst/>
              <a:gdLst/>
              <a:ahLst/>
              <a:cxnLst/>
              <a:rect l="l" t="t" r="r" b="b"/>
              <a:pathLst>
                <a:path w="9081008" h="2298827">
                  <a:moveTo>
                    <a:pt x="0" y="0"/>
                  </a:moveTo>
                  <a:lnTo>
                    <a:pt x="9081008" y="0"/>
                  </a:lnTo>
                  <a:lnTo>
                    <a:pt x="9081008" y="2298827"/>
                  </a:lnTo>
                  <a:lnTo>
                    <a:pt x="0" y="2298827"/>
                  </a:lnTo>
                  <a:lnTo>
                    <a:pt x="0" y="0"/>
                  </a:lnTo>
                  <a:close/>
                </a:path>
              </a:pathLst>
            </a:custGeom>
            <a:blipFill>
              <a:blip r:embed="rId5"/>
              <a:stretch>
                <a:fillRect/>
              </a:stretch>
            </a:blipFill>
          </p:spPr>
          <p:txBody>
            <a:bodyPr/>
            <a:lstStyle/>
            <a:p>
              <a:endParaRPr lang="en-GB"/>
            </a:p>
          </p:txBody>
        </p:sp>
      </p:grpSp>
      <p:grpSp>
        <p:nvGrpSpPr>
          <p:cNvPr id="16" name="Group 16"/>
          <p:cNvGrpSpPr/>
          <p:nvPr/>
        </p:nvGrpSpPr>
        <p:grpSpPr>
          <a:xfrm>
            <a:off x="4852455" y="2908881"/>
            <a:ext cx="2401087" cy="619908"/>
            <a:chOff x="0" y="0"/>
            <a:chExt cx="6690246" cy="1727276"/>
          </a:xfrm>
        </p:grpSpPr>
        <p:sp>
          <p:nvSpPr>
            <p:cNvPr id="17" name="Freeform 17"/>
            <p:cNvSpPr/>
            <p:nvPr/>
          </p:nvSpPr>
          <p:spPr>
            <a:xfrm>
              <a:off x="0" y="0"/>
              <a:ext cx="6690233" cy="1727327"/>
            </a:xfrm>
            <a:custGeom>
              <a:avLst/>
              <a:gdLst/>
              <a:ahLst/>
              <a:cxnLst/>
              <a:rect l="l" t="t" r="r" b="b"/>
              <a:pathLst>
                <a:path w="6690233" h="1727327">
                  <a:moveTo>
                    <a:pt x="0" y="0"/>
                  </a:moveTo>
                  <a:lnTo>
                    <a:pt x="6690233" y="0"/>
                  </a:lnTo>
                  <a:lnTo>
                    <a:pt x="6690233" y="1727327"/>
                  </a:lnTo>
                  <a:lnTo>
                    <a:pt x="0" y="1727327"/>
                  </a:lnTo>
                  <a:lnTo>
                    <a:pt x="0" y="0"/>
                  </a:lnTo>
                  <a:close/>
                </a:path>
              </a:pathLst>
            </a:custGeom>
            <a:blipFill>
              <a:blip r:embed="rId6"/>
              <a:stretch>
                <a:fillRect t="-2" b="1"/>
              </a:stretch>
            </a:blipFill>
          </p:spPr>
          <p:txBody>
            <a:bodyPr/>
            <a:lstStyle/>
            <a:p>
              <a:endParaRPr lang="en-GB"/>
            </a:p>
          </p:txBody>
        </p:sp>
      </p:grpSp>
      <p:sp>
        <p:nvSpPr>
          <p:cNvPr id="18" name="TextBox 18"/>
          <p:cNvSpPr txBox="1"/>
          <p:nvPr/>
        </p:nvSpPr>
        <p:spPr>
          <a:xfrm>
            <a:off x="485489" y="3868049"/>
            <a:ext cx="3278856" cy="630555"/>
          </a:xfrm>
          <a:prstGeom prst="rect">
            <a:avLst/>
          </a:prstGeom>
        </p:spPr>
        <p:txBody>
          <a:bodyPr lIns="0" tIns="0" rIns="0" bIns="0" rtlCol="0" anchor="t">
            <a:spAutoFit/>
          </a:bodyPr>
          <a:lstStyle/>
          <a:p>
            <a:pPr algn="ctr">
              <a:lnSpc>
                <a:spcPts val="2520"/>
              </a:lnSpc>
              <a:spcBef>
                <a:spcPct val="0"/>
              </a:spcBef>
            </a:pPr>
            <a:r>
              <a:rPr lang="en-US" sz="1800" b="1" u="sng" dirty="0">
                <a:solidFill>
                  <a:schemeClr val="bg1"/>
                </a:solidFill>
                <a:latin typeface="Lato Bold"/>
                <a:ea typeface="Lato Bold"/>
                <a:cs typeface="Lato Bold"/>
                <a:sym typeface="Lato Bold"/>
                <a:hlinkClick r:id="rId7" tooltip="https://resources.careersandenterprise.co.uk/browse-category/gatsby-benchmarks/gatsby-benchmark-2">
                  <a:extLst>
                    <a:ext uri="{A12FA001-AC4F-418D-AE19-62706E023703}">
                      <ahyp:hlinkClr xmlns:ahyp="http://schemas.microsoft.com/office/drawing/2018/hyperlinkcolor" val="tx"/>
                    </a:ext>
                  </a:extLst>
                </a:hlinkClick>
              </a:rPr>
              <a:t>Careers &amp; Enterprise Company - </a:t>
            </a:r>
          </a:p>
          <a:p>
            <a:pPr algn="ctr">
              <a:lnSpc>
                <a:spcPts val="2520"/>
              </a:lnSpc>
              <a:spcBef>
                <a:spcPct val="0"/>
              </a:spcBef>
            </a:pPr>
            <a:r>
              <a:rPr lang="en-US" sz="1800" b="1" u="sng" dirty="0">
                <a:solidFill>
                  <a:schemeClr val="bg1"/>
                </a:solidFill>
                <a:latin typeface="Lato Bold"/>
                <a:ea typeface="Lato Bold"/>
                <a:cs typeface="Lato Bold"/>
                <a:sym typeface="Lato Bold"/>
                <a:hlinkClick r:id="rId7" tooltip="https://resources.careersandenterprise.co.uk/browse-category/gatsby-benchmarks/gatsby-benchmark-2">
                  <a:extLst>
                    <a:ext uri="{A12FA001-AC4F-418D-AE19-62706E023703}">
                      <ahyp:hlinkClr xmlns:ahyp="http://schemas.microsoft.com/office/drawing/2018/hyperlinkcolor" val="tx"/>
                    </a:ext>
                  </a:extLst>
                </a:hlinkClick>
              </a:rPr>
              <a:t>LMI Resources</a:t>
            </a:r>
          </a:p>
        </p:txBody>
      </p:sp>
      <p:sp>
        <p:nvSpPr>
          <p:cNvPr id="19" name="TextBox 19"/>
          <p:cNvSpPr txBox="1"/>
          <p:nvPr/>
        </p:nvSpPr>
        <p:spPr>
          <a:xfrm>
            <a:off x="4397948" y="3868049"/>
            <a:ext cx="3277324" cy="630555"/>
          </a:xfrm>
          <a:prstGeom prst="rect">
            <a:avLst/>
          </a:prstGeom>
        </p:spPr>
        <p:txBody>
          <a:bodyPr lIns="0" tIns="0" rIns="0" bIns="0" rtlCol="0" anchor="t">
            <a:spAutoFit/>
          </a:bodyPr>
          <a:lstStyle/>
          <a:p>
            <a:pPr algn="ctr">
              <a:lnSpc>
                <a:spcPts val="2520"/>
              </a:lnSpc>
              <a:spcBef>
                <a:spcPct val="0"/>
              </a:spcBef>
            </a:pPr>
            <a:r>
              <a:rPr lang="en-US" sz="1800" b="1" u="sng" dirty="0">
                <a:solidFill>
                  <a:schemeClr val="bg1"/>
                </a:solidFill>
                <a:latin typeface="Lato Bold"/>
                <a:ea typeface="Lato Bold"/>
                <a:cs typeface="Lato Bold"/>
                <a:sym typeface="Lato Bold"/>
                <a:hlinkClick r:id="rId8" tooltip="https://careershub.southmidlands.org.uk/schools-colleges/labour-market-information/">
                  <a:extLst>
                    <a:ext uri="{A12FA001-AC4F-418D-AE19-62706E023703}">
                      <ahyp:hlinkClr xmlns:ahyp="http://schemas.microsoft.com/office/drawing/2018/hyperlinkcolor" val="tx"/>
                    </a:ext>
                  </a:extLst>
                </a:hlinkClick>
              </a:rPr>
              <a:t>South Midlands Careers Hub - LMI Resources</a:t>
            </a:r>
          </a:p>
        </p:txBody>
      </p:sp>
      <p:grpSp>
        <p:nvGrpSpPr>
          <p:cNvPr id="20" name="Group 20"/>
          <p:cNvGrpSpPr/>
          <p:nvPr/>
        </p:nvGrpSpPr>
        <p:grpSpPr>
          <a:xfrm>
            <a:off x="485489" y="4993904"/>
            <a:ext cx="3338945" cy="2869059"/>
            <a:chOff x="0" y="0"/>
            <a:chExt cx="4451926" cy="3825412"/>
          </a:xfrm>
        </p:grpSpPr>
        <p:grpSp>
          <p:nvGrpSpPr>
            <p:cNvPr id="21" name="Group 21"/>
            <p:cNvGrpSpPr/>
            <p:nvPr/>
          </p:nvGrpSpPr>
          <p:grpSpPr>
            <a:xfrm>
              <a:off x="452988" y="0"/>
              <a:ext cx="3412414" cy="2750216"/>
              <a:chOff x="0" y="0"/>
              <a:chExt cx="674057" cy="543253"/>
            </a:xfrm>
          </p:grpSpPr>
          <p:sp>
            <p:nvSpPr>
              <p:cNvPr id="22" name="Freeform 22"/>
              <p:cNvSpPr/>
              <p:nvPr/>
            </p:nvSpPr>
            <p:spPr>
              <a:xfrm>
                <a:off x="0" y="0"/>
                <a:ext cx="674057" cy="543253"/>
              </a:xfrm>
              <a:custGeom>
                <a:avLst/>
                <a:gdLst/>
                <a:ahLst/>
                <a:cxnLst/>
                <a:rect l="l" t="t" r="r" b="b"/>
                <a:pathLst>
                  <a:path w="674057" h="543253">
                    <a:moveTo>
                      <a:pt x="0" y="0"/>
                    </a:moveTo>
                    <a:lnTo>
                      <a:pt x="674057" y="0"/>
                    </a:lnTo>
                    <a:lnTo>
                      <a:pt x="674057" y="543253"/>
                    </a:lnTo>
                    <a:lnTo>
                      <a:pt x="0" y="543253"/>
                    </a:lnTo>
                    <a:close/>
                  </a:path>
                </a:pathLst>
              </a:custGeom>
              <a:solidFill>
                <a:srgbClr val="545B8F"/>
              </a:solidFill>
              <a:ln w="38100" cap="sq">
                <a:solidFill>
                  <a:srgbClr val="E8B462"/>
                </a:solidFill>
                <a:prstDash val="solid"/>
                <a:miter/>
              </a:ln>
            </p:spPr>
            <p:txBody>
              <a:bodyPr/>
              <a:lstStyle/>
              <a:p>
                <a:endParaRPr lang="en-GB"/>
              </a:p>
            </p:txBody>
          </p:sp>
          <p:sp>
            <p:nvSpPr>
              <p:cNvPr id="23" name="TextBox 23"/>
              <p:cNvSpPr txBox="1"/>
              <p:nvPr/>
            </p:nvSpPr>
            <p:spPr>
              <a:xfrm>
                <a:off x="0" y="-38100"/>
                <a:ext cx="674057" cy="581353"/>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593060" y="829370"/>
              <a:ext cx="1876550" cy="906217"/>
              <a:chOff x="0" y="0"/>
              <a:chExt cx="9557652" cy="4615548"/>
            </a:xfrm>
          </p:grpSpPr>
          <p:sp>
            <p:nvSpPr>
              <p:cNvPr id="25" name="Freeform 25" descr="What is the Future Skills Questionnaire? – Compass+ Help Centre"/>
              <p:cNvSpPr/>
              <p:nvPr/>
            </p:nvSpPr>
            <p:spPr>
              <a:xfrm>
                <a:off x="0" y="0"/>
                <a:ext cx="9557639" cy="4615561"/>
              </a:xfrm>
              <a:custGeom>
                <a:avLst/>
                <a:gdLst/>
                <a:ahLst/>
                <a:cxnLst/>
                <a:rect l="l" t="t" r="r" b="b"/>
                <a:pathLst>
                  <a:path w="9557639" h="4615561">
                    <a:moveTo>
                      <a:pt x="0" y="0"/>
                    </a:moveTo>
                    <a:lnTo>
                      <a:pt x="9557639" y="0"/>
                    </a:lnTo>
                    <a:lnTo>
                      <a:pt x="9557639" y="4615561"/>
                    </a:lnTo>
                    <a:lnTo>
                      <a:pt x="0" y="4615561"/>
                    </a:lnTo>
                    <a:lnTo>
                      <a:pt x="0" y="0"/>
                    </a:lnTo>
                    <a:close/>
                  </a:path>
                </a:pathLst>
              </a:custGeom>
              <a:blipFill>
                <a:blip r:embed="rId9"/>
                <a:stretch>
                  <a:fillRect l="-5922" t="-52476" r="-85421" b="-70399"/>
                </a:stretch>
              </a:blipFill>
            </p:spPr>
            <p:txBody>
              <a:bodyPr/>
              <a:lstStyle/>
              <a:p>
                <a:endParaRPr lang="en-GB"/>
              </a:p>
            </p:txBody>
          </p:sp>
        </p:grpSp>
        <p:grpSp>
          <p:nvGrpSpPr>
            <p:cNvPr id="26" name="Group 26"/>
            <p:cNvGrpSpPr/>
            <p:nvPr/>
          </p:nvGrpSpPr>
          <p:grpSpPr>
            <a:xfrm>
              <a:off x="2748423" y="147080"/>
              <a:ext cx="996106" cy="2502315"/>
              <a:chOff x="0" y="0"/>
              <a:chExt cx="4049484" cy="10172700"/>
            </a:xfrm>
          </p:grpSpPr>
          <p:sp>
            <p:nvSpPr>
              <p:cNvPr id="27" name="Freeform 27" descr="What is the Future Skills Questionnaire? – Compass+ Help Centre"/>
              <p:cNvSpPr/>
              <p:nvPr/>
            </p:nvSpPr>
            <p:spPr>
              <a:xfrm>
                <a:off x="0" y="0"/>
                <a:ext cx="4049522" cy="10172700"/>
              </a:xfrm>
              <a:custGeom>
                <a:avLst/>
                <a:gdLst/>
                <a:ahLst/>
                <a:cxnLst/>
                <a:rect l="l" t="t" r="r" b="b"/>
                <a:pathLst>
                  <a:path w="4049522" h="10172700">
                    <a:moveTo>
                      <a:pt x="0" y="0"/>
                    </a:moveTo>
                    <a:lnTo>
                      <a:pt x="4049522" y="0"/>
                    </a:lnTo>
                    <a:lnTo>
                      <a:pt x="4049522" y="10172700"/>
                    </a:lnTo>
                    <a:lnTo>
                      <a:pt x="0" y="10172700"/>
                    </a:lnTo>
                    <a:lnTo>
                      <a:pt x="0" y="0"/>
                    </a:lnTo>
                    <a:close/>
                  </a:path>
                </a:pathLst>
              </a:custGeom>
              <a:blipFill>
                <a:blip r:embed="rId9"/>
                <a:stretch>
                  <a:fillRect l="-331718" t="-1124" r="-19894"/>
                </a:stretch>
              </a:blipFill>
            </p:spPr>
            <p:txBody>
              <a:bodyPr/>
              <a:lstStyle/>
              <a:p>
                <a:endParaRPr lang="en-GB"/>
              </a:p>
            </p:txBody>
          </p:sp>
        </p:grpSp>
        <p:sp>
          <p:nvSpPr>
            <p:cNvPr id="28" name="TextBox 28"/>
            <p:cNvSpPr txBox="1"/>
            <p:nvPr/>
          </p:nvSpPr>
          <p:spPr>
            <a:xfrm>
              <a:off x="0" y="3000547"/>
              <a:ext cx="4451926" cy="824865"/>
            </a:xfrm>
            <a:prstGeom prst="rect">
              <a:avLst/>
            </a:prstGeom>
          </p:spPr>
          <p:txBody>
            <a:bodyPr lIns="0" tIns="0" rIns="0" bIns="0" rtlCol="0" anchor="t">
              <a:spAutoFit/>
            </a:bodyPr>
            <a:lstStyle/>
            <a:p>
              <a:pPr algn="ctr">
                <a:lnSpc>
                  <a:spcPts val="2520"/>
                </a:lnSpc>
              </a:pPr>
              <a:r>
                <a:rPr lang="en-US" sz="1800" b="1" u="sng" dirty="0">
                  <a:solidFill>
                    <a:schemeClr val="bg1"/>
                  </a:solidFill>
                  <a:latin typeface="Lato Bold"/>
                  <a:ea typeface="Lato Bold"/>
                  <a:cs typeface="Lato Bold"/>
                  <a:sym typeface="Lato Bold"/>
                  <a:hlinkClick r:id="rId10" tooltip="https://resources.careersandenterprise.co.uk/resources/future-skills-questionnaire">
                    <a:extLst>
                      <a:ext uri="{A12FA001-AC4F-418D-AE19-62706E023703}">
                        <ahyp:hlinkClr xmlns:ahyp="http://schemas.microsoft.com/office/drawing/2018/hyperlinkcolor" val="tx"/>
                      </a:ext>
                    </a:extLst>
                  </a:hlinkClick>
                </a:rPr>
                <a:t>Careers &amp; Enterprise Company - </a:t>
              </a:r>
            </a:p>
            <a:p>
              <a:pPr algn="ctr">
                <a:lnSpc>
                  <a:spcPts val="2520"/>
                </a:lnSpc>
                <a:spcBef>
                  <a:spcPct val="0"/>
                </a:spcBef>
              </a:pPr>
              <a:r>
                <a:rPr lang="en-US" sz="1800" b="1" u="sng" dirty="0">
                  <a:solidFill>
                    <a:schemeClr val="bg1"/>
                  </a:solidFill>
                  <a:latin typeface="Lato Bold"/>
                  <a:ea typeface="Lato Bold"/>
                  <a:cs typeface="Lato Bold"/>
                  <a:sym typeface="Lato Bold"/>
                  <a:hlinkClick r:id="rId10" tooltip="https://resources.careersandenterprise.co.uk/resources/future-skills-questionnaire">
                    <a:extLst>
                      <a:ext uri="{A12FA001-AC4F-418D-AE19-62706E023703}">
                        <ahyp:hlinkClr xmlns:ahyp="http://schemas.microsoft.com/office/drawing/2018/hyperlinkcolor" val="tx"/>
                      </a:ext>
                    </a:extLst>
                  </a:hlinkClick>
                </a:rPr>
                <a:t>Future Skills Questionnaire</a:t>
              </a:r>
            </a:p>
          </p:txBody>
        </p:sp>
      </p:grpSp>
      <p:grpSp>
        <p:nvGrpSpPr>
          <p:cNvPr id="29" name="Group 29"/>
          <p:cNvGrpSpPr/>
          <p:nvPr/>
        </p:nvGrpSpPr>
        <p:grpSpPr>
          <a:xfrm>
            <a:off x="4489659" y="4993904"/>
            <a:ext cx="3126680" cy="2940048"/>
            <a:chOff x="0" y="0"/>
            <a:chExt cx="4168907" cy="3920064"/>
          </a:xfrm>
        </p:grpSpPr>
        <p:grpSp>
          <p:nvGrpSpPr>
            <p:cNvPr id="30" name="Group 30"/>
            <p:cNvGrpSpPr/>
            <p:nvPr/>
          </p:nvGrpSpPr>
          <p:grpSpPr>
            <a:xfrm>
              <a:off x="313588" y="0"/>
              <a:ext cx="3412414" cy="2750216"/>
              <a:chOff x="0" y="0"/>
              <a:chExt cx="674057" cy="543253"/>
            </a:xfrm>
          </p:grpSpPr>
          <p:sp>
            <p:nvSpPr>
              <p:cNvPr id="31" name="Freeform 31"/>
              <p:cNvSpPr/>
              <p:nvPr/>
            </p:nvSpPr>
            <p:spPr>
              <a:xfrm>
                <a:off x="0" y="0"/>
                <a:ext cx="674057" cy="543253"/>
              </a:xfrm>
              <a:custGeom>
                <a:avLst/>
                <a:gdLst/>
                <a:ahLst/>
                <a:cxnLst/>
                <a:rect l="l" t="t" r="r" b="b"/>
                <a:pathLst>
                  <a:path w="674057" h="543253">
                    <a:moveTo>
                      <a:pt x="0" y="0"/>
                    </a:moveTo>
                    <a:lnTo>
                      <a:pt x="674057" y="0"/>
                    </a:lnTo>
                    <a:lnTo>
                      <a:pt x="674057" y="543253"/>
                    </a:lnTo>
                    <a:lnTo>
                      <a:pt x="0" y="543253"/>
                    </a:lnTo>
                    <a:close/>
                  </a:path>
                </a:pathLst>
              </a:custGeom>
              <a:solidFill>
                <a:srgbClr val="64B8BD"/>
              </a:solidFill>
              <a:ln w="38100" cap="sq">
                <a:solidFill>
                  <a:srgbClr val="E8B462"/>
                </a:solidFill>
                <a:prstDash val="solid"/>
                <a:miter/>
              </a:ln>
            </p:spPr>
            <p:txBody>
              <a:bodyPr/>
              <a:lstStyle/>
              <a:p>
                <a:endParaRPr lang="en-GB"/>
              </a:p>
            </p:txBody>
          </p:sp>
          <p:sp>
            <p:nvSpPr>
              <p:cNvPr id="32" name="TextBox 32"/>
              <p:cNvSpPr txBox="1"/>
              <p:nvPr/>
            </p:nvSpPr>
            <p:spPr>
              <a:xfrm>
                <a:off x="0" y="-38100"/>
                <a:ext cx="674057" cy="581353"/>
              </a:xfrm>
              <a:prstGeom prst="rect">
                <a:avLst/>
              </a:prstGeom>
            </p:spPr>
            <p:txBody>
              <a:bodyPr lIns="50800" tIns="50800" rIns="50800" bIns="50800" rtlCol="0" anchor="ctr"/>
              <a:lstStyle/>
              <a:p>
                <a:pPr algn="ctr">
                  <a:lnSpc>
                    <a:spcPts val="2659"/>
                  </a:lnSpc>
                </a:pPr>
                <a:endParaRPr/>
              </a:p>
            </p:txBody>
          </p:sp>
        </p:grpSp>
        <p:grpSp>
          <p:nvGrpSpPr>
            <p:cNvPr id="33" name="Group 33"/>
            <p:cNvGrpSpPr/>
            <p:nvPr/>
          </p:nvGrpSpPr>
          <p:grpSpPr>
            <a:xfrm>
              <a:off x="948669" y="68212"/>
              <a:ext cx="3194782" cy="2612710"/>
              <a:chOff x="0" y="0"/>
              <a:chExt cx="12268835" cy="10033521"/>
            </a:xfrm>
          </p:grpSpPr>
          <p:sp>
            <p:nvSpPr>
              <p:cNvPr id="34" name="Freeform 34"/>
              <p:cNvSpPr/>
              <p:nvPr/>
            </p:nvSpPr>
            <p:spPr>
              <a:xfrm>
                <a:off x="0" y="0"/>
                <a:ext cx="12268835" cy="10033508"/>
              </a:xfrm>
              <a:custGeom>
                <a:avLst/>
                <a:gdLst/>
                <a:ahLst/>
                <a:cxnLst/>
                <a:rect l="l" t="t" r="r" b="b"/>
                <a:pathLst>
                  <a:path w="12268835" h="10033508">
                    <a:moveTo>
                      <a:pt x="0" y="0"/>
                    </a:moveTo>
                    <a:lnTo>
                      <a:pt x="12268835" y="0"/>
                    </a:lnTo>
                    <a:lnTo>
                      <a:pt x="12268835" y="10033508"/>
                    </a:lnTo>
                    <a:lnTo>
                      <a:pt x="0" y="10033508"/>
                    </a:lnTo>
                    <a:lnTo>
                      <a:pt x="0" y="0"/>
                    </a:lnTo>
                    <a:close/>
                  </a:path>
                </a:pathLst>
              </a:custGeom>
              <a:blipFill>
                <a:blip r:embed="rId11"/>
                <a:stretch>
                  <a:fillRect/>
                </a:stretch>
              </a:blipFill>
            </p:spPr>
            <p:txBody>
              <a:bodyPr/>
              <a:lstStyle/>
              <a:p>
                <a:endParaRPr lang="en-GB"/>
              </a:p>
            </p:txBody>
          </p:sp>
        </p:grpSp>
        <p:sp>
          <p:nvSpPr>
            <p:cNvPr id="35" name="TextBox 35"/>
            <p:cNvSpPr txBox="1"/>
            <p:nvPr/>
          </p:nvSpPr>
          <p:spPr>
            <a:xfrm>
              <a:off x="0" y="3095199"/>
              <a:ext cx="4168907" cy="824865"/>
            </a:xfrm>
            <a:prstGeom prst="rect">
              <a:avLst/>
            </a:prstGeom>
          </p:spPr>
          <p:txBody>
            <a:bodyPr lIns="0" tIns="0" rIns="0" bIns="0" rtlCol="0" anchor="t">
              <a:spAutoFit/>
            </a:bodyPr>
            <a:lstStyle/>
            <a:p>
              <a:pPr algn="ctr">
                <a:lnSpc>
                  <a:spcPts val="2520"/>
                </a:lnSpc>
                <a:spcBef>
                  <a:spcPct val="0"/>
                </a:spcBef>
              </a:pPr>
              <a:r>
                <a:rPr lang="en-US" sz="1800" b="1" u="sng" dirty="0">
                  <a:solidFill>
                    <a:schemeClr val="bg1"/>
                  </a:solidFill>
                  <a:latin typeface="Lato Bold"/>
                  <a:ea typeface="Lato Bold"/>
                  <a:cs typeface="Lato Bold"/>
                  <a:sym typeface="Lato Bold"/>
                  <a:hlinkClick r:id="rId12" tooltip="https://careershub.southmidlands.org.uk/wp-content/uploads/sites/3/2026/08/What-Next-2025-South-Midlands-digital.pdf">
                    <a:extLst>
                      <a:ext uri="{A12FA001-AC4F-418D-AE19-62706E023703}">
                        <ahyp:hlinkClr xmlns:ahyp="http://schemas.microsoft.com/office/drawing/2018/hyperlinkcolor" val="tx"/>
                      </a:ext>
                    </a:extLst>
                  </a:hlinkClick>
                </a:rPr>
                <a:t>South Midlands Careers Hub - What Next Guide</a:t>
              </a:r>
            </a:p>
          </p:txBody>
        </p:sp>
      </p:grpSp>
      <p:sp>
        <p:nvSpPr>
          <p:cNvPr id="36" name="Freeform 36"/>
          <p:cNvSpPr/>
          <p:nvPr/>
        </p:nvSpPr>
        <p:spPr>
          <a:xfrm>
            <a:off x="9525190" y="12963"/>
            <a:ext cx="2506330" cy="1616583"/>
          </a:xfrm>
          <a:custGeom>
            <a:avLst/>
            <a:gdLst/>
            <a:ahLst/>
            <a:cxnLst/>
            <a:rect l="l" t="t" r="r" b="b"/>
            <a:pathLst>
              <a:path w="2506330" h="1616583">
                <a:moveTo>
                  <a:pt x="0" y="0"/>
                </a:moveTo>
                <a:lnTo>
                  <a:pt x="2506330" y="0"/>
                </a:lnTo>
                <a:lnTo>
                  <a:pt x="2506330" y="1616583"/>
                </a:lnTo>
                <a:lnTo>
                  <a:pt x="0" y="1616583"/>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37" name="TextBox 37"/>
          <p:cNvSpPr txBox="1"/>
          <p:nvPr/>
        </p:nvSpPr>
        <p:spPr>
          <a:xfrm>
            <a:off x="755073" y="349250"/>
            <a:ext cx="2629468" cy="647870"/>
          </a:xfrm>
          <a:prstGeom prst="rect">
            <a:avLst/>
          </a:prstGeom>
        </p:spPr>
        <p:txBody>
          <a:bodyPr wrap="square" lIns="0" tIns="0" rIns="0" bIns="0" rtlCol="0" anchor="t">
            <a:spAutoFit/>
          </a:bodyPr>
          <a:lstStyle/>
          <a:p>
            <a:pPr algn="l">
              <a:lnSpc>
                <a:spcPts val="5599"/>
              </a:lnSpc>
            </a:pPr>
            <a:r>
              <a:rPr lang="en-US" sz="3999" b="1" dirty="0">
                <a:solidFill>
                  <a:srgbClr val="FFFFFF"/>
                </a:solidFill>
                <a:latin typeface="Lato Bold"/>
                <a:ea typeface="Lato Bold"/>
                <a:cs typeface="Lato Bold"/>
                <a:sym typeface="Lato Bold"/>
              </a:rPr>
              <a:t>Resources</a:t>
            </a:r>
          </a:p>
        </p:txBody>
      </p:sp>
      <p:grpSp>
        <p:nvGrpSpPr>
          <p:cNvPr id="38" name="Group 38"/>
          <p:cNvGrpSpPr/>
          <p:nvPr/>
        </p:nvGrpSpPr>
        <p:grpSpPr>
          <a:xfrm>
            <a:off x="11269991" y="1819548"/>
            <a:ext cx="5472450" cy="7728637"/>
            <a:chOff x="0" y="0"/>
            <a:chExt cx="9395727" cy="13269404"/>
          </a:xfrm>
        </p:grpSpPr>
        <p:sp>
          <p:nvSpPr>
            <p:cNvPr id="39" name="Freeform 39"/>
            <p:cNvSpPr/>
            <p:nvPr/>
          </p:nvSpPr>
          <p:spPr>
            <a:xfrm>
              <a:off x="0" y="0"/>
              <a:ext cx="9395714" cy="13269468"/>
            </a:xfrm>
            <a:custGeom>
              <a:avLst/>
              <a:gdLst/>
              <a:ahLst/>
              <a:cxnLst/>
              <a:rect l="l" t="t" r="r" b="b"/>
              <a:pathLst>
                <a:path w="9395714" h="13269468">
                  <a:moveTo>
                    <a:pt x="0" y="0"/>
                  </a:moveTo>
                  <a:lnTo>
                    <a:pt x="9395714" y="0"/>
                  </a:lnTo>
                  <a:lnTo>
                    <a:pt x="9395714" y="13269468"/>
                  </a:lnTo>
                  <a:lnTo>
                    <a:pt x="0" y="13269468"/>
                  </a:lnTo>
                  <a:lnTo>
                    <a:pt x="0" y="0"/>
                  </a:lnTo>
                  <a:close/>
                </a:path>
              </a:pathLst>
            </a:custGeom>
            <a:blipFill>
              <a:blip r:embed="rId14"/>
              <a:stretch>
                <a:fillRect b="-36"/>
              </a:stretch>
            </a:blipFill>
            <a:ln w="38100" cap="sq">
              <a:solidFill>
                <a:srgbClr val="E8B462"/>
              </a:solidFill>
              <a:prstDash val="solid"/>
              <a:miter/>
            </a:ln>
          </p:spPr>
          <p:txBody>
            <a:bodyPr/>
            <a:lstStyle/>
            <a:p>
              <a:endParaRPr lang="en-GB"/>
            </a:p>
          </p:txBody>
        </p:sp>
      </p:grpSp>
      <p:grpSp>
        <p:nvGrpSpPr>
          <p:cNvPr id="40" name="Group 40"/>
          <p:cNvGrpSpPr/>
          <p:nvPr/>
        </p:nvGrpSpPr>
        <p:grpSpPr>
          <a:xfrm>
            <a:off x="13043884" y="0"/>
            <a:ext cx="4993741" cy="1290829"/>
            <a:chOff x="0" y="0"/>
            <a:chExt cx="8077683" cy="2087994"/>
          </a:xfrm>
        </p:grpSpPr>
        <p:sp>
          <p:nvSpPr>
            <p:cNvPr id="41" name="Freeform 41"/>
            <p:cNvSpPr/>
            <p:nvPr/>
          </p:nvSpPr>
          <p:spPr>
            <a:xfrm>
              <a:off x="0" y="0"/>
              <a:ext cx="8077708" cy="2088007"/>
            </a:xfrm>
            <a:custGeom>
              <a:avLst/>
              <a:gdLst/>
              <a:ahLst/>
              <a:cxnLst/>
              <a:rect l="l" t="t" r="r" b="b"/>
              <a:pathLst>
                <a:path w="8077708" h="2088007">
                  <a:moveTo>
                    <a:pt x="0" y="0"/>
                  </a:moveTo>
                  <a:lnTo>
                    <a:pt x="8077708" y="0"/>
                  </a:lnTo>
                  <a:lnTo>
                    <a:pt x="8077708" y="2088007"/>
                  </a:lnTo>
                  <a:lnTo>
                    <a:pt x="0" y="2088007"/>
                  </a:lnTo>
                  <a:lnTo>
                    <a:pt x="0" y="0"/>
                  </a:lnTo>
                  <a:close/>
                </a:path>
              </a:pathLst>
            </a:custGeom>
            <a:blipFill>
              <a:blip r:embed="rId15"/>
              <a:stretch>
                <a:fillRect l="-1" r="-1"/>
              </a:stretch>
            </a:blipFill>
          </p:spPr>
          <p:txBody>
            <a:bodyPr/>
            <a:lstStyle/>
            <a:p>
              <a:endParaRPr lang="en-GB"/>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2303E00B1D2A6489FA49A3284897530" ma:contentTypeVersion="19" ma:contentTypeDescription="Create a new document." ma:contentTypeScope="" ma:versionID="c7e0ce1909ff1f80a6520b91d71c887b">
  <xsd:schema xmlns:xsd="http://www.w3.org/2001/XMLSchema" xmlns:xs="http://www.w3.org/2001/XMLSchema" xmlns:p="http://schemas.microsoft.com/office/2006/metadata/properties" xmlns:ns2="836070ae-bedd-4c8b-98d2-72b5379e158e" xmlns:ns3="b3e6cb3d-b9a4-4d6c-b20d-c65c846de810" targetNamespace="http://schemas.microsoft.com/office/2006/metadata/properties" ma:root="true" ma:fieldsID="72ff8496c6e66cc4172939d8818ccfa9" ns2:_="" ns3:_="">
    <xsd:import namespace="836070ae-bedd-4c8b-98d2-72b5379e158e"/>
    <xsd:import namespace="b3e6cb3d-b9a4-4d6c-b20d-c65c846de81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6070ae-bedd-4c8b-98d2-72b5379e15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f3e5031-7500-42a2-b1b9-89fc153e5d5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3e6cb3d-b9a4-4d6c-b20d-c65c846de81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3b67ef8-2bbb-458a-afda-b9486a83c130}" ma:internalName="TaxCatchAll" ma:showField="CatchAllData" ma:web="b3e6cb3d-b9a4-4d6c-b20d-c65c846de8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3e6cb3d-b9a4-4d6c-b20d-c65c846de810" xsi:nil="true"/>
    <lcf76f155ced4ddcb4097134ff3c332f xmlns="836070ae-bedd-4c8b-98d2-72b5379e158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F6FD297-5DBF-4276-A421-0AFFC348A5AF}"/>
</file>

<file path=customXml/itemProps2.xml><?xml version="1.0" encoding="utf-8"?>
<ds:datastoreItem xmlns:ds="http://schemas.openxmlformats.org/officeDocument/2006/customXml" ds:itemID="{2D538F87-D915-4914-828E-E10801B7E054}"/>
</file>

<file path=customXml/itemProps3.xml><?xml version="1.0" encoding="utf-8"?>
<ds:datastoreItem xmlns:ds="http://schemas.openxmlformats.org/officeDocument/2006/customXml" ds:itemID="{193B0EB3-0209-4066-83EC-DD97AD62CB25}"/>
</file>

<file path=docProps/app.xml><?xml version="1.0" encoding="utf-8"?>
<Properties xmlns="http://schemas.openxmlformats.org/officeDocument/2006/extended-properties" xmlns:vt="http://schemas.openxmlformats.org/officeDocument/2006/docPropsVTypes">
  <TotalTime>3</TotalTime>
  <Words>912</Words>
  <Application>Microsoft Office PowerPoint</Application>
  <PresentationFormat>Custom</PresentationFormat>
  <Paragraphs>165</Paragraphs>
  <Slides>20</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Lato</vt:lpstr>
      <vt:lpstr>Lato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 Labour Market Intelligence &amp; Pathways: Supporting Young People to Make Informed Career Decisions</dc:title>
  <dc:creator>Lynch, Louise</dc:creator>
  <cp:lastModifiedBy>Lynch, Louise</cp:lastModifiedBy>
  <cp:revision>3</cp:revision>
  <dcterms:created xsi:type="dcterms:W3CDTF">2006-08-16T00:00:00Z</dcterms:created>
  <dcterms:modified xsi:type="dcterms:W3CDTF">2026-10-16T18:29:53Z</dcterms:modified>
  <dc:identifier>DAHQGEruqDg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0x010100F2303E00B1D2A6489FA49A3284897530</vt:lpwstr>
  </property>
</Properties>
</file>